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xml" ContentType="application/vnd.openxmlformats-officedocument.presentationml.tags+xml"/>
  <Override PartName="/ppt/notesSlides/notesSlide44.xml" ContentType="application/vnd.openxmlformats-officedocument.presentationml.notesSlide+xml"/>
  <Override PartName="/ppt/tags/tag3.xml" ContentType="application/vnd.openxmlformats-officedocument.presentationml.tags+xml"/>
  <Override PartName="/ppt/notesSlides/notesSlide45.xml" ContentType="application/vnd.openxmlformats-officedocument.presentationml.notesSlide+xml"/>
  <Override PartName="/ppt/tags/tag4.xml" ContentType="application/vnd.openxmlformats-officedocument.presentationml.tags+xml"/>
  <Override PartName="/ppt/notesSlides/notesSlide46.xml" ContentType="application/vnd.openxmlformats-officedocument.presentationml.notesSlide+xml"/>
  <Override PartName="/ppt/tags/tag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6.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7.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8.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9.xml" ContentType="application/vnd.openxmlformats-officedocument.presentationml.tags+xml"/>
  <Override PartName="/ppt/notesSlides/notesSlide78.xml" ContentType="application/vnd.openxmlformats-officedocument.presentationml.notesSlide+xml"/>
  <Override PartName="/ppt/charts/chart1.xml" ContentType="application/vnd.openxmlformats-officedocument.drawingml.chart+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media/audio1.bin" ContentType="audio/unknown"/>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3" r:id="rId2"/>
    <p:sldMasterId id="2147483660" r:id="rId3"/>
  </p:sldMasterIdLst>
  <p:notesMasterIdLst>
    <p:notesMasterId r:id="rId208"/>
  </p:notesMasterIdLst>
  <p:sldIdLst>
    <p:sldId id="1249" r:id="rId4"/>
    <p:sldId id="1247" r:id="rId5"/>
    <p:sldId id="1251" r:id="rId6"/>
    <p:sldId id="1248" r:id="rId7"/>
    <p:sldId id="1061" r:id="rId8"/>
    <p:sldId id="1015" r:id="rId9"/>
    <p:sldId id="1096" r:id="rId10"/>
    <p:sldId id="1364" r:id="rId11"/>
    <p:sldId id="1365" r:id="rId12"/>
    <p:sldId id="1366" r:id="rId13"/>
    <p:sldId id="1367" r:id="rId14"/>
    <p:sldId id="1368" r:id="rId15"/>
    <p:sldId id="1369" r:id="rId16"/>
    <p:sldId id="1370" r:id="rId17"/>
    <p:sldId id="1371" r:id="rId18"/>
    <p:sldId id="1372" r:id="rId19"/>
    <p:sldId id="1373" r:id="rId20"/>
    <p:sldId id="1374" r:id="rId21"/>
    <p:sldId id="1375" r:id="rId22"/>
    <p:sldId id="1376" r:id="rId23"/>
    <p:sldId id="1377" r:id="rId24"/>
    <p:sldId id="1378" r:id="rId25"/>
    <p:sldId id="1379" r:id="rId26"/>
    <p:sldId id="1380" r:id="rId27"/>
    <p:sldId id="1381" r:id="rId28"/>
    <p:sldId id="1382" r:id="rId29"/>
    <p:sldId id="1383" r:id="rId30"/>
    <p:sldId id="1384" r:id="rId31"/>
    <p:sldId id="1385" r:id="rId32"/>
    <p:sldId id="1386" r:id="rId33"/>
    <p:sldId id="1387" r:id="rId34"/>
    <p:sldId id="1388" r:id="rId35"/>
    <p:sldId id="1389" r:id="rId36"/>
    <p:sldId id="1390" r:id="rId37"/>
    <p:sldId id="1391" r:id="rId38"/>
    <p:sldId id="1392" r:id="rId39"/>
    <p:sldId id="1393" r:id="rId40"/>
    <p:sldId id="1394" r:id="rId41"/>
    <p:sldId id="1395" r:id="rId42"/>
    <p:sldId id="1396" r:id="rId43"/>
    <p:sldId id="1397" r:id="rId44"/>
    <p:sldId id="1398" r:id="rId45"/>
    <p:sldId id="1399" r:id="rId46"/>
    <p:sldId id="1400" r:id="rId47"/>
    <p:sldId id="1401" r:id="rId48"/>
    <p:sldId id="1402" r:id="rId49"/>
    <p:sldId id="1403" r:id="rId50"/>
    <p:sldId id="1404" r:id="rId51"/>
    <p:sldId id="1405" r:id="rId52"/>
    <p:sldId id="1406" r:id="rId53"/>
    <p:sldId id="1407" r:id="rId54"/>
    <p:sldId id="1408" r:id="rId55"/>
    <p:sldId id="1409" r:id="rId56"/>
    <p:sldId id="1410" r:id="rId57"/>
    <p:sldId id="1411" r:id="rId58"/>
    <p:sldId id="1412" r:id="rId59"/>
    <p:sldId id="1413" r:id="rId60"/>
    <p:sldId id="1414" r:id="rId61"/>
    <p:sldId id="1415" r:id="rId62"/>
    <p:sldId id="1416" r:id="rId63"/>
    <p:sldId id="1417" r:id="rId64"/>
    <p:sldId id="1418" r:id="rId65"/>
    <p:sldId id="1419" r:id="rId66"/>
    <p:sldId id="1420" r:id="rId67"/>
    <p:sldId id="1421" r:id="rId68"/>
    <p:sldId id="1422" r:id="rId69"/>
    <p:sldId id="1423" r:id="rId70"/>
    <p:sldId id="1424" r:id="rId71"/>
    <p:sldId id="1425" r:id="rId72"/>
    <p:sldId id="1426" r:id="rId73"/>
    <p:sldId id="1427" r:id="rId74"/>
    <p:sldId id="1428" r:id="rId75"/>
    <p:sldId id="1429" r:id="rId76"/>
    <p:sldId id="1359" r:id="rId77"/>
    <p:sldId id="1360" r:id="rId78"/>
    <p:sldId id="1329" r:id="rId79"/>
    <p:sldId id="1330" r:id="rId80"/>
    <p:sldId id="1331" r:id="rId81"/>
    <p:sldId id="1332" r:id="rId82"/>
    <p:sldId id="1333" r:id="rId83"/>
    <p:sldId id="1334" r:id="rId84"/>
    <p:sldId id="1335" r:id="rId85"/>
    <p:sldId id="1336" r:id="rId86"/>
    <p:sldId id="1337" r:id="rId87"/>
    <p:sldId id="1338" r:id="rId88"/>
    <p:sldId id="1339" r:id="rId89"/>
    <p:sldId id="1340" r:id="rId90"/>
    <p:sldId id="1341" r:id="rId91"/>
    <p:sldId id="1342" r:id="rId92"/>
    <p:sldId id="1343" r:id="rId93"/>
    <p:sldId id="1344" r:id="rId94"/>
    <p:sldId id="1345" r:id="rId95"/>
    <p:sldId id="1346" r:id="rId96"/>
    <p:sldId id="1347" r:id="rId97"/>
    <p:sldId id="1348" r:id="rId98"/>
    <p:sldId id="1349" r:id="rId99"/>
    <p:sldId id="1350" r:id="rId100"/>
    <p:sldId id="1351" r:id="rId101"/>
    <p:sldId id="1352" r:id="rId102"/>
    <p:sldId id="1353" r:id="rId103"/>
    <p:sldId id="1354" r:id="rId104"/>
    <p:sldId id="1355" r:id="rId105"/>
    <p:sldId id="1356" r:id="rId106"/>
    <p:sldId id="1357" r:id="rId107"/>
    <p:sldId id="1358" r:id="rId108"/>
    <p:sldId id="1097" r:id="rId109"/>
    <p:sldId id="1099" r:id="rId110"/>
    <p:sldId id="1100" r:id="rId111"/>
    <p:sldId id="1101" r:id="rId112"/>
    <p:sldId id="1103" r:id="rId113"/>
    <p:sldId id="1106" r:id="rId114"/>
    <p:sldId id="1107" r:id="rId115"/>
    <p:sldId id="1108" r:id="rId116"/>
    <p:sldId id="1118" r:id="rId117"/>
    <p:sldId id="1120" r:id="rId118"/>
    <p:sldId id="1121" r:id="rId119"/>
    <p:sldId id="1122" r:id="rId120"/>
    <p:sldId id="1123" r:id="rId121"/>
    <p:sldId id="1124" r:id="rId122"/>
    <p:sldId id="1126" r:id="rId123"/>
    <p:sldId id="1127" r:id="rId124"/>
    <p:sldId id="1128" r:id="rId125"/>
    <p:sldId id="1129" r:id="rId126"/>
    <p:sldId id="1130" r:id="rId127"/>
    <p:sldId id="1131" r:id="rId128"/>
    <p:sldId id="1132" r:id="rId129"/>
    <p:sldId id="1133" r:id="rId130"/>
    <p:sldId id="1134" r:id="rId131"/>
    <p:sldId id="1135" r:id="rId132"/>
    <p:sldId id="1136" r:id="rId133"/>
    <p:sldId id="1137" r:id="rId134"/>
    <p:sldId id="1138" r:id="rId135"/>
    <p:sldId id="1315" r:id="rId136"/>
    <p:sldId id="1316" r:id="rId137"/>
    <p:sldId id="1317" r:id="rId138"/>
    <p:sldId id="1318" r:id="rId139"/>
    <p:sldId id="1319" r:id="rId140"/>
    <p:sldId id="1320" r:id="rId141"/>
    <p:sldId id="1321" r:id="rId142"/>
    <p:sldId id="1322" r:id="rId143"/>
    <p:sldId id="1323" r:id="rId144"/>
    <p:sldId id="1324" r:id="rId145"/>
    <p:sldId id="1325" r:id="rId146"/>
    <p:sldId id="1326" r:id="rId147"/>
    <p:sldId id="1327" r:id="rId148"/>
    <p:sldId id="1328" r:id="rId149"/>
    <p:sldId id="1172" r:id="rId150"/>
    <p:sldId id="1192" r:id="rId151"/>
    <p:sldId id="1193" r:id="rId152"/>
    <p:sldId id="1194" r:id="rId153"/>
    <p:sldId id="1195" r:id="rId154"/>
    <p:sldId id="1196" r:id="rId155"/>
    <p:sldId id="1197" r:id="rId156"/>
    <p:sldId id="1198" r:id="rId157"/>
    <p:sldId id="1199" r:id="rId158"/>
    <p:sldId id="1200" r:id="rId159"/>
    <p:sldId id="1201" r:id="rId160"/>
    <p:sldId id="1202" r:id="rId161"/>
    <p:sldId id="1203" r:id="rId162"/>
    <p:sldId id="1204" r:id="rId163"/>
    <p:sldId id="1205" r:id="rId164"/>
    <p:sldId id="1206" r:id="rId165"/>
    <p:sldId id="1207" r:id="rId166"/>
    <p:sldId id="1208" r:id="rId167"/>
    <p:sldId id="1173" r:id="rId168"/>
    <p:sldId id="1174" r:id="rId169"/>
    <p:sldId id="1175" r:id="rId170"/>
    <p:sldId id="1176" r:id="rId171"/>
    <p:sldId id="1177" r:id="rId172"/>
    <p:sldId id="1313" r:id="rId173"/>
    <p:sldId id="1179" r:id="rId174"/>
    <p:sldId id="1180" r:id="rId175"/>
    <p:sldId id="1181" r:id="rId176"/>
    <p:sldId id="1182" r:id="rId177"/>
    <p:sldId id="1183" r:id="rId178"/>
    <p:sldId id="1184" r:id="rId179"/>
    <p:sldId id="1185" r:id="rId180"/>
    <p:sldId id="1186" r:id="rId181"/>
    <p:sldId id="1187" r:id="rId182"/>
    <p:sldId id="1188" r:id="rId183"/>
    <p:sldId id="1189" r:id="rId184"/>
    <p:sldId id="1220" r:id="rId185"/>
    <p:sldId id="1361" r:id="rId186"/>
    <p:sldId id="1362" r:id="rId187"/>
    <p:sldId id="1363" r:id="rId188"/>
    <p:sldId id="1209" r:id="rId189"/>
    <p:sldId id="1211" r:id="rId190"/>
    <p:sldId id="1212" r:id="rId191"/>
    <p:sldId id="1215" r:id="rId192"/>
    <p:sldId id="1217" r:id="rId193"/>
    <p:sldId id="1299" r:id="rId194"/>
    <p:sldId id="1298" r:id="rId195"/>
    <p:sldId id="1300" r:id="rId196"/>
    <p:sldId id="1301" r:id="rId197"/>
    <p:sldId id="1302" r:id="rId198"/>
    <p:sldId id="1303" r:id="rId199"/>
    <p:sldId id="1307" r:id="rId200"/>
    <p:sldId id="1308" r:id="rId201"/>
    <p:sldId id="1309" r:id="rId202"/>
    <p:sldId id="1310" r:id="rId203"/>
    <p:sldId id="1311" r:id="rId204"/>
    <p:sldId id="1297" r:id="rId205"/>
    <p:sldId id="1312" r:id="rId206"/>
    <p:sldId id="1042" r:id="rId20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07E"/>
    <a:srgbClr val="FF00FF"/>
    <a:srgbClr val="FDCB0B"/>
    <a:srgbClr val="FFD700"/>
    <a:srgbClr val="F9BC12"/>
    <a:srgbClr val="FFD801"/>
    <a:srgbClr val="EFB914"/>
    <a:srgbClr val="F5BD15"/>
    <a:srgbClr val="F8BF15"/>
    <a:srgbClr val="FEC6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autoAdjust="0"/>
    <p:restoredTop sz="95359" autoAdjust="0"/>
  </p:normalViewPr>
  <p:slideViewPr>
    <p:cSldViewPr snapToGrid="0" snapToObjects="1">
      <p:cViewPr varScale="1">
        <p:scale>
          <a:sx n="106" d="100"/>
          <a:sy n="106" d="100"/>
        </p:scale>
        <p:origin x="304" y="176"/>
      </p:cViewPr>
      <p:guideLst/>
    </p:cSldViewPr>
  </p:slideViewPr>
  <p:outlineViewPr>
    <p:cViewPr>
      <p:scale>
        <a:sx n="33" d="100"/>
        <a:sy n="33" d="100"/>
      </p:scale>
      <p:origin x="0" y="-2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presProps" Target="presProps.xml"/><Relationship Id="rId190" Type="http://schemas.openxmlformats.org/officeDocument/2006/relationships/slide" Target="slides/slide187.xml"/><Relationship Id="rId204" Type="http://schemas.openxmlformats.org/officeDocument/2006/relationships/slide" Target="slides/slide20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viewProps" Target="viewProp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s>
</file>

<file path=ppt/charts/_rels/chart1.xml.rels><?xml version="1.0" encoding="UTF-8" standalone="yes"?>
<Relationships xmlns="http://schemas.openxmlformats.org/package/2006/relationships"><Relationship Id="rId1" Type="http://schemas.openxmlformats.org/officeDocument/2006/relationships/oleObject" Target="file:////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9.2178139300603298E-2"/>
          <c:w val="0.75701442058195001"/>
          <c:h val="0.77210129783836501"/>
        </c:manualLayout>
      </c:layout>
      <c:scatterChart>
        <c:scatterStyle val="lineMarker"/>
        <c:varyColors val="0"/>
        <c:ser>
          <c:idx val="0"/>
          <c:order val="0"/>
          <c:tx>
            <c:strRef>
              <c:f>Sheet1!$B$1</c:f>
              <c:strCache>
                <c:ptCount val="1"/>
                <c:pt idx="0">
                  <c:v>throughput (mbps)</c:v>
                </c:pt>
              </c:strCache>
            </c:strRef>
          </c:tx>
          <c:spPr>
            <a:ln w="19050" cap="rnd">
              <a:solidFill>
                <a:schemeClr val="tx1"/>
              </a:solidFill>
              <a:round/>
            </a:ln>
            <a:effectLst/>
          </c:spPr>
          <c:marker>
            <c:symbol val="none"/>
          </c:marker>
          <c:xVal>
            <c:numRef>
              <c:f>Sheet1!$M$1:$M$266</c:f>
              <c:numCache>
                <c:formatCode>General</c:formatCode>
                <c:ptCount val="266"/>
                <c:pt idx="1">
                  <c:v>0</c:v>
                </c:pt>
                <c:pt idx="2">
                  <c:v>1.15999984741</c:v>
                </c:pt>
                <c:pt idx="3">
                  <c:v>1.8999998569500001</c:v>
                </c:pt>
                <c:pt idx="4">
                  <c:v>3.3399999141699981</c:v>
                </c:pt>
                <c:pt idx="5">
                  <c:v>5.07999992371</c:v>
                </c:pt>
                <c:pt idx="6">
                  <c:v>6.2699999809299998</c:v>
                </c:pt>
                <c:pt idx="7">
                  <c:v>6.82999992371</c:v>
                </c:pt>
                <c:pt idx="8">
                  <c:v>7.4299998283399997</c:v>
                </c:pt>
                <c:pt idx="9">
                  <c:v>8.1899998188000005</c:v>
                </c:pt>
                <c:pt idx="10">
                  <c:v>8.9599997997299994</c:v>
                </c:pt>
                <c:pt idx="11">
                  <c:v>9.5999999046299997</c:v>
                </c:pt>
                <c:pt idx="12">
                  <c:v>10.149999856899999</c:v>
                </c:pt>
                <c:pt idx="13">
                  <c:v>10.8699998856</c:v>
                </c:pt>
                <c:pt idx="14">
                  <c:v>11.509999990500001</c:v>
                </c:pt>
                <c:pt idx="15">
                  <c:v>12.169999837900001</c:v>
                </c:pt>
                <c:pt idx="16">
                  <c:v>12.6599998474</c:v>
                </c:pt>
                <c:pt idx="17">
                  <c:v>13.25</c:v>
                </c:pt>
                <c:pt idx="18">
                  <c:v>13.809999942799999</c:v>
                </c:pt>
                <c:pt idx="19">
                  <c:v>14.4299998283</c:v>
                </c:pt>
                <c:pt idx="20">
                  <c:v>14.9099998474</c:v>
                </c:pt>
                <c:pt idx="21">
                  <c:v>15.599999904600001</c:v>
                </c:pt>
                <c:pt idx="22">
                  <c:v>16.029999971399999</c:v>
                </c:pt>
                <c:pt idx="23">
                  <c:v>16.549999952299999</c:v>
                </c:pt>
                <c:pt idx="24">
                  <c:v>17.169999837900001</c:v>
                </c:pt>
                <c:pt idx="25">
                  <c:v>17.8599998951</c:v>
                </c:pt>
                <c:pt idx="26">
                  <c:v>18.569999933199998</c:v>
                </c:pt>
                <c:pt idx="27">
                  <c:v>19.299999952299999</c:v>
                </c:pt>
                <c:pt idx="28">
                  <c:v>19.739999771099999</c:v>
                </c:pt>
                <c:pt idx="29">
                  <c:v>20.449999809299999</c:v>
                </c:pt>
                <c:pt idx="30">
                  <c:v>21.119999885599999</c:v>
                </c:pt>
                <c:pt idx="31">
                  <c:v>21.819999933199998</c:v>
                </c:pt>
                <c:pt idx="32">
                  <c:v>22.639999866499998</c:v>
                </c:pt>
                <c:pt idx="33">
                  <c:v>24.059999942800001</c:v>
                </c:pt>
                <c:pt idx="34">
                  <c:v>25.259999990499999</c:v>
                </c:pt>
                <c:pt idx="35">
                  <c:v>26.349999904600001</c:v>
                </c:pt>
                <c:pt idx="36">
                  <c:v>27.059999942800001</c:v>
                </c:pt>
                <c:pt idx="37">
                  <c:v>27.7099997997</c:v>
                </c:pt>
                <c:pt idx="38">
                  <c:v>28.429999828300001</c:v>
                </c:pt>
                <c:pt idx="39">
                  <c:v>29.329999923700001</c:v>
                </c:pt>
                <c:pt idx="40">
                  <c:v>30.099999904600001</c:v>
                </c:pt>
                <c:pt idx="41">
                  <c:v>30.679999828300001</c:v>
                </c:pt>
                <c:pt idx="42">
                  <c:v>31.409999847400002</c:v>
                </c:pt>
                <c:pt idx="43">
                  <c:v>32.059999942799998</c:v>
                </c:pt>
                <c:pt idx="44">
                  <c:v>32.689999818799997</c:v>
                </c:pt>
                <c:pt idx="45">
                  <c:v>33.289999961900001</c:v>
                </c:pt>
                <c:pt idx="46">
                  <c:v>33.929999828299998</c:v>
                </c:pt>
                <c:pt idx="47">
                  <c:v>34.5899999142</c:v>
                </c:pt>
                <c:pt idx="48">
                  <c:v>35.149999856900003</c:v>
                </c:pt>
                <c:pt idx="49">
                  <c:v>35.7099997997</c:v>
                </c:pt>
                <c:pt idx="50">
                  <c:v>36.319999933200002</c:v>
                </c:pt>
                <c:pt idx="51">
                  <c:v>36.969999790199999</c:v>
                </c:pt>
                <c:pt idx="52">
                  <c:v>37.549999952299999</c:v>
                </c:pt>
                <c:pt idx="53">
                  <c:v>38.129999875999999</c:v>
                </c:pt>
                <c:pt idx="54">
                  <c:v>38.719999790199999</c:v>
                </c:pt>
                <c:pt idx="55">
                  <c:v>39.289999961900001</c:v>
                </c:pt>
                <c:pt idx="56">
                  <c:v>39.949999809300003</c:v>
                </c:pt>
                <c:pt idx="57">
                  <c:v>40.549999952299999</c:v>
                </c:pt>
                <c:pt idx="58">
                  <c:v>41.029999971400002</c:v>
                </c:pt>
                <c:pt idx="59">
                  <c:v>41.279999971400002</c:v>
                </c:pt>
                <c:pt idx="60">
                  <c:v>42.069999933200002</c:v>
                </c:pt>
                <c:pt idx="61">
                  <c:v>42.669999837900001</c:v>
                </c:pt>
                <c:pt idx="62">
                  <c:v>43.279999971400002</c:v>
                </c:pt>
                <c:pt idx="63">
                  <c:v>43.539999961900001</c:v>
                </c:pt>
                <c:pt idx="64">
                  <c:v>43.759999990499999</c:v>
                </c:pt>
                <c:pt idx="65">
                  <c:v>44.069999933200002</c:v>
                </c:pt>
                <c:pt idx="66">
                  <c:v>45.719999790199999</c:v>
                </c:pt>
                <c:pt idx="67">
                  <c:v>46.5</c:v>
                </c:pt>
                <c:pt idx="68">
                  <c:v>47.029999971400002</c:v>
                </c:pt>
                <c:pt idx="69">
                  <c:v>47.869999885600002</c:v>
                </c:pt>
                <c:pt idx="70">
                  <c:v>48.719999790199999</c:v>
                </c:pt>
                <c:pt idx="71">
                  <c:v>49.969999790199999</c:v>
                </c:pt>
                <c:pt idx="72">
                  <c:v>50.629999875999999</c:v>
                </c:pt>
                <c:pt idx="73">
                  <c:v>51.419999837900001</c:v>
                </c:pt>
                <c:pt idx="74">
                  <c:v>52.359999895100003</c:v>
                </c:pt>
                <c:pt idx="75">
                  <c:v>53.189999818799997</c:v>
                </c:pt>
                <c:pt idx="76">
                  <c:v>54.199999809300003</c:v>
                </c:pt>
                <c:pt idx="77">
                  <c:v>54.969999790199999</c:v>
                </c:pt>
                <c:pt idx="78">
                  <c:v>55.829999923700001</c:v>
                </c:pt>
                <c:pt idx="79">
                  <c:v>56.559999942799998</c:v>
                </c:pt>
                <c:pt idx="80">
                  <c:v>57.289999961900001</c:v>
                </c:pt>
                <c:pt idx="81">
                  <c:v>57.909999847400002</c:v>
                </c:pt>
                <c:pt idx="82">
                  <c:v>58.619999885600002</c:v>
                </c:pt>
                <c:pt idx="83">
                  <c:v>59.269999980900003</c:v>
                </c:pt>
                <c:pt idx="84">
                  <c:v>60.049999952299999</c:v>
                </c:pt>
                <c:pt idx="85">
                  <c:v>60.679999828299998</c:v>
                </c:pt>
                <c:pt idx="86">
                  <c:v>61.579999923700001</c:v>
                </c:pt>
                <c:pt idx="87">
                  <c:v>62.039999961900001</c:v>
                </c:pt>
                <c:pt idx="88">
                  <c:v>62.609999895100003</c:v>
                </c:pt>
                <c:pt idx="89">
                  <c:v>63.289999961900001</c:v>
                </c:pt>
                <c:pt idx="90">
                  <c:v>64.029999971400002</c:v>
                </c:pt>
                <c:pt idx="91">
                  <c:v>64.699999809299996</c:v>
                </c:pt>
                <c:pt idx="92">
                  <c:v>65.289999961899994</c:v>
                </c:pt>
                <c:pt idx="93">
                  <c:v>65.719999790200006</c:v>
                </c:pt>
                <c:pt idx="94">
                  <c:v>66.809999942800005</c:v>
                </c:pt>
                <c:pt idx="95">
                  <c:v>67.719999790200006</c:v>
                </c:pt>
                <c:pt idx="96">
                  <c:v>68.479999780699998</c:v>
                </c:pt>
                <c:pt idx="97">
                  <c:v>69.199999809299996</c:v>
                </c:pt>
                <c:pt idx="98">
                  <c:v>70.049999952299999</c:v>
                </c:pt>
                <c:pt idx="99">
                  <c:v>70.869999885599995</c:v>
                </c:pt>
                <c:pt idx="100">
                  <c:v>72.199999809299996</c:v>
                </c:pt>
                <c:pt idx="101">
                  <c:v>73.869999885599995</c:v>
                </c:pt>
                <c:pt idx="102">
                  <c:v>75</c:v>
                </c:pt>
                <c:pt idx="103">
                  <c:v>75.899999856899996</c:v>
                </c:pt>
                <c:pt idx="104">
                  <c:v>76.7099997997</c:v>
                </c:pt>
                <c:pt idx="105">
                  <c:v>77.729999780699998</c:v>
                </c:pt>
                <c:pt idx="106">
                  <c:v>78.689999818798881</c:v>
                </c:pt>
                <c:pt idx="107">
                  <c:v>79.809999942800005</c:v>
                </c:pt>
                <c:pt idx="108">
                  <c:v>80.789999961899994</c:v>
                </c:pt>
                <c:pt idx="109">
                  <c:v>81.689999818798881</c:v>
                </c:pt>
                <c:pt idx="110">
                  <c:v>82.579999923700001</c:v>
                </c:pt>
                <c:pt idx="111">
                  <c:v>83.429999828299998</c:v>
                </c:pt>
                <c:pt idx="112">
                  <c:v>84.399999856899996</c:v>
                </c:pt>
                <c:pt idx="113">
                  <c:v>85.339999914200007</c:v>
                </c:pt>
                <c:pt idx="114">
                  <c:v>86.5</c:v>
                </c:pt>
                <c:pt idx="115">
                  <c:v>87.619999885599981</c:v>
                </c:pt>
                <c:pt idx="116">
                  <c:v>88.909999847400002</c:v>
                </c:pt>
                <c:pt idx="117">
                  <c:v>89.759999990500006</c:v>
                </c:pt>
                <c:pt idx="118">
                  <c:v>90.829999923700001</c:v>
                </c:pt>
                <c:pt idx="119">
                  <c:v>92.269999980899996</c:v>
                </c:pt>
                <c:pt idx="120">
                  <c:v>93.169999837899184</c:v>
                </c:pt>
                <c:pt idx="121">
                  <c:v>94.279999971400002</c:v>
                </c:pt>
                <c:pt idx="122">
                  <c:v>95.379999875999445</c:v>
                </c:pt>
                <c:pt idx="123">
                  <c:v>96.609999895100003</c:v>
                </c:pt>
                <c:pt idx="124">
                  <c:v>97.149999856899996</c:v>
                </c:pt>
                <c:pt idx="125">
                  <c:v>98.799999952299999</c:v>
                </c:pt>
                <c:pt idx="126">
                  <c:v>100.039999962</c:v>
                </c:pt>
                <c:pt idx="127">
                  <c:v>101.109999895</c:v>
                </c:pt>
                <c:pt idx="128">
                  <c:v>101.479999781</c:v>
                </c:pt>
                <c:pt idx="129">
                  <c:v>101.75999999</c:v>
                </c:pt>
                <c:pt idx="130">
                  <c:v>102.42999982800001</c:v>
                </c:pt>
                <c:pt idx="131">
                  <c:v>105.32999992400001</c:v>
                </c:pt>
                <c:pt idx="132">
                  <c:v>107.17999982800001</c:v>
                </c:pt>
                <c:pt idx="133">
                  <c:v>108.109999895</c:v>
                </c:pt>
                <c:pt idx="134">
                  <c:v>109.589999914</c:v>
                </c:pt>
                <c:pt idx="135">
                  <c:v>110.75</c:v>
                </c:pt>
                <c:pt idx="136">
                  <c:v>112.80999994299999</c:v>
                </c:pt>
                <c:pt idx="137">
                  <c:v>113.989999771</c:v>
                </c:pt>
                <c:pt idx="138">
                  <c:v>115.15999984699999</c:v>
                </c:pt>
                <c:pt idx="139">
                  <c:v>116.869999886</c:v>
                </c:pt>
                <c:pt idx="140">
                  <c:v>118.50999999</c:v>
                </c:pt>
                <c:pt idx="141">
                  <c:v>119.739999771</c:v>
                </c:pt>
                <c:pt idx="142">
                  <c:v>121.169999838</c:v>
                </c:pt>
                <c:pt idx="143">
                  <c:v>123.039999962</c:v>
                </c:pt>
                <c:pt idx="144">
                  <c:v>124.92999982800001</c:v>
                </c:pt>
                <c:pt idx="145">
                  <c:v>127.489999771</c:v>
                </c:pt>
                <c:pt idx="146">
                  <c:v>128.31999993299999</c:v>
                </c:pt>
                <c:pt idx="147">
                  <c:v>131.14999985700001</c:v>
                </c:pt>
                <c:pt idx="148">
                  <c:v>135.75999999000001</c:v>
                </c:pt>
                <c:pt idx="149">
                  <c:v>139.50999999000001</c:v>
                </c:pt>
                <c:pt idx="150">
                  <c:v>140.82999992399999</c:v>
                </c:pt>
                <c:pt idx="151">
                  <c:v>144.539999962</c:v>
                </c:pt>
                <c:pt idx="152">
                  <c:v>146.36999988599999</c:v>
                </c:pt>
                <c:pt idx="153">
                  <c:v>149.75999999000001</c:v>
                </c:pt>
                <c:pt idx="154">
                  <c:v>151.88999986600001</c:v>
                </c:pt>
                <c:pt idx="155">
                  <c:v>153.31999993299999</c:v>
                </c:pt>
                <c:pt idx="156">
                  <c:v>154.73999977099999</c:v>
                </c:pt>
                <c:pt idx="157">
                  <c:v>155.70999979999999</c:v>
                </c:pt>
                <c:pt idx="158">
                  <c:v>156.339999914</c:v>
                </c:pt>
                <c:pt idx="159">
                  <c:v>157.50999999000001</c:v>
                </c:pt>
                <c:pt idx="160">
                  <c:v>158.98999977099999</c:v>
                </c:pt>
                <c:pt idx="161">
                  <c:v>160.11999988599999</c:v>
                </c:pt>
                <c:pt idx="162">
                  <c:v>161.169999838</c:v>
                </c:pt>
                <c:pt idx="163">
                  <c:v>162.31999993299999</c:v>
                </c:pt>
                <c:pt idx="164">
                  <c:v>163.36999988599999</c:v>
                </c:pt>
                <c:pt idx="165">
                  <c:v>164.669999838</c:v>
                </c:pt>
                <c:pt idx="166">
                  <c:v>165.60999989499999</c:v>
                </c:pt>
                <c:pt idx="167">
                  <c:v>166.54999995200001</c:v>
                </c:pt>
                <c:pt idx="168">
                  <c:v>167.63999986600001</c:v>
                </c:pt>
                <c:pt idx="169">
                  <c:v>168.71999978999989</c:v>
                </c:pt>
                <c:pt idx="170">
                  <c:v>170.589999914</c:v>
                </c:pt>
                <c:pt idx="171">
                  <c:v>172.10999989499999</c:v>
                </c:pt>
                <c:pt idx="172">
                  <c:v>173.289999962</c:v>
                </c:pt>
                <c:pt idx="173">
                  <c:v>174.229999781</c:v>
                </c:pt>
                <c:pt idx="174">
                  <c:v>175.51999998100001</c:v>
                </c:pt>
                <c:pt idx="175">
                  <c:v>177.01999998100001</c:v>
                </c:pt>
                <c:pt idx="176">
                  <c:v>178.55999994300001</c:v>
                </c:pt>
                <c:pt idx="177">
                  <c:v>179.94999980899999</c:v>
                </c:pt>
                <c:pt idx="178">
                  <c:v>180.86999988599999</c:v>
                </c:pt>
                <c:pt idx="179">
                  <c:v>181.779999971</c:v>
                </c:pt>
                <c:pt idx="180">
                  <c:v>182.68999981900001</c:v>
                </c:pt>
                <c:pt idx="181">
                  <c:v>183.5</c:v>
                </c:pt>
                <c:pt idx="182">
                  <c:v>184.23999977099999</c:v>
                </c:pt>
                <c:pt idx="183">
                  <c:v>185.039999962</c:v>
                </c:pt>
                <c:pt idx="184">
                  <c:v>185.81999993299999</c:v>
                </c:pt>
                <c:pt idx="185">
                  <c:v>186.50999999000001</c:v>
                </c:pt>
                <c:pt idx="186">
                  <c:v>187.45999979999999</c:v>
                </c:pt>
                <c:pt idx="187">
                  <c:v>188.35999989499999</c:v>
                </c:pt>
                <c:pt idx="188">
                  <c:v>189.04999995200001</c:v>
                </c:pt>
                <c:pt idx="189">
                  <c:v>189.379999876</c:v>
                </c:pt>
                <c:pt idx="190">
                  <c:v>190.5</c:v>
                </c:pt>
                <c:pt idx="191">
                  <c:v>191.18999981900001</c:v>
                </c:pt>
                <c:pt idx="192">
                  <c:v>191.849999905</c:v>
                </c:pt>
                <c:pt idx="193">
                  <c:v>192.14999985700001</c:v>
                </c:pt>
                <c:pt idx="194">
                  <c:v>192.38999986600001</c:v>
                </c:pt>
                <c:pt idx="195">
                  <c:v>192.76999998100001</c:v>
                </c:pt>
                <c:pt idx="196">
                  <c:v>194.69999980899999</c:v>
                </c:pt>
                <c:pt idx="197">
                  <c:v>195.69999980899999</c:v>
                </c:pt>
                <c:pt idx="198">
                  <c:v>196.419999838</c:v>
                </c:pt>
                <c:pt idx="199">
                  <c:v>197.45999979999999</c:v>
                </c:pt>
                <c:pt idx="200">
                  <c:v>198.21999978999989</c:v>
                </c:pt>
                <c:pt idx="201">
                  <c:v>199.32999992399999</c:v>
                </c:pt>
                <c:pt idx="202">
                  <c:v>200.089999914</c:v>
                </c:pt>
                <c:pt idx="203">
                  <c:v>201.67999982800001</c:v>
                </c:pt>
                <c:pt idx="204">
                  <c:v>203.71999978999989</c:v>
                </c:pt>
                <c:pt idx="205">
                  <c:v>204.919999838</c:v>
                </c:pt>
                <c:pt idx="206">
                  <c:v>205.919999838</c:v>
                </c:pt>
                <c:pt idx="207">
                  <c:v>206.669999838</c:v>
                </c:pt>
                <c:pt idx="208">
                  <c:v>207.65999984699999</c:v>
                </c:pt>
                <c:pt idx="209">
                  <c:v>208.75</c:v>
                </c:pt>
                <c:pt idx="210">
                  <c:v>210.05999994300001</c:v>
                </c:pt>
                <c:pt idx="211">
                  <c:v>210.90999984699999</c:v>
                </c:pt>
                <c:pt idx="212">
                  <c:v>212.039999962</c:v>
                </c:pt>
                <c:pt idx="213">
                  <c:v>213.31999993299999</c:v>
                </c:pt>
                <c:pt idx="214">
                  <c:v>214.95999979999999</c:v>
                </c:pt>
                <c:pt idx="215">
                  <c:v>216.5</c:v>
                </c:pt>
                <c:pt idx="216">
                  <c:v>218.96999979</c:v>
                </c:pt>
                <c:pt idx="217">
                  <c:v>220.229999781</c:v>
                </c:pt>
                <c:pt idx="218">
                  <c:v>222.57999992399999</c:v>
                </c:pt>
                <c:pt idx="219">
                  <c:v>227.779999971</c:v>
                </c:pt>
                <c:pt idx="220">
                  <c:v>232.669999838</c:v>
                </c:pt>
                <c:pt idx="221">
                  <c:v>237.69999980899999</c:v>
                </c:pt>
                <c:pt idx="222">
                  <c:v>241.29999995200001</c:v>
                </c:pt>
                <c:pt idx="223">
                  <c:v>244.89999985700001</c:v>
                </c:pt>
                <c:pt idx="224">
                  <c:v>249.04999995200001</c:v>
                </c:pt>
                <c:pt idx="225">
                  <c:v>253.779999971</c:v>
                </c:pt>
                <c:pt idx="226">
                  <c:v>256.73999977099862</c:v>
                </c:pt>
                <c:pt idx="227">
                  <c:v>257.86999988600002</c:v>
                </c:pt>
                <c:pt idx="228">
                  <c:v>258.85999989499999</c:v>
                </c:pt>
                <c:pt idx="229">
                  <c:v>259.72999978099921</c:v>
                </c:pt>
                <c:pt idx="230">
                  <c:v>260.82999992399999</c:v>
                </c:pt>
                <c:pt idx="231">
                  <c:v>261.85999989499999</c:v>
                </c:pt>
                <c:pt idx="232">
                  <c:v>262.59999990499921</c:v>
                </c:pt>
                <c:pt idx="233">
                  <c:v>263.53999996199661</c:v>
                </c:pt>
                <c:pt idx="234">
                  <c:v>264.53999996199661</c:v>
                </c:pt>
                <c:pt idx="235">
                  <c:v>266.38999986599998</c:v>
                </c:pt>
                <c:pt idx="236">
                  <c:v>268.54999995200001</c:v>
                </c:pt>
                <c:pt idx="237">
                  <c:v>273.29999995199512</c:v>
                </c:pt>
                <c:pt idx="238">
                  <c:v>275.54999995200001</c:v>
                </c:pt>
                <c:pt idx="239">
                  <c:v>276.97999978099921</c:v>
                </c:pt>
                <c:pt idx="240">
                  <c:v>278.10999989499999</c:v>
                </c:pt>
                <c:pt idx="241">
                  <c:v>279.32999992399999</c:v>
                </c:pt>
                <c:pt idx="242">
                  <c:v>280.59999990499921</c:v>
                </c:pt>
                <c:pt idx="243">
                  <c:v>281.93999981899998</c:v>
                </c:pt>
                <c:pt idx="244">
                  <c:v>283.11999988600002</c:v>
                </c:pt>
                <c:pt idx="245">
                  <c:v>284.79999995199512</c:v>
                </c:pt>
                <c:pt idx="246">
                  <c:v>286.18999981899998</c:v>
                </c:pt>
                <c:pt idx="247">
                  <c:v>287.38999986599998</c:v>
                </c:pt>
                <c:pt idx="248">
                  <c:v>288.43999981899998</c:v>
                </c:pt>
                <c:pt idx="249">
                  <c:v>289.36999988600002</c:v>
                </c:pt>
                <c:pt idx="250">
                  <c:v>290.19999980900002</c:v>
                </c:pt>
                <c:pt idx="251">
                  <c:v>291.21999978999997</c:v>
                </c:pt>
                <c:pt idx="252">
                  <c:v>291.97999978099921</c:v>
                </c:pt>
                <c:pt idx="253">
                  <c:v>292.71999978999997</c:v>
                </c:pt>
                <c:pt idx="254">
                  <c:v>293.07999992399999</c:v>
                </c:pt>
                <c:pt idx="255">
                  <c:v>294.42999982799961</c:v>
                </c:pt>
                <c:pt idx="256">
                  <c:v>295.31999993300002</c:v>
                </c:pt>
                <c:pt idx="257">
                  <c:v>296.06999993300002</c:v>
                </c:pt>
                <c:pt idx="258">
                  <c:v>296.46999978999997</c:v>
                </c:pt>
                <c:pt idx="259">
                  <c:v>296.78999996199661</c:v>
                </c:pt>
                <c:pt idx="260">
                  <c:v>297.29999995199512</c:v>
                </c:pt>
                <c:pt idx="261">
                  <c:v>299.48999977099862</c:v>
                </c:pt>
                <c:pt idx="262">
                  <c:v>300.42999982799961</c:v>
                </c:pt>
                <c:pt idx="263">
                  <c:v>301</c:v>
                </c:pt>
                <c:pt idx="264">
                  <c:v>302.00999998999998</c:v>
                </c:pt>
                <c:pt idx="265">
                  <c:v>302.82999992399999</c:v>
                </c:pt>
              </c:numCache>
            </c:numRef>
          </c:xVal>
          <c:yVal>
            <c:numRef>
              <c:f>Sheet1!$N$1:$N$266</c:f>
              <c:numCache>
                <c:formatCode>General</c:formatCode>
                <c:ptCount val="266"/>
                <c:pt idx="1">
                  <c:v>1.36915354108</c:v>
                </c:pt>
                <c:pt idx="2">
                  <c:v>1.79363599182</c:v>
                </c:pt>
                <c:pt idx="3">
                  <c:v>1.66459534884</c:v>
                </c:pt>
                <c:pt idx="4">
                  <c:v>1.3224620355400001</c:v>
                </c:pt>
                <c:pt idx="5">
                  <c:v>0.93510163468399998</c:v>
                </c:pt>
                <c:pt idx="6">
                  <c:v>1.696543618</c:v>
                </c:pt>
                <c:pt idx="7">
                  <c:v>2.3627818574499999</c:v>
                </c:pt>
                <c:pt idx="8">
                  <c:v>2.3357825242699981</c:v>
                </c:pt>
                <c:pt idx="9">
                  <c:v>2.3336987951800001</c:v>
                </c:pt>
                <c:pt idx="10">
                  <c:v>2.2849276218600001</c:v>
                </c:pt>
                <c:pt idx="11">
                  <c:v>2.7512145454499999</c:v>
                </c:pt>
                <c:pt idx="12">
                  <c:v>2.6389849462399999</c:v>
                </c:pt>
                <c:pt idx="13">
                  <c:v>2.4916050955399971</c:v>
                </c:pt>
                <c:pt idx="14">
                  <c:v>2.591254113349998</c:v>
                </c:pt>
                <c:pt idx="15">
                  <c:v>2.7081276595700001</c:v>
                </c:pt>
                <c:pt idx="16">
                  <c:v>3.0623209876500002</c:v>
                </c:pt>
                <c:pt idx="17">
                  <c:v>2.9646307385199999</c:v>
                </c:pt>
                <c:pt idx="18">
                  <c:v>2.79222033898</c:v>
                </c:pt>
                <c:pt idx="19">
                  <c:v>2.7239772296</c:v>
                </c:pt>
                <c:pt idx="20">
                  <c:v>2.7070848329000001</c:v>
                </c:pt>
                <c:pt idx="21">
                  <c:v>2.6578729096999991</c:v>
                </c:pt>
                <c:pt idx="22">
                  <c:v>2.68104651163</c:v>
                </c:pt>
                <c:pt idx="23">
                  <c:v>2.7801690140800002</c:v>
                </c:pt>
                <c:pt idx="24">
                  <c:v>2.7677262357400001</c:v>
                </c:pt>
                <c:pt idx="25">
                  <c:v>2.6672159468399999</c:v>
                </c:pt>
                <c:pt idx="26">
                  <c:v>2.2887342995200002</c:v>
                </c:pt>
                <c:pt idx="27">
                  <c:v>2.2381645569600002</c:v>
                </c:pt>
                <c:pt idx="28">
                  <c:v>2.5097765043</c:v>
                </c:pt>
                <c:pt idx="29">
                  <c:v>2.60945104334</c:v>
                </c:pt>
                <c:pt idx="30">
                  <c:v>2.7244429065700002</c:v>
                </c:pt>
                <c:pt idx="31">
                  <c:v>2.1218259441699998</c:v>
                </c:pt>
                <c:pt idx="32">
                  <c:v>1.65292643052</c:v>
                </c:pt>
                <c:pt idx="33">
                  <c:v>1.1028459214499999</c:v>
                </c:pt>
                <c:pt idx="34">
                  <c:v>1.2510696832599999</c:v>
                </c:pt>
                <c:pt idx="35">
                  <c:v>1.6912560000000001</c:v>
                </c:pt>
                <c:pt idx="36">
                  <c:v>2.2482487725000002</c:v>
                </c:pt>
                <c:pt idx="37">
                  <c:v>2.48532363636</c:v>
                </c:pt>
                <c:pt idx="38">
                  <c:v>2.2734880763100001</c:v>
                </c:pt>
                <c:pt idx="39">
                  <c:v>1.7437118012399999</c:v>
                </c:pt>
                <c:pt idx="40">
                  <c:v>2.1769203539799999</c:v>
                </c:pt>
                <c:pt idx="41">
                  <c:v>2.5256768916199999</c:v>
                </c:pt>
                <c:pt idx="42">
                  <c:v>2.5710903426799998</c:v>
                </c:pt>
                <c:pt idx="43">
                  <c:v>2.52143369176</c:v>
                </c:pt>
                <c:pt idx="44">
                  <c:v>2.6869022556400002</c:v>
                </c:pt>
                <c:pt idx="45">
                  <c:v>2.7333385826800001</c:v>
                </c:pt>
                <c:pt idx="46">
                  <c:v>2.5117676951000001</c:v>
                </c:pt>
                <c:pt idx="47">
                  <c:v>2.6828035398200001</c:v>
                </c:pt>
                <c:pt idx="48">
                  <c:v>2.8909958159000002</c:v>
                </c:pt>
                <c:pt idx="49">
                  <c:v>2.80139055794</c:v>
                </c:pt>
                <c:pt idx="50">
                  <c:v>2.7768244274799998</c:v>
                </c:pt>
                <c:pt idx="51">
                  <c:v>2.6881010830299998</c:v>
                </c:pt>
                <c:pt idx="52">
                  <c:v>2.7042139917700001</c:v>
                </c:pt>
                <c:pt idx="53">
                  <c:v>2.7690301810900002</c:v>
                </c:pt>
                <c:pt idx="54">
                  <c:v>2.7626506985999999</c:v>
                </c:pt>
                <c:pt idx="55">
                  <c:v>2.7598811040300002</c:v>
                </c:pt>
                <c:pt idx="56">
                  <c:v>2.8025138888900001</c:v>
                </c:pt>
                <c:pt idx="57">
                  <c:v>2.8016792079199999</c:v>
                </c:pt>
                <c:pt idx="58">
                  <c:v>2.8267835051499999</c:v>
                </c:pt>
                <c:pt idx="59">
                  <c:v>2.8507500000000001</c:v>
                </c:pt>
                <c:pt idx="60">
                  <c:v>2.6653086771000001</c:v>
                </c:pt>
                <c:pt idx="61">
                  <c:v>2.73257821782</c:v>
                </c:pt>
                <c:pt idx="62">
                  <c:v>2.8207265774399999</c:v>
                </c:pt>
                <c:pt idx="63">
                  <c:v>2.89759064327</c:v>
                </c:pt>
                <c:pt idx="64">
                  <c:v>2.8845333333299998</c:v>
                </c:pt>
                <c:pt idx="65">
                  <c:v>2.9135714285700001</c:v>
                </c:pt>
                <c:pt idx="66">
                  <c:v>2.5500184615400001</c:v>
                </c:pt>
                <c:pt idx="67">
                  <c:v>2.5422840579699999</c:v>
                </c:pt>
                <c:pt idx="68">
                  <c:v>2.4910997679800002</c:v>
                </c:pt>
                <c:pt idx="69">
                  <c:v>2.182944</c:v>
                </c:pt>
                <c:pt idx="70">
                  <c:v>1.72662467192</c:v>
                </c:pt>
                <c:pt idx="71">
                  <c:v>1.5872302405500001</c:v>
                </c:pt>
                <c:pt idx="72">
                  <c:v>1.9192421052599999</c:v>
                </c:pt>
                <c:pt idx="73">
                  <c:v>1.7459042090000001</c:v>
                </c:pt>
                <c:pt idx="74">
                  <c:v>1.8251778563000001</c:v>
                </c:pt>
                <c:pt idx="75">
                  <c:v>2.0819596231499991</c:v>
                </c:pt>
                <c:pt idx="76">
                  <c:v>1.64653754081</c:v>
                </c:pt>
                <c:pt idx="77">
                  <c:v>1.8072577319600001</c:v>
                </c:pt>
                <c:pt idx="78">
                  <c:v>2.0507575360399999</c:v>
                </c:pt>
                <c:pt idx="79">
                  <c:v>2.2112574103</c:v>
                </c:pt>
                <c:pt idx="80">
                  <c:v>2.3754027993799971</c:v>
                </c:pt>
                <c:pt idx="81">
                  <c:v>2.3804990403100001</c:v>
                </c:pt>
                <c:pt idx="82">
                  <c:v>2.3840770465499999</c:v>
                </c:pt>
                <c:pt idx="83">
                  <c:v>2.4005974499099998</c:v>
                </c:pt>
                <c:pt idx="84">
                  <c:v>2.0804869565200002</c:v>
                </c:pt>
                <c:pt idx="85">
                  <c:v>1.94649907579</c:v>
                </c:pt>
                <c:pt idx="86">
                  <c:v>1.9646576019799999</c:v>
                </c:pt>
                <c:pt idx="87">
                  <c:v>2.5061956521700002</c:v>
                </c:pt>
                <c:pt idx="88">
                  <c:v>2.4933726315800002</c:v>
                </c:pt>
                <c:pt idx="89">
                  <c:v>2.4674983050799999</c:v>
                </c:pt>
                <c:pt idx="90">
                  <c:v>2.4439330289200001</c:v>
                </c:pt>
                <c:pt idx="91">
                  <c:v>2.4804607329800001</c:v>
                </c:pt>
                <c:pt idx="92">
                  <c:v>2.8347094188400002</c:v>
                </c:pt>
                <c:pt idx="93">
                  <c:v>2.57621176471</c:v>
                </c:pt>
                <c:pt idx="94">
                  <c:v>1.7963403314899999</c:v>
                </c:pt>
                <c:pt idx="95">
                  <c:v>1.9298137254900001</c:v>
                </c:pt>
                <c:pt idx="96">
                  <c:v>1.9286447761200001</c:v>
                </c:pt>
                <c:pt idx="97">
                  <c:v>1.90462794349</c:v>
                </c:pt>
                <c:pt idx="98">
                  <c:v>1.94948998665</c:v>
                </c:pt>
                <c:pt idx="99">
                  <c:v>1.8937424657499999</c:v>
                </c:pt>
                <c:pt idx="100">
                  <c:v>1.3606242960599999</c:v>
                </c:pt>
                <c:pt idx="101">
                  <c:v>0.87439847231099999</c:v>
                </c:pt>
                <c:pt idx="102">
                  <c:v>1.3130912584100001</c:v>
                </c:pt>
                <c:pt idx="103">
                  <c:v>1.77202478315</c:v>
                </c:pt>
                <c:pt idx="104">
                  <c:v>1.95772384937</c:v>
                </c:pt>
                <c:pt idx="105">
                  <c:v>1.57687179487</c:v>
                </c:pt>
                <c:pt idx="106">
                  <c:v>1.4344436701500001</c:v>
                </c:pt>
                <c:pt idx="107">
                  <c:v>1.6119531250000001</c:v>
                </c:pt>
                <c:pt idx="108">
                  <c:v>1.5915837104099999</c:v>
                </c:pt>
                <c:pt idx="109">
                  <c:v>1.7582189421900001</c:v>
                </c:pt>
                <c:pt idx="110">
                  <c:v>1.7422032622300001</c:v>
                </c:pt>
                <c:pt idx="111">
                  <c:v>1.8428548601900001</c:v>
                </c:pt>
                <c:pt idx="112">
                  <c:v>1.7244414106899999</c:v>
                </c:pt>
                <c:pt idx="113">
                  <c:v>1.62004220399</c:v>
                </c:pt>
                <c:pt idx="114">
                  <c:v>1.2292354049000001</c:v>
                </c:pt>
                <c:pt idx="115">
                  <c:v>1.4099379845</c:v>
                </c:pt>
                <c:pt idx="116">
                  <c:v>1.24724288107</c:v>
                </c:pt>
                <c:pt idx="117">
                  <c:v>1.7476702127699999</c:v>
                </c:pt>
                <c:pt idx="118">
                  <c:v>1.41149538462</c:v>
                </c:pt>
                <c:pt idx="119">
                  <c:v>1.03136214605</c:v>
                </c:pt>
                <c:pt idx="120">
                  <c:v>1.5988979089799999</c:v>
                </c:pt>
                <c:pt idx="121">
                  <c:v>1.58414916585</c:v>
                </c:pt>
                <c:pt idx="122">
                  <c:v>1.39945400593</c:v>
                </c:pt>
                <c:pt idx="123">
                  <c:v>0.967188712522</c:v>
                </c:pt>
                <c:pt idx="124">
                  <c:v>1.03663636364</c:v>
                </c:pt>
                <c:pt idx="125">
                  <c:v>1.2065112685099999</c:v>
                </c:pt>
                <c:pt idx="126">
                  <c:v>1.2083642731999999</c:v>
                </c:pt>
                <c:pt idx="127">
                  <c:v>1.5192996910400001</c:v>
                </c:pt>
                <c:pt idx="128">
                  <c:v>1.81497435897</c:v>
                </c:pt>
                <c:pt idx="129">
                  <c:v>1.7750974359</c:v>
                </c:pt>
                <c:pt idx="130">
                  <c:v>1.1429772329200001</c:v>
                </c:pt>
                <c:pt idx="131">
                  <c:v>1.20809912536</c:v>
                </c:pt>
                <c:pt idx="132">
                  <c:v>0.99839271485500003</c:v>
                </c:pt>
                <c:pt idx="133">
                  <c:v>1.29201444043</c:v>
                </c:pt>
                <c:pt idx="134">
                  <c:v>1.1803950973299999</c:v>
                </c:pt>
                <c:pt idx="135">
                  <c:v>1.2388775894499999</c:v>
                </c:pt>
                <c:pt idx="136">
                  <c:v>0.93974364191299997</c:v>
                </c:pt>
                <c:pt idx="137">
                  <c:v>1.0110609981500001</c:v>
                </c:pt>
                <c:pt idx="138">
                  <c:v>1.1231820728299999</c:v>
                </c:pt>
                <c:pt idx="139">
                  <c:v>0.96187212911200004</c:v>
                </c:pt>
                <c:pt idx="140">
                  <c:v>1.00057956016</c:v>
                </c:pt>
                <c:pt idx="141">
                  <c:v>1.3390867256600001</c:v>
                </c:pt>
                <c:pt idx="142">
                  <c:v>0.91919700374500002</c:v>
                </c:pt>
                <c:pt idx="143">
                  <c:v>0.88104054054100001</c:v>
                </c:pt>
                <c:pt idx="144">
                  <c:v>0.79362597984299998</c:v>
                </c:pt>
                <c:pt idx="145">
                  <c:v>0.62063551401899997</c:v>
                </c:pt>
                <c:pt idx="146">
                  <c:v>1.69663474692</c:v>
                </c:pt>
                <c:pt idx="147">
                  <c:v>0.543461397731</c:v>
                </c:pt>
                <c:pt idx="148">
                  <c:v>0.29170606462999998</c:v>
                </c:pt>
                <c:pt idx="149">
                  <c:v>0.39254470877800002</c:v>
                </c:pt>
                <c:pt idx="150">
                  <c:v>0.86174795417299999</c:v>
                </c:pt>
                <c:pt idx="151">
                  <c:v>0.44064541169900001</c:v>
                </c:pt>
                <c:pt idx="152">
                  <c:v>0.53126728110599997</c:v>
                </c:pt>
                <c:pt idx="153">
                  <c:v>0.36042361533799999</c:v>
                </c:pt>
                <c:pt idx="154">
                  <c:v>0.71644881889800005</c:v>
                </c:pt>
                <c:pt idx="155">
                  <c:v>1.21090799397</c:v>
                </c:pt>
                <c:pt idx="156">
                  <c:v>1.07106556142</c:v>
                </c:pt>
                <c:pt idx="157">
                  <c:v>1.61659428571</c:v>
                </c:pt>
                <c:pt idx="158">
                  <c:v>1.6341641790999999</c:v>
                </c:pt>
                <c:pt idx="159">
                  <c:v>1.50248428835</c:v>
                </c:pt>
                <c:pt idx="160">
                  <c:v>1.1386319595100001</c:v>
                </c:pt>
                <c:pt idx="161">
                  <c:v>1.2521240310099999</c:v>
                </c:pt>
                <c:pt idx="162">
                  <c:v>1.2572518134699999</c:v>
                </c:pt>
                <c:pt idx="163">
                  <c:v>1.3959541109</c:v>
                </c:pt>
                <c:pt idx="164">
                  <c:v>1.43554724818</c:v>
                </c:pt>
                <c:pt idx="165">
                  <c:v>1.4023681591999999</c:v>
                </c:pt>
                <c:pt idx="166">
                  <c:v>1.6160941176500001</c:v>
                </c:pt>
                <c:pt idx="167">
                  <c:v>1.6176662721899999</c:v>
                </c:pt>
                <c:pt idx="168">
                  <c:v>1.4343269809400001</c:v>
                </c:pt>
                <c:pt idx="169">
                  <c:v>1.4236186612599999</c:v>
                </c:pt>
                <c:pt idx="170">
                  <c:v>0.83246023688699999</c:v>
                </c:pt>
                <c:pt idx="171">
                  <c:v>0.86609817671800005</c:v>
                </c:pt>
                <c:pt idx="172">
                  <c:v>1.5185280588800001</c:v>
                </c:pt>
                <c:pt idx="173">
                  <c:v>1.6611097992899999</c:v>
                </c:pt>
                <c:pt idx="174">
                  <c:v>1.1961774058600001</c:v>
                </c:pt>
                <c:pt idx="175">
                  <c:v>0.98477730496500004</c:v>
                </c:pt>
                <c:pt idx="176">
                  <c:v>0.95843767312999995</c:v>
                </c:pt>
                <c:pt idx="177">
                  <c:v>1.1723000773400001</c:v>
                </c:pt>
                <c:pt idx="178">
                  <c:v>1.66493493976</c:v>
                </c:pt>
                <c:pt idx="179">
                  <c:v>1.59981372549</c:v>
                </c:pt>
                <c:pt idx="180">
                  <c:v>1.80528039702</c:v>
                </c:pt>
                <c:pt idx="181">
                  <c:v>2.0683444444400001</c:v>
                </c:pt>
                <c:pt idx="182">
                  <c:v>2.0344396284799999</c:v>
                </c:pt>
                <c:pt idx="183">
                  <c:v>1.93832112676</c:v>
                </c:pt>
                <c:pt idx="184">
                  <c:v>2.014684133919999</c:v>
                </c:pt>
                <c:pt idx="185">
                  <c:v>2.1810469798700001</c:v>
                </c:pt>
                <c:pt idx="186">
                  <c:v>1.87050753187</c:v>
                </c:pt>
                <c:pt idx="187">
                  <c:v>1.7445721331699999</c:v>
                </c:pt>
                <c:pt idx="188">
                  <c:v>1.8621256366700001</c:v>
                </c:pt>
                <c:pt idx="189">
                  <c:v>1.8847933884300001</c:v>
                </c:pt>
                <c:pt idx="190">
                  <c:v>2.0082658092200001</c:v>
                </c:pt>
                <c:pt idx="191">
                  <c:v>2.3231515151500002</c:v>
                </c:pt>
                <c:pt idx="192">
                  <c:v>2.5745898778399998</c:v>
                </c:pt>
                <c:pt idx="193">
                  <c:v>2.3936618357500001</c:v>
                </c:pt>
                <c:pt idx="194">
                  <c:v>2.30762666667</c:v>
                </c:pt>
                <c:pt idx="195">
                  <c:v>2.2980281690100002</c:v>
                </c:pt>
                <c:pt idx="196">
                  <c:v>1.9251010452999999</c:v>
                </c:pt>
                <c:pt idx="197">
                  <c:v>1.93191189427</c:v>
                </c:pt>
                <c:pt idx="198">
                  <c:v>1.70693799682</c:v>
                </c:pt>
                <c:pt idx="199">
                  <c:v>1.7179517313699999</c:v>
                </c:pt>
                <c:pt idx="200">
                  <c:v>1.9904508320700001</c:v>
                </c:pt>
                <c:pt idx="201">
                  <c:v>1.82382625864</c:v>
                </c:pt>
                <c:pt idx="202">
                  <c:v>1.64259459459</c:v>
                </c:pt>
                <c:pt idx="203">
                  <c:v>0.80355911823600001</c:v>
                </c:pt>
                <c:pt idx="204">
                  <c:v>0.797106995885</c:v>
                </c:pt>
                <c:pt idx="205">
                  <c:v>1.4075486806199999</c:v>
                </c:pt>
                <c:pt idx="206">
                  <c:v>1.66282197802</c:v>
                </c:pt>
                <c:pt idx="207">
                  <c:v>1.890798151</c:v>
                </c:pt>
                <c:pt idx="208">
                  <c:v>1.7444013377900001</c:v>
                </c:pt>
                <c:pt idx="209">
                  <c:v>1.4188348348299999</c:v>
                </c:pt>
                <c:pt idx="210">
                  <c:v>1.2591788953</c:v>
                </c:pt>
                <c:pt idx="211">
                  <c:v>1.65807486631</c:v>
                </c:pt>
                <c:pt idx="212">
                  <c:v>1.4309055876700001</c:v>
                </c:pt>
                <c:pt idx="213">
                  <c:v>1.1103016006699999</c:v>
                </c:pt>
                <c:pt idx="214">
                  <c:v>0.93035385612400001</c:v>
                </c:pt>
                <c:pt idx="215">
                  <c:v>0.73537430167600004</c:v>
                </c:pt>
                <c:pt idx="216">
                  <c:v>0.66866133782100001</c:v>
                </c:pt>
                <c:pt idx="217">
                  <c:v>0.79301805675000003</c:v>
                </c:pt>
                <c:pt idx="218">
                  <c:v>0.52849263721600004</c:v>
                </c:pt>
                <c:pt idx="219">
                  <c:v>0.28567974882300001</c:v>
                </c:pt>
                <c:pt idx="220">
                  <c:v>0.345081452826</c:v>
                </c:pt>
                <c:pt idx="221">
                  <c:v>0.288706886045</c:v>
                </c:pt>
                <c:pt idx="222">
                  <c:v>0.44650252525299999</c:v>
                </c:pt>
                <c:pt idx="223">
                  <c:v>0.24983228750700001</c:v>
                </c:pt>
                <c:pt idx="224">
                  <c:v>0.40409843400399997</c:v>
                </c:pt>
                <c:pt idx="225">
                  <c:v>0.34114558058900002</c:v>
                </c:pt>
                <c:pt idx="226">
                  <c:v>0.45213156053199999</c:v>
                </c:pt>
                <c:pt idx="227">
                  <c:v>1.17448983543</c:v>
                </c:pt>
                <c:pt idx="228">
                  <c:v>1.63695964126</c:v>
                </c:pt>
                <c:pt idx="229">
                  <c:v>1.7723487179499999</c:v>
                </c:pt>
                <c:pt idx="230">
                  <c:v>1.68451792829</c:v>
                </c:pt>
                <c:pt idx="231">
                  <c:v>1.4802586206899999</c:v>
                </c:pt>
                <c:pt idx="232">
                  <c:v>2.0997357910900001</c:v>
                </c:pt>
                <c:pt idx="233">
                  <c:v>1.6903356973999999</c:v>
                </c:pt>
                <c:pt idx="234">
                  <c:v>1.5544717608</c:v>
                </c:pt>
                <c:pt idx="235">
                  <c:v>0.83813287904599998</c:v>
                </c:pt>
                <c:pt idx="236">
                  <c:v>0.59837984496100005</c:v>
                </c:pt>
                <c:pt idx="237">
                  <c:v>0.35512908778000002</c:v>
                </c:pt>
                <c:pt idx="238">
                  <c:v>0.65348815606099997</c:v>
                </c:pt>
                <c:pt idx="239">
                  <c:v>1.0723420855200001</c:v>
                </c:pt>
                <c:pt idx="240">
                  <c:v>1.33770327553</c:v>
                </c:pt>
                <c:pt idx="241">
                  <c:v>1.230208</c:v>
                </c:pt>
                <c:pt idx="242">
                  <c:v>1.28674363328</c:v>
                </c:pt>
                <c:pt idx="243">
                  <c:v>1.10995662651</c:v>
                </c:pt>
                <c:pt idx="244">
                  <c:v>1.2031778801799999</c:v>
                </c:pt>
                <c:pt idx="245">
                  <c:v>0.91975726927900003</c:v>
                </c:pt>
                <c:pt idx="246">
                  <c:v>1.14730970724</c:v>
                </c:pt>
                <c:pt idx="247">
                  <c:v>1.1850748421999999</c:v>
                </c:pt>
                <c:pt idx="248">
                  <c:v>1.44256603774</c:v>
                </c:pt>
                <c:pt idx="249">
                  <c:v>1.6536296296299999</c:v>
                </c:pt>
                <c:pt idx="250">
                  <c:v>1.75662702703</c:v>
                </c:pt>
                <c:pt idx="251">
                  <c:v>1.7661356673999999</c:v>
                </c:pt>
                <c:pt idx="252">
                  <c:v>2.1023001485899999</c:v>
                </c:pt>
                <c:pt idx="253">
                  <c:v>1.70045271318</c:v>
                </c:pt>
                <c:pt idx="254">
                  <c:v>1.7019402985100001</c:v>
                </c:pt>
                <c:pt idx="255">
                  <c:v>1.49062211615</c:v>
                </c:pt>
                <c:pt idx="256">
                  <c:v>1.7445663716799999</c:v>
                </c:pt>
                <c:pt idx="257">
                  <c:v>2.22174698795</c:v>
                </c:pt>
                <c:pt idx="258">
                  <c:v>1.6035210356</c:v>
                </c:pt>
                <c:pt idx="259">
                  <c:v>1.5733818181799999</c:v>
                </c:pt>
                <c:pt idx="260">
                  <c:v>1.59960784314</c:v>
                </c:pt>
                <c:pt idx="261">
                  <c:v>1.6861770091599999</c:v>
                </c:pt>
                <c:pt idx="262">
                  <c:v>2.0907938021499999</c:v>
                </c:pt>
                <c:pt idx="263">
                  <c:v>2.2137402061899998</c:v>
                </c:pt>
                <c:pt idx="264">
                  <c:v>1.80508048512</c:v>
                </c:pt>
                <c:pt idx="265">
                  <c:v>1.79984678523</c:v>
                </c:pt>
              </c:numCache>
            </c:numRef>
          </c:yVal>
          <c:smooth val="0"/>
          <c:extLst>
            <c:ext xmlns:c16="http://schemas.microsoft.com/office/drawing/2014/chart" uri="{C3380CC4-5D6E-409C-BE32-E72D297353CC}">
              <c16:uniqueId val="{00000000-0B4B-544C-8442-E9C2C21AA11B}"/>
            </c:ext>
          </c:extLst>
        </c:ser>
        <c:dLbls>
          <c:showLegendKey val="0"/>
          <c:showVal val="0"/>
          <c:showCatName val="0"/>
          <c:showSerName val="0"/>
          <c:showPercent val="0"/>
          <c:showBubbleSize val="0"/>
        </c:dLbls>
        <c:axId val="542602304"/>
        <c:axId val="546655512"/>
      </c:scatterChart>
      <c:valAx>
        <c:axId val="542602304"/>
        <c:scaling>
          <c:orientation val="minMax"/>
          <c:max val="300"/>
          <c:min val="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800" dirty="0">
                    <a:solidFill>
                      <a:schemeClr val="tx1"/>
                    </a:solidFill>
                    <a:latin typeface="微软雅黑" panose="020B0503020204020204" pitchFamily="34" charset="-122"/>
                    <a:ea typeface="微软雅黑" panose="020B0503020204020204" pitchFamily="34" charset="-122"/>
                  </a:rPr>
                  <a:t>时间</a:t>
                </a:r>
                <a:endParaRPr lang="en-US"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53671902542395311"/>
              <c:y val="0.8"/>
            </c:manualLayout>
          </c:layout>
          <c:overlay val="0"/>
          <c:spPr>
            <a:noFill/>
            <a:ln>
              <a:noFill/>
            </a:ln>
            <a:effectLst/>
          </c:sp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zh-CN"/>
          </a:p>
        </c:txPr>
        <c:crossAx val="546655512"/>
        <c:crosses val="autoZero"/>
        <c:crossBetween val="midCat"/>
      </c:valAx>
      <c:valAx>
        <c:axId val="546655512"/>
        <c:scaling>
          <c:orientation val="minMax"/>
          <c:max val="3.5"/>
          <c:min val="0"/>
        </c:scaling>
        <c:delete val="0"/>
        <c:axPos val="l"/>
        <c:title>
          <c:tx>
            <c:rich>
              <a:bodyPr rot="-5400000" spcFirstLastPara="1" vertOverflow="ellipsis" vert="horz" wrap="square" anchor="ctr" anchorCtr="1"/>
              <a:lstStyle/>
              <a:p>
                <a:pPr>
                  <a:defRPr sz="1800" b="0" i="0" u="none" strike="noStrike" kern="1200" baseline="0">
                    <a:solidFill>
                      <a:srgbClr val="0070C0"/>
                    </a:solidFill>
                    <a:latin typeface="+mn-lt"/>
                    <a:ea typeface="+mn-ea"/>
                    <a:cs typeface="+mn-cs"/>
                  </a:defRPr>
                </a:pPr>
                <a:r>
                  <a:rPr lang="zh-CN" altLang="en-US" sz="1800" b="0" dirty="0">
                    <a:solidFill>
                      <a:schemeClr val="tx1"/>
                    </a:solidFill>
                    <a:latin typeface="微软雅黑" panose="020B0503020204020204" pitchFamily="34" charset="-122"/>
                    <a:ea typeface="微软雅黑" panose="020B0503020204020204" pitchFamily="34" charset="-122"/>
                  </a:rPr>
                  <a:t>带宽</a:t>
                </a:r>
                <a:endParaRPr lang="en-US" sz="1800" b="0"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10994713783937041"/>
              <c:y val="0.38559838815119657"/>
            </c:manualLayout>
          </c:layout>
          <c:overlay val="0"/>
          <c:spPr>
            <a:noFill/>
            <a:ln>
              <a:noFill/>
            </a:ln>
            <a:effectLst/>
          </c:sp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zh-CN"/>
          </a:p>
        </c:txPr>
        <c:crossAx val="54260230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400"/>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t>2021/3/5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t>‹#›</a:t>
            </a:fld>
            <a:endParaRPr kumimoji="1" lang="zh-CN" altLang="en-US"/>
          </a:p>
        </p:txBody>
      </p:sp>
    </p:spTree>
    <p:extLst>
      <p:ext uri="{BB962C8B-B14F-4D97-AF65-F5344CB8AC3E}">
        <p14:creationId xmlns:p14="http://schemas.microsoft.com/office/powerpoint/2010/main" val="395602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替换成自己的名字和学校名称等，再在</a:t>
            </a:r>
            <a:r>
              <a:rPr kumimoji="1" lang="en-US" altLang="zh-CN" dirty="0"/>
              <a:t>PPT</a:t>
            </a:r>
            <a:r>
              <a:rPr kumimoji="1" lang="zh-CN" altLang="en-US" dirty="0"/>
              <a:t>母版中加入自己学校的图标。</a:t>
            </a:r>
            <a:endParaRPr kumimoji="1" lang="en-US" altLang="zh-CN" dirty="0"/>
          </a:p>
          <a:p>
            <a:r>
              <a:rPr kumimoji="1" lang="zh-CN" altLang="en-US" dirty="0"/>
              <a:t>在</a:t>
            </a:r>
            <a:r>
              <a:rPr kumimoji="1" lang="en-US" altLang="zh-CN" dirty="0"/>
              <a:t>PPT</a:t>
            </a:r>
            <a:r>
              <a:rPr kumimoji="1" lang="zh-CN" altLang="en-US" dirty="0"/>
              <a:t>母版中加入学校图标的方法：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、页面最上面菜单中，关闭母版。祝贺你：</a:t>
            </a:r>
            <a:r>
              <a:rPr kumimoji="1" lang="en-US" altLang="zh-CN" dirty="0"/>
              <a:t>PPT</a:t>
            </a:r>
            <a:r>
              <a:rPr kumimoji="1" lang="zh-CN" altLang="en-US" dirty="0"/>
              <a:t>每页正文均有自己学校的图标了！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50825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a:t>
            </a:fld>
            <a:endParaRPr kumimoji="1" lang="zh-CN" altLang="en-US"/>
          </a:p>
        </p:txBody>
      </p:sp>
    </p:spTree>
    <p:extLst>
      <p:ext uri="{BB962C8B-B14F-4D97-AF65-F5344CB8AC3E}">
        <p14:creationId xmlns:p14="http://schemas.microsoft.com/office/powerpoint/2010/main" val="3523705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759E0A8-3BB0-4211-AC61-11C97931F8BD}" type="slidenum">
              <a:rPr lang="en-US" altLang="zh-CN">
                <a:latin typeface="Arial" panose="020B0604020202020204" pitchFamily="34" charset="0"/>
                <a:ea typeface="微软雅黑" panose="020B0503020204020204" pitchFamily="34" charset="-122"/>
              </a:rPr>
              <a:pPr eaLnBrk="1" hangingPunct="1"/>
              <a:t>189</a:t>
            </a:fld>
            <a:endParaRPr lang="en-US" altLang="zh-CN" dirty="0">
              <a:latin typeface="Arial" panose="020B0604020202020204" pitchFamily="34" charset="0"/>
              <a:ea typeface="微软雅黑" panose="020B0503020204020204" pitchFamily="34" charset="-122"/>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9790138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204</a:t>
            </a:fld>
            <a:endParaRPr kumimoji="1" lang="zh-CN" altLang="en-US"/>
          </a:p>
        </p:txBody>
      </p:sp>
    </p:spTree>
    <p:extLst>
      <p:ext uri="{BB962C8B-B14F-4D97-AF65-F5344CB8AC3E}">
        <p14:creationId xmlns:p14="http://schemas.microsoft.com/office/powerpoint/2010/main" val="1523185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a:t>
            </a:fld>
            <a:endParaRPr kumimoji="1" lang="zh-CN" altLang="en-US"/>
          </a:p>
        </p:txBody>
      </p:sp>
    </p:spTree>
    <p:extLst>
      <p:ext uri="{BB962C8B-B14F-4D97-AF65-F5344CB8AC3E}">
        <p14:creationId xmlns:p14="http://schemas.microsoft.com/office/powerpoint/2010/main" val="3882341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612667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a:t>
            </a:fld>
            <a:endParaRPr kumimoji="1" lang="zh-CN" altLang="en-US"/>
          </a:p>
        </p:txBody>
      </p:sp>
    </p:spTree>
    <p:extLst>
      <p:ext uri="{BB962C8B-B14F-4D97-AF65-F5344CB8AC3E}">
        <p14:creationId xmlns:p14="http://schemas.microsoft.com/office/powerpoint/2010/main" val="1216061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20</a:t>
            </a:fld>
            <a:endParaRPr kumimoji="1" lang="zh-CN" altLang="en-US"/>
          </a:p>
        </p:txBody>
      </p:sp>
    </p:spTree>
    <p:extLst>
      <p:ext uri="{BB962C8B-B14F-4D97-AF65-F5344CB8AC3E}">
        <p14:creationId xmlns:p14="http://schemas.microsoft.com/office/powerpoint/2010/main" val="307881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21</a:t>
            </a:fld>
            <a:endParaRPr kumimoji="1" lang="zh-CN" altLang="en-US"/>
          </a:p>
        </p:txBody>
      </p:sp>
    </p:spTree>
    <p:extLst>
      <p:ext uri="{BB962C8B-B14F-4D97-AF65-F5344CB8AC3E}">
        <p14:creationId xmlns:p14="http://schemas.microsoft.com/office/powerpoint/2010/main" val="213821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22</a:t>
            </a:fld>
            <a:endParaRPr kumimoji="1" lang="zh-CN" altLang="en-US"/>
          </a:p>
        </p:txBody>
      </p:sp>
    </p:spTree>
    <p:extLst>
      <p:ext uri="{BB962C8B-B14F-4D97-AF65-F5344CB8AC3E}">
        <p14:creationId xmlns:p14="http://schemas.microsoft.com/office/powerpoint/2010/main" val="929323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23</a:t>
            </a:fld>
            <a:endParaRPr kumimoji="1" lang="zh-CN" altLang="en-US"/>
          </a:p>
        </p:txBody>
      </p:sp>
    </p:spTree>
    <p:extLst>
      <p:ext uri="{BB962C8B-B14F-4D97-AF65-F5344CB8AC3E}">
        <p14:creationId xmlns:p14="http://schemas.microsoft.com/office/powerpoint/2010/main" val="42972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24</a:t>
            </a:fld>
            <a:endParaRPr kumimoji="1" lang="zh-CN" altLang="en-US"/>
          </a:p>
        </p:txBody>
      </p:sp>
    </p:spTree>
    <p:extLst>
      <p:ext uri="{BB962C8B-B14F-4D97-AF65-F5344CB8AC3E}">
        <p14:creationId xmlns:p14="http://schemas.microsoft.com/office/powerpoint/2010/main" val="606582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26</a:t>
            </a:fld>
            <a:endParaRPr kumimoji="1" lang="zh-CN" altLang="en-US"/>
          </a:p>
        </p:txBody>
      </p:sp>
    </p:spTree>
    <p:extLst>
      <p:ext uri="{BB962C8B-B14F-4D97-AF65-F5344CB8AC3E}">
        <p14:creationId xmlns:p14="http://schemas.microsoft.com/office/powerpoint/2010/main" val="3295156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kumimoji="1" lang="zh-CN" altLang="en-US" dirty="0">
              <a:sym typeface="+mn-ea"/>
            </a:endParaRPr>
          </a:p>
          <a:p>
            <a:endParaRPr kumimoji="1" lang="zh-CN" altLang="en-US" dirty="0">
              <a:sym typeface="+mn-ea"/>
            </a:endParaRPr>
          </a:p>
        </p:txBody>
      </p:sp>
    </p:spTree>
    <p:extLst>
      <p:ext uri="{BB962C8B-B14F-4D97-AF65-F5344CB8AC3E}">
        <p14:creationId xmlns:p14="http://schemas.microsoft.com/office/powerpoint/2010/main" val="4176212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27</a:t>
            </a:fld>
            <a:endParaRPr kumimoji="1" lang="zh-CN" altLang="en-US"/>
          </a:p>
        </p:txBody>
      </p:sp>
    </p:spTree>
    <p:extLst>
      <p:ext uri="{BB962C8B-B14F-4D97-AF65-F5344CB8AC3E}">
        <p14:creationId xmlns:p14="http://schemas.microsoft.com/office/powerpoint/2010/main" val="3703658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5496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29</a:t>
            </a:fld>
            <a:endParaRPr kumimoji="1" lang="zh-CN" altLang="en-US"/>
          </a:p>
        </p:txBody>
      </p:sp>
    </p:spTree>
    <p:extLst>
      <p:ext uri="{BB962C8B-B14F-4D97-AF65-F5344CB8AC3E}">
        <p14:creationId xmlns:p14="http://schemas.microsoft.com/office/powerpoint/2010/main" val="2628330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extLst>
      <p:ext uri="{BB962C8B-B14F-4D97-AF65-F5344CB8AC3E}">
        <p14:creationId xmlns:p14="http://schemas.microsoft.com/office/powerpoint/2010/main" val="3573423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31</a:t>
            </a:fld>
            <a:endParaRPr kumimoji="1" lang="zh-CN" altLang="en-US"/>
          </a:p>
        </p:txBody>
      </p:sp>
    </p:spTree>
    <p:extLst>
      <p:ext uri="{BB962C8B-B14F-4D97-AF65-F5344CB8AC3E}">
        <p14:creationId xmlns:p14="http://schemas.microsoft.com/office/powerpoint/2010/main" val="2835510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32</a:t>
            </a:fld>
            <a:endParaRPr kumimoji="1" lang="zh-CN" altLang="en-US"/>
          </a:p>
        </p:txBody>
      </p:sp>
    </p:spTree>
    <p:extLst>
      <p:ext uri="{BB962C8B-B14F-4D97-AF65-F5344CB8AC3E}">
        <p14:creationId xmlns:p14="http://schemas.microsoft.com/office/powerpoint/2010/main" val="3207127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33</a:t>
            </a:fld>
            <a:endParaRPr kumimoji="1" lang="zh-CN" altLang="en-US"/>
          </a:p>
        </p:txBody>
      </p:sp>
    </p:spTree>
    <p:extLst>
      <p:ext uri="{BB962C8B-B14F-4D97-AF65-F5344CB8AC3E}">
        <p14:creationId xmlns:p14="http://schemas.microsoft.com/office/powerpoint/2010/main" val="1928507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34</a:t>
            </a:fld>
            <a:endParaRPr kumimoji="1" lang="zh-CN" altLang="en-US"/>
          </a:p>
        </p:txBody>
      </p:sp>
    </p:spTree>
    <p:extLst>
      <p:ext uri="{BB962C8B-B14F-4D97-AF65-F5344CB8AC3E}">
        <p14:creationId xmlns:p14="http://schemas.microsoft.com/office/powerpoint/2010/main" val="4224689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35</a:t>
            </a:fld>
            <a:endParaRPr kumimoji="1" lang="zh-CN" altLang="en-US"/>
          </a:p>
        </p:txBody>
      </p:sp>
    </p:spTree>
    <p:extLst>
      <p:ext uri="{BB962C8B-B14F-4D97-AF65-F5344CB8AC3E}">
        <p14:creationId xmlns:p14="http://schemas.microsoft.com/office/powerpoint/2010/main" val="939885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36</a:t>
            </a:fld>
            <a:endParaRPr kumimoji="1" lang="zh-CN" altLang="en-US"/>
          </a:p>
        </p:txBody>
      </p:sp>
    </p:spTree>
    <p:extLst>
      <p:ext uri="{BB962C8B-B14F-4D97-AF65-F5344CB8AC3E}">
        <p14:creationId xmlns:p14="http://schemas.microsoft.com/office/powerpoint/2010/main" val="2581149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a:t>
            </a:fld>
            <a:endParaRPr kumimoji="1" lang="zh-CN" altLang="en-US"/>
          </a:p>
        </p:txBody>
      </p:sp>
    </p:spTree>
    <p:extLst>
      <p:ext uri="{BB962C8B-B14F-4D97-AF65-F5344CB8AC3E}">
        <p14:creationId xmlns:p14="http://schemas.microsoft.com/office/powerpoint/2010/main" val="4137158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37</a:t>
            </a:fld>
            <a:endParaRPr kumimoji="1" lang="zh-CN" altLang="en-US"/>
          </a:p>
        </p:txBody>
      </p:sp>
    </p:spTree>
    <p:extLst>
      <p:ext uri="{BB962C8B-B14F-4D97-AF65-F5344CB8AC3E}">
        <p14:creationId xmlns:p14="http://schemas.microsoft.com/office/powerpoint/2010/main" val="2500621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38</a:t>
            </a:fld>
            <a:endParaRPr kumimoji="1" lang="zh-CN" altLang="en-US"/>
          </a:p>
        </p:txBody>
      </p:sp>
    </p:spTree>
    <p:extLst>
      <p:ext uri="{BB962C8B-B14F-4D97-AF65-F5344CB8AC3E}">
        <p14:creationId xmlns:p14="http://schemas.microsoft.com/office/powerpoint/2010/main" val="1762924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39</a:t>
            </a:fld>
            <a:endParaRPr kumimoji="1" lang="zh-CN" altLang="en-US"/>
          </a:p>
        </p:txBody>
      </p:sp>
    </p:spTree>
    <p:extLst>
      <p:ext uri="{BB962C8B-B14F-4D97-AF65-F5344CB8AC3E}">
        <p14:creationId xmlns:p14="http://schemas.microsoft.com/office/powerpoint/2010/main" val="2123479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40</a:t>
            </a:fld>
            <a:endParaRPr kumimoji="1" lang="zh-CN" altLang="en-US"/>
          </a:p>
        </p:txBody>
      </p:sp>
    </p:spTree>
    <p:extLst>
      <p:ext uri="{BB962C8B-B14F-4D97-AF65-F5344CB8AC3E}">
        <p14:creationId xmlns:p14="http://schemas.microsoft.com/office/powerpoint/2010/main" val="1823737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41</a:t>
            </a:fld>
            <a:endParaRPr kumimoji="1" lang="zh-CN" altLang="en-US"/>
          </a:p>
        </p:txBody>
      </p:sp>
    </p:spTree>
    <p:extLst>
      <p:ext uri="{BB962C8B-B14F-4D97-AF65-F5344CB8AC3E}">
        <p14:creationId xmlns:p14="http://schemas.microsoft.com/office/powerpoint/2010/main" val="216513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42</a:t>
            </a:fld>
            <a:endParaRPr kumimoji="1" lang="zh-CN" altLang="en-US"/>
          </a:p>
        </p:txBody>
      </p:sp>
    </p:spTree>
    <p:extLst>
      <p:ext uri="{BB962C8B-B14F-4D97-AF65-F5344CB8AC3E}">
        <p14:creationId xmlns:p14="http://schemas.microsoft.com/office/powerpoint/2010/main" val="618256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43</a:t>
            </a:fld>
            <a:endParaRPr kumimoji="1" lang="zh-CN" altLang="en-US"/>
          </a:p>
        </p:txBody>
      </p:sp>
    </p:spTree>
    <p:extLst>
      <p:ext uri="{BB962C8B-B14F-4D97-AF65-F5344CB8AC3E}">
        <p14:creationId xmlns:p14="http://schemas.microsoft.com/office/powerpoint/2010/main" val="1973110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44</a:t>
            </a:fld>
            <a:endParaRPr kumimoji="1" lang="zh-CN" altLang="en-US"/>
          </a:p>
        </p:txBody>
      </p:sp>
    </p:spTree>
    <p:extLst>
      <p:ext uri="{BB962C8B-B14F-4D97-AF65-F5344CB8AC3E}">
        <p14:creationId xmlns:p14="http://schemas.microsoft.com/office/powerpoint/2010/main" val="26478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45</a:t>
            </a:fld>
            <a:endParaRPr kumimoji="1" lang="zh-CN" altLang="en-US"/>
          </a:p>
        </p:txBody>
      </p:sp>
    </p:spTree>
    <p:extLst>
      <p:ext uri="{BB962C8B-B14F-4D97-AF65-F5344CB8AC3E}">
        <p14:creationId xmlns:p14="http://schemas.microsoft.com/office/powerpoint/2010/main" val="2188728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46</a:t>
            </a:fld>
            <a:endParaRPr kumimoji="1" lang="zh-CN" altLang="en-US"/>
          </a:p>
        </p:txBody>
      </p:sp>
    </p:spTree>
    <p:extLst>
      <p:ext uri="{BB962C8B-B14F-4D97-AF65-F5344CB8AC3E}">
        <p14:creationId xmlns:p14="http://schemas.microsoft.com/office/powerpoint/2010/main" val="2373478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a:t>
            </a:fld>
            <a:endParaRPr kumimoji="1" lang="zh-CN" altLang="en-US"/>
          </a:p>
        </p:txBody>
      </p:sp>
    </p:spTree>
    <p:extLst>
      <p:ext uri="{BB962C8B-B14F-4D97-AF65-F5344CB8AC3E}">
        <p14:creationId xmlns:p14="http://schemas.microsoft.com/office/powerpoint/2010/main" val="2777202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47</a:t>
            </a:fld>
            <a:endParaRPr kumimoji="1" lang="zh-CN" altLang="en-US"/>
          </a:p>
        </p:txBody>
      </p:sp>
    </p:spTree>
    <p:extLst>
      <p:ext uri="{BB962C8B-B14F-4D97-AF65-F5344CB8AC3E}">
        <p14:creationId xmlns:p14="http://schemas.microsoft.com/office/powerpoint/2010/main" val="1018324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48</a:t>
            </a:fld>
            <a:endParaRPr kumimoji="1" lang="zh-CN" altLang="en-US"/>
          </a:p>
        </p:txBody>
      </p:sp>
    </p:spTree>
    <p:extLst>
      <p:ext uri="{BB962C8B-B14F-4D97-AF65-F5344CB8AC3E}">
        <p14:creationId xmlns:p14="http://schemas.microsoft.com/office/powerpoint/2010/main" val="800867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49</a:t>
            </a:fld>
            <a:endParaRPr kumimoji="1" lang="zh-CN" altLang="en-US"/>
          </a:p>
        </p:txBody>
      </p:sp>
    </p:spTree>
    <p:extLst>
      <p:ext uri="{BB962C8B-B14F-4D97-AF65-F5344CB8AC3E}">
        <p14:creationId xmlns:p14="http://schemas.microsoft.com/office/powerpoint/2010/main" val="281506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50</a:t>
            </a:fld>
            <a:endParaRPr kumimoji="1" lang="zh-CN" altLang="en-US"/>
          </a:p>
        </p:txBody>
      </p:sp>
    </p:spTree>
    <p:extLst>
      <p:ext uri="{BB962C8B-B14F-4D97-AF65-F5344CB8AC3E}">
        <p14:creationId xmlns:p14="http://schemas.microsoft.com/office/powerpoint/2010/main" val="1429846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51</a:t>
            </a:fld>
            <a:endParaRPr kumimoji="1" lang="zh-CN" altLang="en-US"/>
          </a:p>
        </p:txBody>
      </p:sp>
    </p:spTree>
    <p:extLst>
      <p:ext uri="{BB962C8B-B14F-4D97-AF65-F5344CB8AC3E}">
        <p14:creationId xmlns:p14="http://schemas.microsoft.com/office/powerpoint/2010/main" val="3405510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52</a:t>
            </a:fld>
            <a:endParaRPr kumimoji="1" lang="zh-CN" altLang="en-US"/>
          </a:p>
        </p:txBody>
      </p:sp>
    </p:spTree>
    <p:extLst>
      <p:ext uri="{BB962C8B-B14F-4D97-AF65-F5344CB8AC3E}">
        <p14:creationId xmlns:p14="http://schemas.microsoft.com/office/powerpoint/2010/main" val="3334455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53</a:t>
            </a:fld>
            <a:endParaRPr kumimoji="1" lang="zh-CN" altLang="en-US"/>
          </a:p>
        </p:txBody>
      </p:sp>
    </p:spTree>
    <p:extLst>
      <p:ext uri="{BB962C8B-B14F-4D97-AF65-F5344CB8AC3E}">
        <p14:creationId xmlns:p14="http://schemas.microsoft.com/office/powerpoint/2010/main" val="459565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54</a:t>
            </a:fld>
            <a:endParaRPr kumimoji="1" lang="zh-CN" altLang="en-US"/>
          </a:p>
        </p:txBody>
      </p:sp>
    </p:spTree>
    <p:extLst>
      <p:ext uri="{BB962C8B-B14F-4D97-AF65-F5344CB8AC3E}">
        <p14:creationId xmlns:p14="http://schemas.microsoft.com/office/powerpoint/2010/main" val="1569159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55</a:t>
            </a:fld>
            <a:endParaRPr kumimoji="1" lang="zh-CN" altLang="en-US"/>
          </a:p>
        </p:txBody>
      </p:sp>
    </p:spTree>
    <p:extLst>
      <p:ext uri="{BB962C8B-B14F-4D97-AF65-F5344CB8AC3E}">
        <p14:creationId xmlns:p14="http://schemas.microsoft.com/office/powerpoint/2010/main" val="6509784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56</a:t>
            </a:fld>
            <a:endParaRPr kumimoji="1" lang="zh-CN" altLang="en-US"/>
          </a:p>
        </p:txBody>
      </p:sp>
    </p:spTree>
    <p:extLst>
      <p:ext uri="{BB962C8B-B14F-4D97-AF65-F5344CB8AC3E}">
        <p14:creationId xmlns:p14="http://schemas.microsoft.com/office/powerpoint/2010/main" val="202846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a:t>
            </a:fld>
            <a:endParaRPr kumimoji="1" lang="zh-CN" altLang="en-US"/>
          </a:p>
        </p:txBody>
      </p:sp>
    </p:spTree>
    <p:extLst>
      <p:ext uri="{BB962C8B-B14F-4D97-AF65-F5344CB8AC3E}">
        <p14:creationId xmlns:p14="http://schemas.microsoft.com/office/powerpoint/2010/main" val="13506696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57</a:t>
            </a:fld>
            <a:endParaRPr kumimoji="1" lang="zh-CN" altLang="en-US"/>
          </a:p>
        </p:txBody>
      </p:sp>
    </p:spTree>
    <p:extLst>
      <p:ext uri="{BB962C8B-B14F-4D97-AF65-F5344CB8AC3E}">
        <p14:creationId xmlns:p14="http://schemas.microsoft.com/office/powerpoint/2010/main" val="3600095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58</a:t>
            </a:fld>
            <a:endParaRPr kumimoji="1" lang="zh-CN" altLang="en-US"/>
          </a:p>
        </p:txBody>
      </p:sp>
    </p:spTree>
    <p:extLst>
      <p:ext uri="{BB962C8B-B14F-4D97-AF65-F5344CB8AC3E}">
        <p14:creationId xmlns:p14="http://schemas.microsoft.com/office/powerpoint/2010/main" val="3447012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59</a:t>
            </a:fld>
            <a:endParaRPr kumimoji="1" lang="zh-CN" altLang="en-US"/>
          </a:p>
        </p:txBody>
      </p:sp>
    </p:spTree>
    <p:extLst>
      <p:ext uri="{BB962C8B-B14F-4D97-AF65-F5344CB8AC3E}">
        <p14:creationId xmlns:p14="http://schemas.microsoft.com/office/powerpoint/2010/main" val="3320931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60</a:t>
            </a:fld>
            <a:endParaRPr kumimoji="1" lang="zh-CN" altLang="en-US"/>
          </a:p>
        </p:txBody>
      </p:sp>
    </p:spTree>
    <p:extLst>
      <p:ext uri="{BB962C8B-B14F-4D97-AF65-F5344CB8AC3E}">
        <p14:creationId xmlns:p14="http://schemas.microsoft.com/office/powerpoint/2010/main" val="3668921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61</a:t>
            </a:fld>
            <a:endParaRPr kumimoji="1" lang="zh-CN" altLang="en-US"/>
          </a:p>
        </p:txBody>
      </p:sp>
    </p:spTree>
    <p:extLst>
      <p:ext uri="{BB962C8B-B14F-4D97-AF65-F5344CB8AC3E}">
        <p14:creationId xmlns:p14="http://schemas.microsoft.com/office/powerpoint/2010/main" val="35435655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62</a:t>
            </a:fld>
            <a:endParaRPr kumimoji="1" lang="zh-CN" altLang="en-US"/>
          </a:p>
        </p:txBody>
      </p:sp>
    </p:spTree>
    <p:extLst>
      <p:ext uri="{BB962C8B-B14F-4D97-AF65-F5344CB8AC3E}">
        <p14:creationId xmlns:p14="http://schemas.microsoft.com/office/powerpoint/2010/main" val="40373522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63</a:t>
            </a:fld>
            <a:endParaRPr kumimoji="1" lang="zh-CN" altLang="en-US"/>
          </a:p>
        </p:txBody>
      </p:sp>
    </p:spTree>
    <p:extLst>
      <p:ext uri="{BB962C8B-B14F-4D97-AF65-F5344CB8AC3E}">
        <p14:creationId xmlns:p14="http://schemas.microsoft.com/office/powerpoint/2010/main" val="4158468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64</a:t>
            </a:fld>
            <a:endParaRPr kumimoji="1" lang="zh-CN" altLang="en-US"/>
          </a:p>
        </p:txBody>
      </p:sp>
    </p:spTree>
    <p:extLst>
      <p:ext uri="{BB962C8B-B14F-4D97-AF65-F5344CB8AC3E}">
        <p14:creationId xmlns:p14="http://schemas.microsoft.com/office/powerpoint/2010/main" val="13730247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65</a:t>
            </a:fld>
            <a:endParaRPr kumimoji="1" lang="zh-CN" altLang="en-US"/>
          </a:p>
        </p:txBody>
      </p:sp>
    </p:spTree>
    <p:extLst>
      <p:ext uri="{BB962C8B-B14F-4D97-AF65-F5344CB8AC3E}">
        <p14:creationId xmlns:p14="http://schemas.microsoft.com/office/powerpoint/2010/main" val="7683479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66</a:t>
            </a:fld>
            <a:endParaRPr kumimoji="1" lang="zh-CN" altLang="en-US"/>
          </a:p>
        </p:txBody>
      </p:sp>
    </p:spTree>
    <p:extLst>
      <p:ext uri="{BB962C8B-B14F-4D97-AF65-F5344CB8AC3E}">
        <p14:creationId xmlns:p14="http://schemas.microsoft.com/office/powerpoint/2010/main" val="2500906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a:t>
            </a:fld>
            <a:endParaRPr kumimoji="1" lang="zh-CN" altLang="en-US"/>
          </a:p>
        </p:txBody>
      </p:sp>
    </p:spTree>
    <p:extLst>
      <p:ext uri="{BB962C8B-B14F-4D97-AF65-F5344CB8AC3E}">
        <p14:creationId xmlns:p14="http://schemas.microsoft.com/office/powerpoint/2010/main" val="40414312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67</a:t>
            </a:fld>
            <a:endParaRPr kumimoji="1" lang="zh-CN" altLang="en-US"/>
          </a:p>
        </p:txBody>
      </p:sp>
    </p:spTree>
    <p:extLst>
      <p:ext uri="{BB962C8B-B14F-4D97-AF65-F5344CB8AC3E}">
        <p14:creationId xmlns:p14="http://schemas.microsoft.com/office/powerpoint/2010/main" val="2683511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68</a:t>
            </a:fld>
            <a:endParaRPr kumimoji="1" lang="zh-CN" altLang="en-US"/>
          </a:p>
        </p:txBody>
      </p:sp>
    </p:spTree>
    <p:extLst>
      <p:ext uri="{BB962C8B-B14F-4D97-AF65-F5344CB8AC3E}">
        <p14:creationId xmlns:p14="http://schemas.microsoft.com/office/powerpoint/2010/main" val="13912124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69</a:t>
            </a:fld>
            <a:endParaRPr kumimoji="1" lang="zh-CN" altLang="en-US"/>
          </a:p>
        </p:txBody>
      </p:sp>
    </p:spTree>
    <p:extLst>
      <p:ext uri="{BB962C8B-B14F-4D97-AF65-F5344CB8AC3E}">
        <p14:creationId xmlns:p14="http://schemas.microsoft.com/office/powerpoint/2010/main" val="20823299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70</a:t>
            </a:fld>
            <a:endParaRPr kumimoji="1" lang="zh-CN" altLang="en-US"/>
          </a:p>
        </p:txBody>
      </p:sp>
    </p:spTree>
    <p:extLst>
      <p:ext uri="{BB962C8B-B14F-4D97-AF65-F5344CB8AC3E}">
        <p14:creationId xmlns:p14="http://schemas.microsoft.com/office/powerpoint/2010/main" val="2287419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71</a:t>
            </a:fld>
            <a:endParaRPr kumimoji="1" lang="zh-CN" altLang="en-US"/>
          </a:p>
        </p:txBody>
      </p:sp>
    </p:spTree>
    <p:extLst>
      <p:ext uri="{BB962C8B-B14F-4D97-AF65-F5344CB8AC3E}">
        <p14:creationId xmlns:p14="http://schemas.microsoft.com/office/powerpoint/2010/main" val="10393122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72</a:t>
            </a:fld>
            <a:endParaRPr kumimoji="1" lang="zh-CN" altLang="en-US"/>
          </a:p>
        </p:txBody>
      </p:sp>
    </p:spTree>
    <p:extLst>
      <p:ext uri="{BB962C8B-B14F-4D97-AF65-F5344CB8AC3E}">
        <p14:creationId xmlns:p14="http://schemas.microsoft.com/office/powerpoint/2010/main" val="11109520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73</a:t>
            </a:fld>
            <a:endParaRPr kumimoji="1" lang="zh-CN" altLang="en-US"/>
          </a:p>
        </p:txBody>
      </p:sp>
    </p:spTree>
    <p:extLst>
      <p:ext uri="{BB962C8B-B14F-4D97-AF65-F5344CB8AC3E}">
        <p14:creationId xmlns:p14="http://schemas.microsoft.com/office/powerpoint/2010/main" val="12687641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542D697-9AD4-4C24-ACAC-6A0F4A4BCD4E}" type="slidenum">
              <a:rPr lang="en-US" altLang="zh-CN" sz="1300" smtClean="0"/>
              <a:t>108</a:t>
            </a:fld>
            <a:endParaRPr lang="en-US" altLang="zh-CN" sz="1300"/>
          </a:p>
        </p:txBody>
      </p:sp>
      <p:sp>
        <p:nvSpPr>
          <p:cNvPr id="83971" name="Rectangle 2"/>
          <p:cNvSpPr>
            <a:spLocks noGrp="1" noRot="1" noChangeAspect="1" noChangeArrowheads="1" noTextEdit="1"/>
          </p:cNvSpPr>
          <p:nvPr>
            <p:ph type="sldImg"/>
          </p:nvPr>
        </p:nvSpPr>
        <p:spPr>
          <a:xfrm>
            <a:off x="139700" y="768350"/>
            <a:ext cx="6819900" cy="3836988"/>
          </a:xfrm>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extLst>
      <p:ext uri="{BB962C8B-B14F-4D97-AF65-F5344CB8AC3E}">
        <p14:creationId xmlns:p14="http://schemas.microsoft.com/office/powerpoint/2010/main" val="39418116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为了克服文件访问慢和重复读取问题，利用了</a:t>
            </a:r>
            <a:r>
              <a:rPr lang="en-US" altLang="zh-CN"/>
              <a:t>Caching</a:t>
            </a:r>
            <a:r>
              <a:rPr lang="zh-CN" altLang="en-US"/>
              <a:t>技术，比如</a:t>
            </a:r>
            <a:r>
              <a:rPr lang="en-US" altLang="zh-CN"/>
              <a:t>Web</a:t>
            </a:r>
            <a:r>
              <a:rPr lang="zh-CN" altLang="en-US"/>
              <a:t>代理技术；</a:t>
            </a:r>
          </a:p>
          <a:p>
            <a:r>
              <a:rPr lang="zh-CN" altLang="en-US">
                <a:sym typeface="+mn-ea"/>
              </a:rPr>
              <a:t>为了克服</a:t>
            </a:r>
            <a:r>
              <a:rPr lang="zh-CN" altLang="en-US"/>
              <a:t>一次只能服务一个请求的问题，服务器设计了采用多线程模式。服务器由一个前端模块和</a:t>
            </a:r>
            <a:r>
              <a:rPr lang="en-US" altLang="zh-CN"/>
              <a:t>K</a:t>
            </a:r>
            <a:r>
              <a:rPr lang="zh-CN" altLang="en-US"/>
              <a:t>个处理模块做成，如图所示。</a:t>
            </a:r>
          </a:p>
        </p:txBody>
      </p:sp>
    </p:spTree>
    <p:extLst>
      <p:ext uri="{BB962C8B-B14F-4D97-AF65-F5344CB8AC3E}">
        <p14:creationId xmlns:p14="http://schemas.microsoft.com/office/powerpoint/2010/main" val="3058242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400" dirty="0"/>
              <a:t>一个网页包含多种对象或链接信息，其中这些对象可以划分为：</a:t>
            </a:r>
            <a:r>
              <a:rPr lang="zh-CN" altLang="en-US" sz="2400" dirty="0">
                <a:solidFill>
                  <a:srgbClr val="C00000"/>
                </a:solidFill>
              </a:rPr>
              <a:t>静态对象和动态对象</a:t>
            </a:r>
            <a:r>
              <a:rPr lang="zh-CN" altLang="en-US" sz="2400" dirty="0"/>
              <a:t>，相应网页则称为</a:t>
            </a:r>
            <a:r>
              <a:rPr lang="zh-CN" altLang="en-US" sz="2400" dirty="0">
                <a:solidFill>
                  <a:srgbClr val="C00000"/>
                </a:solidFill>
              </a:rPr>
              <a:t>静态网页和动态网页</a:t>
            </a:r>
            <a:endParaRPr lang="en-US" altLang="zh-CN" sz="2400" dirty="0">
              <a:solidFill>
                <a:srgbClr val="C00000"/>
              </a:solidFill>
            </a:endParaRP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层叠样式表(英文全称：Cascading Style Sheets)是一种用来表现HTML（标准通用标记语言的一个应用）或XML（标准通用标记语言的一个子集）等文件样式的计算机语言。最新版本</a:t>
            </a:r>
            <a:r>
              <a:rPr lang="en-US" altLang="zh-CN" dirty="0"/>
              <a:t>CSS3.</a:t>
            </a:r>
          </a:p>
        </p:txBody>
      </p:sp>
    </p:spTree>
    <p:extLst>
      <p:ext uri="{BB962C8B-B14F-4D97-AF65-F5344CB8AC3E}">
        <p14:creationId xmlns:p14="http://schemas.microsoft.com/office/powerpoint/2010/main" val="1143788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a:t>
            </a:fld>
            <a:endParaRPr kumimoji="1" lang="zh-CN" altLang="en-US"/>
          </a:p>
        </p:txBody>
      </p:sp>
    </p:spTree>
    <p:extLst>
      <p:ext uri="{BB962C8B-B14F-4D97-AF65-F5344CB8AC3E}">
        <p14:creationId xmlns:p14="http://schemas.microsoft.com/office/powerpoint/2010/main" val="1388821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XML (Extensible Markup Language)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是可扩展标记语言，它和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HTML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很相似。</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但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XML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的设计宗旨是</a:t>
            </a: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传输数据</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，而不是显示数据（</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HTML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是为了在浏览器上显示数据）。</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XML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不是要替换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HTML</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，而是对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HTML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的补充。</a:t>
            </a:r>
          </a:p>
          <a:p>
            <a:pPr marL="285750" indent="-285750"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XHTML (Extensible HTML)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是可扩展超文本标记语言，它与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HTML 4.01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几乎是相同的。</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但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XHTML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是更严格的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HTML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版本，也是一个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W3C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标准（</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2000</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月），是作为一种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XML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应用被重新定义的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HTML</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，并将逐渐取代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HTML</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新的浏览器都支持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XHTML</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p:txBody>
      </p:sp>
    </p:spTree>
    <p:extLst>
      <p:ext uri="{BB962C8B-B14F-4D97-AF65-F5344CB8AC3E}">
        <p14:creationId xmlns:p14="http://schemas.microsoft.com/office/powerpoint/2010/main" val="28954605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万维网服务器与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CGI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的通信遵循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CGI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标准。</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通用</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CGI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标准所定义的规则对其他任何语言都是通用的。</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网关</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CGI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程序的作用像网关。</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接口</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”：有一些已定义好的变量和调用等可供其他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CGI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程序使用。 </a:t>
            </a:r>
          </a:p>
          <a:p>
            <a:pPr marL="285750" indent="-285750"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CGI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程序的正式名字是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CGI </a:t>
            </a: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脚本</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(script)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脚本</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”指的是一个程序，它被另一个程序（解释程序）而不是计算机的处理机来解释或执行。</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脚本运行起来要比一般的编译程序要慢，因为它的每一条指令先要被另一个程序来处理（这就要一些附加的指令），而不是直接被指令处理器来处理。 </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p:txBody>
      </p:sp>
    </p:spTree>
    <p:extLst>
      <p:ext uri="{BB962C8B-B14F-4D97-AF65-F5344CB8AC3E}">
        <p14:creationId xmlns:p14="http://schemas.microsoft.com/office/powerpoint/2010/main" val="3802383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792017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75FF09-559A-413E-B23E-0DFCD03CDBD8}" type="slidenum">
              <a:rPr lang="zh-CN" altLang="en-US" smtClean="0"/>
              <a:t>120</a:t>
            </a:fld>
            <a:endParaRPr lang="zh-CN" altLang="en-US"/>
          </a:p>
        </p:txBody>
      </p:sp>
    </p:spTree>
    <p:extLst>
      <p:ext uri="{BB962C8B-B14F-4D97-AF65-F5344CB8AC3E}">
        <p14:creationId xmlns:p14="http://schemas.microsoft.com/office/powerpoint/2010/main" val="22137899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75FF09-559A-413E-B23E-0DFCD03CDBD8}" type="slidenum">
              <a:rPr lang="zh-CN" altLang="en-US" smtClean="0"/>
              <a:t>121</a:t>
            </a:fld>
            <a:endParaRPr lang="zh-CN" altLang="en-US"/>
          </a:p>
        </p:txBody>
      </p:sp>
    </p:spTree>
    <p:extLst>
      <p:ext uri="{BB962C8B-B14F-4D97-AF65-F5344CB8AC3E}">
        <p14:creationId xmlns:p14="http://schemas.microsoft.com/office/powerpoint/2010/main" val="3487189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52777841-C343-4617-B251-42B6A020A344}" type="slidenum">
              <a:rPr lang="en-US" altLang="zh-CN" smtClean="0"/>
              <a:t>123</a:t>
            </a:fld>
            <a:endParaRPr lang="en-US" altLang="zh-CN"/>
          </a:p>
        </p:txBody>
      </p:sp>
      <p:sp>
        <p:nvSpPr>
          <p:cNvPr id="198659" name="Rectangle 2"/>
          <p:cNvSpPr>
            <a:spLocks noGrp="1" noRot="1" noChangeAspect="1" noChangeArrowheads="1" noTextEdit="1"/>
          </p:cNvSpPr>
          <p:nvPr>
            <p:ph type="sldImg"/>
          </p:nvPr>
        </p:nvSpPr>
        <p:spPr>
          <a:xfrm>
            <a:off x="139700" y="768350"/>
            <a:ext cx="6819900" cy="3836988"/>
          </a:xfrm>
        </p:spPr>
      </p:sp>
      <p:sp>
        <p:nvSpPr>
          <p:cNvPr id="198660" name="Rectangle 3"/>
          <p:cNvSpPr>
            <a:spLocks noGrp="1" noChangeArrowheads="1"/>
          </p:cNvSpPr>
          <p:nvPr>
            <p:ph type="body" idx="1"/>
          </p:nvPr>
        </p:nvSpPr>
        <p:spPr>
          <a:noFill/>
        </p:spPr>
        <p:txBody>
          <a:bodyPr/>
          <a:lstStyle/>
          <a:p>
            <a:pPr eaLnBrk="1" hangingPunct="1"/>
            <a:endParaRPr lang="en-US" altLang="zh-CN" dirty="0"/>
          </a:p>
        </p:txBody>
      </p:sp>
    </p:spTree>
    <p:extLst>
      <p:ext uri="{BB962C8B-B14F-4D97-AF65-F5344CB8AC3E}">
        <p14:creationId xmlns:p14="http://schemas.microsoft.com/office/powerpoint/2010/main" val="1587315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响应报文的开始行是状态行。</a:t>
            </a:r>
            <a:endPar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状态行包括三项内容，即 </a:t>
            </a:r>
            <a:r>
              <a:rPr kumimoji="1"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HTTP </a:t>
            </a:r>
            <a:r>
              <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的版本，状态码，以及解释状态码的简单短语。</a:t>
            </a:r>
            <a:endParaRPr kumimoji="1"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p:txBody>
      </p:sp>
    </p:spTree>
    <p:extLst>
      <p:ext uri="{BB962C8B-B14F-4D97-AF65-F5344CB8AC3E}">
        <p14:creationId xmlns:p14="http://schemas.microsoft.com/office/powerpoint/2010/main" val="25334047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75FF09-559A-413E-B23E-0DFCD03CDBD8}" type="slidenum">
              <a:rPr lang="zh-CN" altLang="en-US" smtClean="0"/>
              <a:t>132</a:t>
            </a:fld>
            <a:endParaRPr lang="zh-CN" altLang="en-US"/>
          </a:p>
        </p:txBody>
      </p:sp>
    </p:spTree>
    <p:extLst>
      <p:ext uri="{BB962C8B-B14F-4D97-AF65-F5344CB8AC3E}">
        <p14:creationId xmlns:p14="http://schemas.microsoft.com/office/powerpoint/2010/main" val="25649008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年世界杯决赛，你喜欢这样的直播吗？</a:t>
            </a:r>
          </a:p>
        </p:txBody>
      </p:sp>
      <p:sp>
        <p:nvSpPr>
          <p:cNvPr id="4" name="灯片编号占位符 3"/>
          <p:cNvSpPr>
            <a:spLocks noGrp="1"/>
          </p:cNvSpPr>
          <p:nvPr>
            <p:ph type="sldNum" sz="quarter" idx="10"/>
          </p:nvPr>
        </p:nvSpPr>
        <p:spPr/>
        <p:txBody>
          <a:bodyPr/>
          <a:lstStyle/>
          <a:p>
            <a:pPr fontAlgn="base">
              <a:spcBef>
                <a:spcPct val="0"/>
              </a:spcBef>
              <a:spcAft>
                <a:spcPct val="0"/>
              </a:spcAft>
              <a:defRPr/>
            </a:pPr>
            <a:fld id="{259C7419-27B1-42A8-BC5C-D2523F6A6D63}" type="slidenum">
              <a:rPr lang="en-US" altLang="zh-CN" smtClean="0">
                <a:solidFill>
                  <a:srgbClr val="000000"/>
                </a:solidFill>
                <a:latin typeface="Arial" charset="0"/>
                <a:ea typeface="宋体" charset="-122"/>
              </a:rPr>
              <a:pPr fontAlgn="base">
                <a:spcBef>
                  <a:spcPct val="0"/>
                </a:spcBef>
                <a:spcAft>
                  <a:spcPct val="0"/>
                </a:spcAft>
                <a:defRPr/>
              </a:pPr>
              <a:t>150</a:t>
            </a:fld>
            <a:endParaRPr lang="en-US" altLang="zh-CN">
              <a:solidFill>
                <a:srgbClr val="000000"/>
              </a:solidFill>
              <a:latin typeface="Arial" charset="0"/>
              <a:ea typeface="宋体" charset="-122"/>
            </a:endParaRPr>
          </a:p>
        </p:txBody>
      </p:sp>
    </p:spTree>
    <p:extLst>
      <p:ext uri="{BB962C8B-B14F-4D97-AF65-F5344CB8AC3E}">
        <p14:creationId xmlns:p14="http://schemas.microsoft.com/office/powerpoint/2010/main" val="42795851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低清、高清一起传，则收到高清时，则需要丢弃低清，也浪费了带宽。如何解决？请见下页</a:t>
            </a:r>
            <a:r>
              <a:rPr kumimoji="1" lang="en-US" altLang="zh-CN" dirty="0"/>
              <a:t>SVC</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rPr>
              <a:pPr/>
              <a:t>163</a:t>
            </a:fld>
            <a:endParaRPr kumimoji="1" lang="zh-CN" altLang="en-US">
              <a:solidFill>
                <a:prstClr val="black"/>
              </a:solidFill>
            </a:endParaRPr>
          </a:p>
        </p:txBody>
      </p:sp>
    </p:spTree>
    <p:extLst>
      <p:ext uri="{BB962C8B-B14F-4D97-AF65-F5344CB8AC3E}">
        <p14:creationId xmlns:p14="http://schemas.microsoft.com/office/powerpoint/2010/main" val="343750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a:t>
            </a:fld>
            <a:endParaRPr kumimoji="1" lang="zh-CN" altLang="en-US"/>
          </a:p>
        </p:txBody>
      </p:sp>
    </p:spTree>
    <p:extLst>
      <p:ext uri="{BB962C8B-B14F-4D97-AF65-F5344CB8AC3E}">
        <p14:creationId xmlns:p14="http://schemas.microsoft.com/office/powerpoint/2010/main" val="34671648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rPr>
              <a:pPr/>
              <a:t>164</a:t>
            </a:fld>
            <a:endParaRPr kumimoji="1" lang="zh-CN" altLang="en-US">
              <a:solidFill>
                <a:prstClr val="black"/>
              </a:solidFill>
            </a:endParaRPr>
          </a:p>
        </p:txBody>
      </p:sp>
    </p:spTree>
    <p:extLst>
      <p:ext uri="{BB962C8B-B14F-4D97-AF65-F5344CB8AC3E}">
        <p14:creationId xmlns:p14="http://schemas.microsoft.com/office/powerpoint/2010/main" val="126318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251219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16300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053670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82917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0861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13968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53664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439435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385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a:t>
            </a:fld>
            <a:endParaRPr kumimoji="1" lang="zh-CN" altLang="en-US"/>
          </a:p>
        </p:txBody>
      </p:sp>
    </p:spTree>
    <p:extLst>
      <p:ext uri="{BB962C8B-B14F-4D97-AF65-F5344CB8AC3E}">
        <p14:creationId xmlns:p14="http://schemas.microsoft.com/office/powerpoint/2010/main" val="17168779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74658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461257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05863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427007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75387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766696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11365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183</a:t>
            </a:fld>
            <a:endParaRPr kumimoji="1" lang="zh-CN" altLang="en-US"/>
          </a:p>
        </p:txBody>
      </p:sp>
    </p:spTree>
    <p:extLst>
      <p:ext uri="{BB962C8B-B14F-4D97-AF65-F5344CB8AC3E}">
        <p14:creationId xmlns:p14="http://schemas.microsoft.com/office/powerpoint/2010/main" val="28320855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184</a:t>
            </a:fld>
            <a:endParaRPr kumimoji="1" lang="zh-CN" altLang="en-US"/>
          </a:p>
        </p:txBody>
      </p:sp>
    </p:spTree>
    <p:extLst>
      <p:ext uri="{BB962C8B-B14F-4D97-AF65-F5344CB8AC3E}">
        <p14:creationId xmlns:p14="http://schemas.microsoft.com/office/powerpoint/2010/main" val="39173249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7BDDB98-DBA1-4A9B-8E23-1D9508902480}" type="slidenum">
              <a:rPr lang="en-US" altLang="zh-CN">
                <a:latin typeface="Arial" panose="020B0604020202020204" pitchFamily="34" charset="0"/>
                <a:ea typeface="微软雅黑" panose="020B0503020204020204" pitchFamily="34" charset="-122"/>
              </a:rPr>
              <a:pPr eaLnBrk="1" hangingPunct="1"/>
              <a:t>188</a:t>
            </a:fld>
            <a:endParaRPr lang="en-US" altLang="zh-CN" dirty="0">
              <a:latin typeface="Arial" panose="020B0604020202020204" pitchFamily="34" charset="0"/>
              <a:ea typeface="微软雅黑" panose="020B0503020204020204" pitchFamily="34" charset="-122"/>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597228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84974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E6C9AC36-F551-8142-B918-8641B516A611}" type="datetime1">
              <a:rPr kumimoji="1" lang="zh-CN" altLang="en-US" smtClean="0"/>
              <a:t>2021/3/5</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225490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D9F44458-A3AD-7248-AB3A-A80099144E2A}" type="datetime1">
              <a:rPr kumimoji="1" lang="zh-CN" altLang="en-US" smtClean="0"/>
              <a:t>2021/3/5</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5" name="组合 64">
            <a:extLst>
              <a:ext uri="{FF2B5EF4-FFF2-40B4-BE49-F238E27FC236}">
                <a16:creationId xmlns:a16="http://schemas.microsoft.com/office/drawing/2014/main" id="{B866BC22-6239-A641-BD41-DB54E1F69D2A}"/>
              </a:ext>
            </a:extLst>
          </p:cNvPr>
          <p:cNvGrpSpPr/>
          <p:nvPr userDrawn="1"/>
        </p:nvGrpSpPr>
        <p:grpSpPr>
          <a:xfrm>
            <a:off x="10327565" y="424110"/>
            <a:ext cx="1107996" cy="382841"/>
            <a:chOff x="10327565" y="424110"/>
            <a:chExt cx="1107996" cy="382841"/>
          </a:xfrm>
        </p:grpSpPr>
        <p:grpSp>
          <p:nvGrpSpPr>
            <p:cNvPr id="66" name="组合 65">
              <a:extLst>
                <a:ext uri="{FF2B5EF4-FFF2-40B4-BE49-F238E27FC236}">
                  <a16:creationId xmlns:a16="http://schemas.microsoft.com/office/drawing/2014/main" id="{99100D09-3E6C-814F-A32F-A218FA59848E}"/>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D671F0F4-FB22-9342-BED9-ED2A16EA49C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30164A5F-9220-F14A-9C7F-63F00F93C0F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12300F0D-91C6-8E4C-AAD4-FB8DA8E7A2C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0F4A36E2-1415-6548-9768-70613838AC83}"/>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7" name="矩形 66">
              <a:extLst>
                <a:ext uri="{FF2B5EF4-FFF2-40B4-BE49-F238E27FC236}">
                  <a16:creationId xmlns:a16="http://schemas.microsoft.com/office/drawing/2014/main" id="{92D560A7-4230-5D42-952F-2F21368DEF2B}"/>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1858375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4290EBB2-4D7C-084A-BE30-AC939B671EC1}" type="datetime1">
              <a:rPr kumimoji="1" lang="zh-CN" altLang="en-US" smtClean="0"/>
              <a:t>2021/3/5</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4303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36006"/>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2" name="组合 51">
            <a:extLst>
              <a:ext uri="{FF2B5EF4-FFF2-40B4-BE49-F238E27FC236}">
                <a16:creationId xmlns:a16="http://schemas.microsoft.com/office/drawing/2014/main" id="{9F0503EB-0084-CC4A-A491-E37EE9525D14}"/>
              </a:ext>
            </a:extLst>
          </p:cNvPr>
          <p:cNvGrpSpPr/>
          <p:nvPr userDrawn="1"/>
        </p:nvGrpSpPr>
        <p:grpSpPr>
          <a:xfrm>
            <a:off x="10327565" y="424110"/>
            <a:ext cx="1107996" cy="382841"/>
            <a:chOff x="10327565" y="424110"/>
            <a:chExt cx="1107996" cy="382841"/>
          </a:xfrm>
        </p:grpSpPr>
        <p:grpSp>
          <p:nvGrpSpPr>
            <p:cNvPr id="54" name="组合 53">
              <a:extLst>
                <a:ext uri="{FF2B5EF4-FFF2-40B4-BE49-F238E27FC236}">
                  <a16:creationId xmlns:a16="http://schemas.microsoft.com/office/drawing/2014/main" id="{400C4A7F-6676-534F-B5C8-2DE66581026F}"/>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A0A41422-4096-DC41-BB33-0916940AC49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D5CEC13B-80D5-3947-B160-212A9A11A3AA}"/>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321B4EF-8B5E-3B4F-BDCB-CBEE690C65EA}"/>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CD2DC0C-4C61-DA48-9E4B-060D09B0B54B}"/>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a:extLst>
                <a:ext uri="{FF2B5EF4-FFF2-40B4-BE49-F238E27FC236}">
                  <a16:creationId xmlns:a16="http://schemas.microsoft.com/office/drawing/2014/main" id="{F3037419-16FC-5B47-8EC6-875FDF21173A}"/>
                </a:ext>
              </a:extLst>
            </p:cNvPr>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extLst>
      <p:ext uri="{BB962C8B-B14F-4D97-AF65-F5344CB8AC3E}">
        <p14:creationId xmlns:p14="http://schemas.microsoft.com/office/powerpoint/2010/main" val="2265392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909CBCB-4772-C140-A4B1-31188B93BC68}"/>
              </a:ext>
            </a:extLst>
          </p:cNvPr>
          <p:cNvSpPr>
            <a:spLocks noGrp="1" noChangeArrowheads="1"/>
          </p:cNvSpPr>
          <p:nvPr>
            <p:ph type="dt" sz="half" idx="10"/>
          </p:nvPr>
        </p:nvSpPr>
        <p:spPr>
          <a:ln/>
        </p:spPr>
        <p:txBody>
          <a:bodyPr/>
          <a:lstStyle>
            <a:lvl1pPr>
              <a:defRPr/>
            </a:lvl1pPr>
          </a:lstStyle>
          <a:p>
            <a:pPr>
              <a:defRPr/>
            </a:pPr>
            <a:fld id="{45C7992C-DF72-7644-B12E-329898B62496}" type="datetime1">
              <a:rPr lang="zh-CN" altLang="en-US" smtClean="0"/>
              <a:t>2021/3/5</a:t>
            </a:fld>
            <a:endParaRPr lang="en-US" altLang="zh-CN"/>
          </a:p>
        </p:txBody>
      </p:sp>
      <p:sp>
        <p:nvSpPr>
          <p:cNvPr id="4" name="Rectangle 7">
            <a:extLst>
              <a:ext uri="{FF2B5EF4-FFF2-40B4-BE49-F238E27FC236}">
                <a16:creationId xmlns:a16="http://schemas.microsoft.com/office/drawing/2014/main" id="{ED82BB1B-5A33-BF46-ADBA-8265C3C1C5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EB931506-C8E0-1649-BE54-52B88034B126}"/>
              </a:ext>
            </a:extLst>
          </p:cNvPr>
          <p:cNvSpPr>
            <a:spLocks noGrp="1" noChangeArrowheads="1"/>
          </p:cNvSpPr>
          <p:nvPr>
            <p:ph type="sldNum" sz="quarter" idx="12"/>
          </p:nvPr>
        </p:nvSpPr>
        <p:spPr>
          <a:ln/>
        </p:spPr>
        <p:txBody>
          <a:bodyPr/>
          <a:lstStyle>
            <a:lvl1pPr>
              <a:defRPr/>
            </a:lvl1pPr>
          </a:lstStyle>
          <a:p>
            <a:fld id="{07279A2F-85B5-794E-ADF1-0805CD3C44B7}" type="slidenum">
              <a:rPr lang="en-US" altLang="zh-CN"/>
              <a:pPr/>
              <a:t>‹#›</a:t>
            </a:fld>
            <a:endParaRPr lang="en-US" altLang="zh-CN"/>
          </a:p>
        </p:txBody>
      </p:sp>
    </p:spTree>
    <p:extLst>
      <p:ext uri="{BB962C8B-B14F-4D97-AF65-F5344CB8AC3E}">
        <p14:creationId xmlns:p14="http://schemas.microsoft.com/office/powerpoint/2010/main" val="150004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a:xfrm>
            <a:off x="197335" y="6489303"/>
            <a:ext cx="2743200" cy="365125"/>
          </a:xfrm>
          <a:prstGeom prst="rect">
            <a:avLst/>
          </a:prstGeom>
        </p:spPr>
        <p:txBody>
          <a:bodyPr/>
          <a:lstStyle/>
          <a:p>
            <a:r>
              <a:rPr kumimoji="1" lang="en-US" altLang="zh-CN"/>
              <a:t>1.1 </a:t>
            </a:r>
            <a:r>
              <a:rPr kumimoji="1" lang="zh-CN" altLang="en-US"/>
              <a:t>模板使用说明</a:t>
            </a:r>
            <a:endParaRPr kumimoji="1" lang="zh-CN" altLang="en-US" dirty="0"/>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a:xfrm>
            <a:off x="4038600" y="6489303"/>
            <a:ext cx="4114800" cy="365125"/>
          </a:xfrm>
          <a:prstGeom prst="rect">
            <a:avLst/>
          </a:prstGeom>
        </p:spPr>
        <p:txBody>
          <a:bodyPr/>
          <a:lstStyle/>
          <a:p>
            <a:r>
              <a:rPr kumimoji="1" lang="zh-CN" altLang="en-US" dirty="0"/>
              <a:t>引自：</a:t>
            </a:r>
            <a:r>
              <a:rPr kumimoji="1" lang="en-US" altLang="zh-CN" dirty="0"/>
              <a:t>XXXXX</a:t>
            </a:r>
            <a:r>
              <a:rPr kumimoji="1" lang="zh-CN" altLang="en-US" dirty="0"/>
              <a:t>（如果需要）</a:t>
            </a: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a:xfrm>
            <a:off x="8686810" y="6489303"/>
            <a:ext cx="3319670" cy="365125"/>
          </a:xfrm>
          <a:prstGeom prst="rect">
            <a:avLst/>
          </a:prstGeom>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10332133" y="426643"/>
            <a:ext cx="927707" cy="369331"/>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24025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a:xfrm>
            <a:off x="158699" y="6498018"/>
            <a:ext cx="2743200" cy="365125"/>
          </a:xfrm>
          <a:prstGeom prst="rect">
            <a:avLst/>
          </a:prstGeom>
        </p:spPr>
        <p:txBody>
          <a:bodyPr/>
          <a:lstStyle/>
          <a:p>
            <a:r>
              <a:rPr kumimoji="1" lang="en-US" altLang="zh-CN"/>
              <a:t>1.1 </a:t>
            </a:r>
            <a:r>
              <a:rPr kumimoji="1" lang="zh-CN" altLang="en-US"/>
              <a:t>模板使用说明</a:t>
            </a:r>
            <a:endParaRPr kumimoji="1" lang="zh-CN" altLang="en-US" dirty="0"/>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a:xfrm>
            <a:off x="4038600" y="6498019"/>
            <a:ext cx="4114800" cy="365125"/>
          </a:xfrm>
          <a:prstGeom prst="rect">
            <a:avLst/>
          </a:prstGeom>
        </p:spPr>
        <p:txBody>
          <a:bodyPr/>
          <a:lstStyle/>
          <a:p>
            <a:r>
              <a:rPr kumimoji="1" lang="zh-CN" altLang="en-US"/>
              <a:t>引自：</a:t>
            </a:r>
            <a:r>
              <a:rPr kumimoji="1" lang="en-US" altLang="zh-CN"/>
              <a:t>XXXXX</a:t>
            </a:r>
            <a:r>
              <a:rPr kumimoji="1" lang="zh-CN" altLang="en-US"/>
              <a:t>（如果需要）</a:t>
            </a: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a:xfrm>
            <a:off x="8610600" y="6498019"/>
            <a:ext cx="3319670" cy="365125"/>
          </a:xfrm>
          <a:prstGeom prst="rect">
            <a:avLst/>
          </a:prstGeom>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53426"/>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10332133" y="426643"/>
            <a:ext cx="927707" cy="369331"/>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46397"/>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8727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2021/3/5</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pc="60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pc="600" dirty="0">
                <a:solidFill>
                  <a:srgbClr val="5B307E"/>
                </a:solidFill>
                <a:latin typeface="微软雅黑" panose="020B0503020204020204" pitchFamily="34" charset="-122"/>
                <a:ea typeface="微软雅黑" panose="020B0503020204020204" pitchFamily="34" charset="-122"/>
              </a:rPr>
              <a:t>众筹</a:t>
            </a:r>
            <a:r>
              <a:rPr lang="en-US" altLang="zh-CN" spc="600" dirty="0">
                <a:solidFill>
                  <a:srgbClr val="5B307E"/>
                </a:solidFill>
                <a:latin typeface="微软雅黑" panose="020B0503020204020204" pitchFamily="34" charset="-122"/>
                <a:ea typeface="微软雅黑" panose="020B0503020204020204" pitchFamily="34" charset="-122"/>
              </a:rPr>
              <a:t>·</a:t>
            </a:r>
            <a:r>
              <a:rPr lang="zh-CN" altLang="en-US" spc="600" dirty="0">
                <a:solidFill>
                  <a:srgbClr val="5B307E"/>
                </a:solidFill>
                <a:latin typeface="微软雅黑" panose="020B0503020204020204" pitchFamily="34" charset="-122"/>
                <a:ea typeface="微软雅黑" panose="020B0503020204020204" pitchFamily="34" charset="-122"/>
              </a:rPr>
              <a:t>网络</a:t>
            </a:r>
            <a:r>
              <a:rPr lang="en-US" altLang="zh-CN" spc="600" dirty="0">
                <a:solidFill>
                  <a:srgbClr val="5B307E"/>
                </a:solidFill>
                <a:latin typeface="微软雅黑" panose="020B0503020204020204" pitchFamily="34" charset="-122"/>
                <a:ea typeface="微软雅黑" panose="020B0503020204020204" pitchFamily="34" charset="-122"/>
              </a:rPr>
              <a:t>·</a:t>
            </a:r>
            <a:r>
              <a:rPr lang="zh-CN" altLang="en-US"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pc="600" dirty="0">
                  <a:solidFill>
                    <a:srgbClr val="5B307E"/>
                  </a:solidFill>
                  <a:latin typeface="微软雅黑" panose="020B0503020204020204" pitchFamily="34" charset="-122"/>
                  <a:ea typeface="微软雅黑" panose="020B0503020204020204" pitchFamily="34" charset="-122"/>
                </a:rPr>
                <a:t>计算机网络</a:t>
              </a:r>
              <a:endParaRPr lang="en-US" altLang="zh-CN"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1423019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2021/3/5</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a:xfrm>
            <a:off x="9241460" y="6494579"/>
            <a:ext cx="2743200" cy="365125"/>
          </a:xfrm>
        </p:spPr>
        <p:txBody>
          <a:bodyPr/>
          <a:lstStyle>
            <a:lvl1pPr>
              <a:defRPr sz="1600"/>
            </a:lvl1p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9849450" y="844221"/>
            <a:ext cx="1961485" cy="208345"/>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solidFill>
                    <a:prstClr val="black"/>
                  </a:solidFill>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10332133" y="426643"/>
            <a:ext cx="927707" cy="369331"/>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b="1" dirty="0">
                <a:ln w="22225">
                  <a:noFill/>
                  <a:prstDash val="solid"/>
                </a:ln>
                <a:solidFill>
                  <a:srgbClr val="4472C4">
                    <a:lumMod val="60000"/>
                    <a:lumOff val="40000"/>
                  </a:srgbClr>
                </a:solidFill>
              </a:rPr>
              <a:t>我的学校</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grpSp>
      <p:sp>
        <p:nvSpPr>
          <p:cNvPr id="83" name="TextBox 82"/>
          <p:cNvSpPr txBox="1"/>
          <p:nvPr userDrawn="1"/>
        </p:nvSpPr>
        <p:spPr>
          <a:xfrm>
            <a:off x="196401" y="6521150"/>
            <a:ext cx="1961485" cy="338554"/>
          </a:xfrm>
          <a:prstGeom prst="rect">
            <a:avLst/>
          </a:prstGeom>
          <a:noFill/>
        </p:spPr>
        <p:txBody>
          <a:bodyPr wrap="square" rtlCol="0">
            <a:spAutoFit/>
          </a:bodyPr>
          <a:lstStyle/>
          <a:p>
            <a:r>
              <a:rPr kumimoji="1" lang="en-US" altLang="zh-CN" sz="1600" dirty="0">
                <a:solidFill>
                  <a:prstClr val="black">
                    <a:tint val="75000"/>
                  </a:prstClr>
                </a:solidFill>
                <a:latin typeface="Microsoft YaHei" panose="020B0503020204020204" pitchFamily="34" charset="-122"/>
                <a:ea typeface="Microsoft YaHei" panose="020B0503020204020204" pitchFamily="34" charset="-122"/>
              </a:rPr>
              <a:t>7.5</a:t>
            </a:r>
            <a:r>
              <a:rPr kumimoji="1" lang="zh-CN" altLang="en-US" sz="1600" dirty="0">
                <a:solidFill>
                  <a:prstClr val="black">
                    <a:tint val="75000"/>
                  </a:prstClr>
                </a:solidFill>
                <a:latin typeface="Microsoft YaHei" panose="020B0503020204020204" pitchFamily="34" charset="-122"/>
                <a:ea typeface="Microsoft YaHei" panose="020B0503020204020204" pitchFamily="34" charset="-122"/>
              </a:rPr>
              <a:t>流式音频和视频</a:t>
            </a:r>
          </a:p>
        </p:txBody>
      </p:sp>
    </p:spTree>
    <p:extLst>
      <p:ext uri="{BB962C8B-B14F-4D97-AF65-F5344CB8AC3E}">
        <p14:creationId xmlns:p14="http://schemas.microsoft.com/office/powerpoint/2010/main" val="560345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2021/3/5</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27511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2021/3/5</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9849450" y="844221"/>
            <a:ext cx="1961485" cy="208345"/>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solidFill>
                    <a:prstClr val="black"/>
                  </a:solidFill>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10332133" y="426643"/>
            <a:ext cx="927707" cy="369331"/>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b="1" dirty="0">
                <a:ln w="22225">
                  <a:noFill/>
                  <a:prstDash val="solid"/>
                </a:ln>
                <a:solidFill>
                  <a:srgbClr val="4472C4">
                    <a:lumMod val="60000"/>
                    <a:lumOff val="40000"/>
                  </a:srgbClr>
                </a:solidFill>
              </a:rPr>
              <a:t>我的学校</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729525"/>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2182168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2021/3/5</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9849450" y="844221"/>
            <a:ext cx="1961485" cy="208345"/>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solidFill>
                    <a:prstClr val="black"/>
                  </a:solidFill>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543783C6-3E2C-DC4A-A855-566FB9EEEA67}"/>
              </a:ext>
            </a:extLst>
          </p:cNvPr>
          <p:cNvGrpSpPr/>
          <p:nvPr userDrawn="1"/>
        </p:nvGrpSpPr>
        <p:grpSpPr>
          <a:xfrm>
            <a:off x="10332133" y="426643"/>
            <a:ext cx="927707" cy="369331"/>
            <a:chOff x="1113126" y="809213"/>
            <a:chExt cx="2133357" cy="523762"/>
          </a:xfrm>
          <a:solidFill>
            <a:schemeClr val="bg1">
              <a:lumMod val="75000"/>
            </a:schemeClr>
          </a:solidFill>
        </p:grpSpPr>
        <p:sp>
          <p:nvSpPr>
            <p:cNvPr id="37" name="椭圆 36">
              <a:extLst>
                <a:ext uri="{FF2B5EF4-FFF2-40B4-BE49-F238E27FC236}">
                  <a16:creationId xmlns:a16="http://schemas.microsoft.com/office/drawing/2014/main" id="{5C7ECC7A-FF16-554D-96D3-A65871AEE36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8" name="椭圆 37">
              <a:extLst>
                <a:ext uri="{FF2B5EF4-FFF2-40B4-BE49-F238E27FC236}">
                  <a16:creationId xmlns:a16="http://schemas.microsoft.com/office/drawing/2014/main" id="{45D09929-F40F-B44A-9D9E-3B1511170001}"/>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9" name="椭圆 38">
              <a:extLst>
                <a:ext uri="{FF2B5EF4-FFF2-40B4-BE49-F238E27FC236}">
                  <a16:creationId xmlns:a16="http://schemas.microsoft.com/office/drawing/2014/main" id="{2E8AAC8D-B4A7-744A-8BCA-D6B2EC213283}"/>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0" name="椭圆 39">
              <a:extLst>
                <a:ext uri="{FF2B5EF4-FFF2-40B4-BE49-F238E27FC236}">
                  <a16:creationId xmlns:a16="http://schemas.microsoft.com/office/drawing/2014/main" id="{E6F36119-3651-4744-9931-F2472FF33170}"/>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grpSp>
      <p:sp>
        <p:nvSpPr>
          <p:cNvPr id="41" name="矩形 40">
            <a:extLst>
              <a:ext uri="{FF2B5EF4-FFF2-40B4-BE49-F238E27FC236}">
                <a16:creationId xmlns:a16="http://schemas.microsoft.com/office/drawing/2014/main" id="{429E973E-9734-4844-B936-C1D7BEBEA261}"/>
              </a:ext>
            </a:extLst>
          </p:cNvPr>
          <p:cNvSpPr/>
          <p:nvPr userDrawn="1"/>
        </p:nvSpPr>
        <p:spPr>
          <a:xfrm>
            <a:off x="10245804" y="413133"/>
            <a:ext cx="1107996" cy="369332"/>
          </a:xfrm>
          <a:prstGeom prst="rect">
            <a:avLst/>
          </a:prstGeom>
          <a:noFill/>
        </p:spPr>
        <p:txBody>
          <a:bodyPr wrap="none" lIns="91440" tIns="45720" rIns="91440" bIns="45720">
            <a:spAutoFit/>
          </a:bodyPr>
          <a:lstStyle/>
          <a:p>
            <a:pPr algn="ctr"/>
            <a:r>
              <a:rPr lang="zh-CN" altLang="en-US" b="1" dirty="0">
                <a:ln w="22225">
                  <a:noFill/>
                  <a:prstDash val="solid"/>
                </a:ln>
                <a:solidFill>
                  <a:srgbClr val="4472C4">
                    <a:lumMod val="60000"/>
                    <a:lumOff val="40000"/>
                  </a:srgbClr>
                </a:solidFill>
              </a:rPr>
              <a:t>我的学校</a:t>
            </a:r>
          </a:p>
        </p:txBody>
      </p:sp>
      <p:grpSp>
        <p:nvGrpSpPr>
          <p:cNvPr id="42" name="组合 41">
            <a:extLst>
              <a:ext uri="{FF2B5EF4-FFF2-40B4-BE49-F238E27FC236}">
                <a16:creationId xmlns:a16="http://schemas.microsoft.com/office/drawing/2014/main" id="{CDBA8066-7719-6E44-BBFA-1BD16F8D020F}"/>
              </a:ext>
            </a:extLst>
          </p:cNvPr>
          <p:cNvGrpSpPr/>
          <p:nvPr userDrawn="1"/>
        </p:nvGrpSpPr>
        <p:grpSpPr>
          <a:xfrm>
            <a:off x="715452" y="729525"/>
            <a:ext cx="403039" cy="321898"/>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black"/>
                </a:solidFill>
              </a:endParaRPr>
            </a:p>
          </p:txBody>
        </p:sp>
      </p:grpSp>
    </p:spTree>
    <p:extLst>
      <p:ext uri="{BB962C8B-B14F-4D97-AF65-F5344CB8AC3E}">
        <p14:creationId xmlns:p14="http://schemas.microsoft.com/office/powerpoint/2010/main" val="229588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9EEFE-9034-4167-B789-35176624F7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9AD48E-B466-459D-AD50-CA9D3502129E}"/>
              </a:ext>
            </a:extLst>
          </p:cNvPr>
          <p:cNvSpPr>
            <a:spLocks noGrp="1"/>
          </p:cNvSpPr>
          <p:nvPr>
            <p:ph type="dt" sz="half" idx="10"/>
          </p:nvPr>
        </p:nvSpPr>
        <p:spPr/>
        <p:txBody>
          <a:bodyPr/>
          <a:lstStyle/>
          <a:p>
            <a:fld id="{7021A7F0-2857-4BB0-ABE7-FD9D4410572D}" type="datetimeFigureOut">
              <a:rPr lang="zh-CN" altLang="en-US" smtClean="0">
                <a:solidFill>
                  <a:prstClr val="black">
                    <a:tint val="75000"/>
                  </a:prstClr>
                </a:solidFill>
              </a:rPr>
              <a:pPr/>
              <a:t>2021/3/5</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F43F4001-94F9-4CC7-B8B8-931FC160C101}"/>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id="{D28E8CE3-181A-4320-8BC2-69DAD7DE5F5A}"/>
              </a:ext>
            </a:extLst>
          </p:cNvPr>
          <p:cNvSpPr>
            <a:spLocks noGrp="1"/>
          </p:cNvSpPr>
          <p:nvPr>
            <p:ph type="sldNum" sz="quarter" idx="12"/>
          </p:nvPr>
        </p:nvSpPr>
        <p:spPr/>
        <p:txBody>
          <a:bodyPr/>
          <a:lstStyle/>
          <a:p>
            <a:fld id="{FC560244-FBFA-42FA-A5DC-C392AF1883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009779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日期占位符 3">
            <a:extLst>
              <a:ext uri="{FF2B5EF4-FFF2-40B4-BE49-F238E27FC236}">
                <a16:creationId xmlns:a16="http://schemas.microsoft.com/office/drawing/2014/main" id="{EB21E25C-9464-224B-A47F-E3D24E9CD74A}"/>
              </a:ext>
            </a:extLst>
          </p:cNvPr>
          <p:cNvSpPr>
            <a:spLocks noGrp="1"/>
          </p:cNvSpPr>
          <p:nvPr>
            <p:ph type="dt" sz="half" idx="2"/>
          </p:nvPr>
        </p:nvSpPr>
        <p:spPr>
          <a:xfrm>
            <a:off x="158698" y="6476424"/>
            <a:ext cx="2743200" cy="365125"/>
          </a:xfrm>
          <a:prstGeom prst="rect">
            <a:avLst/>
          </a:prstGeom>
        </p:spPr>
        <p:txBody>
          <a:bodyPr/>
          <a:lstStyle>
            <a:lvl1pPr>
              <a:defRPr sz="1600">
                <a:solidFill>
                  <a:schemeClr val="bg1">
                    <a:lumMod val="65000"/>
                  </a:schemeClr>
                </a:solidFill>
                <a:latin typeface="Microsoft YaHei" panose="020B0503020204020204" pitchFamily="34" charset="-122"/>
                <a:ea typeface="Microsoft YaHei" panose="020B0503020204020204" pitchFamily="34" charset="-122"/>
              </a:defRPr>
            </a:lvl1pPr>
          </a:lstStyle>
          <a:p>
            <a:r>
              <a:rPr kumimoji="1" lang="en-US" altLang="zh-CN"/>
              <a:t>1.1 </a:t>
            </a:r>
            <a:r>
              <a:rPr kumimoji="1" lang="zh-CN" altLang="en-US"/>
              <a:t>模板使用说明</a:t>
            </a:r>
            <a:endParaRPr kumimoji="1" lang="zh-CN" altLang="en-US" dirty="0"/>
          </a:p>
        </p:txBody>
      </p:sp>
      <p:sp>
        <p:nvSpPr>
          <p:cNvPr id="8" name="页脚占位符 4">
            <a:extLst>
              <a:ext uri="{FF2B5EF4-FFF2-40B4-BE49-F238E27FC236}">
                <a16:creationId xmlns:a16="http://schemas.microsoft.com/office/drawing/2014/main" id="{A9B84893-18EE-FF43-9533-BF8DF0782CA4}"/>
              </a:ext>
            </a:extLst>
          </p:cNvPr>
          <p:cNvSpPr>
            <a:spLocks noGrp="1"/>
          </p:cNvSpPr>
          <p:nvPr>
            <p:ph type="ftr" sz="quarter" idx="3"/>
          </p:nvPr>
        </p:nvSpPr>
        <p:spPr>
          <a:xfrm>
            <a:off x="4038600" y="6476424"/>
            <a:ext cx="4114800" cy="365125"/>
          </a:xfrm>
          <a:prstGeom prst="rect">
            <a:avLst/>
          </a:prstGeom>
        </p:spPr>
        <p:txBody>
          <a:bodyPr/>
          <a:lstStyle>
            <a:lvl1pPr algn="ctr">
              <a:defRPr sz="1600">
                <a:solidFill>
                  <a:schemeClr val="bg1">
                    <a:lumMod val="65000"/>
                  </a:schemeClr>
                </a:solidFill>
                <a:latin typeface="Microsoft YaHei" panose="020B0503020204020204" pitchFamily="34" charset="-122"/>
                <a:ea typeface="Microsoft YaHei" panose="020B0503020204020204" pitchFamily="34" charset="-122"/>
              </a:defRPr>
            </a:lvl1pPr>
          </a:lstStyle>
          <a:p>
            <a:r>
              <a:rPr kumimoji="1" lang="zh-CN" altLang="en-US"/>
              <a:t>引自：</a:t>
            </a:r>
            <a:r>
              <a:rPr kumimoji="1" lang="en-US" altLang="zh-CN"/>
              <a:t>XXXXX</a:t>
            </a:r>
            <a:r>
              <a:rPr kumimoji="1" lang="zh-CN" altLang="en-US"/>
              <a:t>（如果需要）</a:t>
            </a:r>
            <a:endParaRPr kumimoji="1" lang="zh-CN" altLang="en-US" dirty="0"/>
          </a:p>
        </p:txBody>
      </p:sp>
      <p:sp>
        <p:nvSpPr>
          <p:cNvPr id="9" name="灯片编号占位符 5">
            <a:extLst>
              <a:ext uri="{FF2B5EF4-FFF2-40B4-BE49-F238E27FC236}">
                <a16:creationId xmlns:a16="http://schemas.microsoft.com/office/drawing/2014/main" id="{A375705C-8722-064B-8FCF-B9180D154A69}"/>
              </a:ext>
            </a:extLst>
          </p:cNvPr>
          <p:cNvSpPr>
            <a:spLocks noGrp="1"/>
          </p:cNvSpPr>
          <p:nvPr>
            <p:ph type="sldNum" sz="quarter" idx="4"/>
          </p:nvPr>
        </p:nvSpPr>
        <p:spPr>
          <a:xfrm>
            <a:off x="8686810" y="6476424"/>
            <a:ext cx="3319670" cy="365125"/>
          </a:xfrm>
          <a:prstGeom prst="rect">
            <a:avLst/>
          </a:prstGeom>
        </p:spPr>
        <p:txBody>
          <a:bodyPr/>
          <a:lstStyle>
            <a:lvl1pPr algn="r">
              <a:defRPr sz="1600">
                <a:solidFill>
                  <a:schemeClr val="bg1">
                    <a:lumMod val="6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dirty="0"/>
          </a:p>
        </p:txBody>
      </p:sp>
    </p:spTree>
    <p:extLst>
      <p:ext uri="{BB962C8B-B14F-4D97-AF65-F5344CB8AC3E}">
        <p14:creationId xmlns:p14="http://schemas.microsoft.com/office/powerpoint/2010/main" val="226653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E00C8306-BE8F-E24C-B25D-A6E484FA7A8C}" type="datetime1">
              <a:rPr kumimoji="1" lang="zh-CN" altLang="en-US" smtClean="0">
                <a:solidFill>
                  <a:prstClr val="black">
                    <a:tint val="75000"/>
                  </a:prstClr>
                </a:solidFill>
              </a:rPr>
              <a:pPr/>
              <a:t>2021/3/5</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86869878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6B5948C6-0782-6042-A859-FD82FD45C478}" type="datetime1">
              <a:rPr kumimoji="1" lang="zh-CN" altLang="en-US" smtClean="0"/>
              <a:t>2021/3/5</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9053945"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1205341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7.png"/><Relationship Id="rId4" Type="http://schemas.openxmlformats.org/officeDocument/2006/relationships/image" Target="../media/image26.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8.png"/></Relationships>
</file>

<file path=ppt/slides/_rels/slide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34.emf"/><Relationship Id="rId4" Type="http://schemas.openxmlformats.org/officeDocument/2006/relationships/image" Target="../media/image24.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35.emf"/></Relationships>
</file>

<file path=ppt/slides/_rels/slide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5.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9.gif"/><Relationship Id="rId2" Type="http://schemas.microsoft.com/office/2007/relationships/media" Target="../media/media1.mp4"/><Relationship Id="rId1" Type="http://schemas.openxmlformats.org/officeDocument/2006/relationships/tags" Target="../tags/tag9.xml"/><Relationship Id="rId6" Type="http://schemas.openxmlformats.org/officeDocument/2006/relationships/image" Target="../media/image48.png"/><Relationship Id="rId5" Type="http://schemas.openxmlformats.org/officeDocument/2006/relationships/notesSlide" Target="../notesSlides/notesSlide78.xml"/><Relationship Id="rId4"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5.xml"/><Relationship Id="rId7" Type="http://schemas.openxmlformats.org/officeDocument/2006/relationships/image" Target="../media/image60.png"/><Relationship Id="rId12" Type="http://schemas.openxmlformats.org/officeDocument/2006/relationships/chart" Target="../charts/chart1.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59.png"/><Relationship Id="rId11" Type="http://schemas.openxmlformats.org/officeDocument/2006/relationships/image" Target="../media/image63.emf"/><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49.gif"/></Relationships>
</file>

<file path=ppt/slides/_rels/slide16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4.xml.rels><?xml version="1.0" encoding="UTF-8" standalone="yes"?>
<Relationships xmlns="http://schemas.openxmlformats.org/package/2006/relationships"><Relationship Id="rId3" Type="http://schemas.openxmlformats.org/officeDocument/2006/relationships/audio" Target="../media/audio1.bin"/><Relationship Id="rId7" Type="http://schemas.openxmlformats.org/officeDocument/2006/relationships/image" Target="../media/image79.jpe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4.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4.wmf"/><Relationship Id="rId4" Type="http://schemas.openxmlformats.org/officeDocument/2006/relationships/oleObject" Target="../embeddings/oleObject4.bin"/></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network_course@163.com" TargetMode="Externa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10" Type="http://schemas.openxmlformats.org/officeDocument/2006/relationships/image" Target="../media/image93.jpeg"/><Relationship Id="rId4" Type="http://schemas.openxmlformats.org/officeDocument/2006/relationships/image" Target="../media/image87.jpeg"/><Relationship Id="rId9" Type="http://schemas.openxmlformats.org/officeDocument/2006/relationships/image" Target="../media/image9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icann.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3414046"/>
          </a:xfrm>
        </p:spPr>
        <p:txBody>
          <a:bodyPr/>
          <a:lstStyle/>
          <a:p>
            <a:pPr>
              <a:lnSpc>
                <a:spcPct val="150000"/>
              </a:lnSpc>
            </a:pPr>
            <a:r>
              <a:rPr kumimoji="1" lang="zh-CN" altLang="en-US" dirty="0"/>
              <a:t>计算机网络</a:t>
            </a:r>
            <a:br>
              <a:rPr kumimoji="1" lang="en-US" altLang="zh-CN" dirty="0"/>
            </a:br>
            <a:r>
              <a:rPr kumimoji="1" lang="zh-CN" altLang="en-US" dirty="0"/>
              <a:t>教案使用说明</a:t>
            </a:r>
          </a:p>
        </p:txBody>
      </p:sp>
    </p:spTree>
    <p:extLst>
      <p:ext uri="{BB962C8B-B14F-4D97-AF65-F5344CB8AC3E}">
        <p14:creationId xmlns:p14="http://schemas.microsoft.com/office/powerpoint/2010/main" val="1854544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应用进程通信方式</a:t>
            </a:r>
            <a:endParaRPr lang="zh-CN" altLang="en-US" dirty="0"/>
          </a:p>
        </p:txBody>
      </p:sp>
      <p:sp>
        <p:nvSpPr>
          <p:cNvPr id="3" name="内容占位符 2"/>
          <p:cNvSpPr>
            <a:spLocks noGrp="1"/>
          </p:cNvSpPr>
          <p:nvPr>
            <p:ph idx="1"/>
          </p:nvPr>
        </p:nvSpPr>
        <p:spPr>
          <a:xfrm>
            <a:off x="838200" y="1532751"/>
            <a:ext cx="10529570" cy="4848621"/>
          </a:xfrm>
        </p:spPr>
        <p:txBody>
          <a:bodyPr lIns="108000">
            <a:noAutofit/>
          </a:bodyPr>
          <a:lstStyle/>
          <a:p>
            <a:pPr algn="just">
              <a:lnSpc>
                <a:spcPct val="120000"/>
              </a:lnSpc>
            </a:pPr>
            <a:r>
              <a:rPr lang="zh-CN" altLang="en-US" dirty="0">
                <a:solidFill>
                  <a:schemeClr val="tx1"/>
                </a:solidFill>
                <a:sym typeface="+mn-ea"/>
              </a:rPr>
              <a:t>功能较强的计算机可同时运行多个服务器进程</a:t>
            </a:r>
            <a:endParaRPr lang="zh-CN" altLang="en-US" dirty="0">
              <a:solidFill>
                <a:schemeClr val="tx1"/>
              </a:solidFill>
              <a:cs typeface="微软雅黑" panose="020B0503020204020204" pitchFamily="34" charset="-122"/>
              <a:sym typeface="+mn-ea"/>
            </a:endParaRPr>
          </a:p>
          <a:p>
            <a:pPr lvl="1" algn="just">
              <a:lnSpc>
                <a:spcPct val="120000"/>
              </a:lnSpc>
            </a:pPr>
            <a:endParaRPr lang="en-US" altLang="zh-CN" dirty="0">
              <a:cs typeface="微软雅黑" panose="020B0503020204020204" pitchFamily="34" charset="-122"/>
            </a:endParaRPr>
          </a:p>
          <a:p>
            <a:pPr algn="just">
              <a:lnSpc>
                <a:spcPct val="120000"/>
              </a:lnSpc>
            </a:pPr>
            <a:endParaRPr lang="en-US" altLang="zh-CN" dirty="0">
              <a:cs typeface="微软雅黑" panose="020B0503020204020204" pitchFamily="34" charset="-122"/>
            </a:endParaRPr>
          </a:p>
        </p:txBody>
      </p:sp>
      <p:sp>
        <p:nvSpPr>
          <p:cNvPr id="9" name="页脚占位符 8"/>
          <p:cNvSpPr>
            <a:spLocks noGrp="1"/>
          </p:cNvSpPr>
          <p:nvPr>
            <p:ph type="ftr" sz="quarter" idx="11"/>
          </p:nvPr>
        </p:nvSpPr>
        <p:spPr/>
        <p:txBody>
          <a:bodyPr/>
          <a:lstStyle/>
          <a:p>
            <a:r>
              <a:rPr kumimoji="1" lang="zh-CN" altLang="en-US" dirty="0"/>
              <a:t>引自：计算机网络，谢希仁</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10</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grpSp>
        <p:nvGrpSpPr>
          <p:cNvPr id="65" name="组合 64"/>
          <p:cNvGrpSpPr/>
          <p:nvPr/>
        </p:nvGrpSpPr>
        <p:grpSpPr>
          <a:xfrm>
            <a:off x="2209079" y="2377735"/>
            <a:ext cx="7908926" cy="3771802"/>
            <a:chOff x="2209079" y="2377735"/>
            <a:chExt cx="7908926" cy="3771802"/>
          </a:xfrm>
        </p:grpSpPr>
        <p:sp>
          <p:nvSpPr>
            <p:cNvPr id="70" name="直接连接符 146434"/>
            <p:cNvSpPr>
              <a:spLocks noChangeShapeType="1"/>
            </p:cNvSpPr>
            <p:nvPr/>
          </p:nvSpPr>
          <p:spPr bwMode="auto">
            <a:xfrm>
              <a:off x="6165129" y="5497409"/>
              <a:ext cx="0" cy="324477"/>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矩形 146435"/>
            <p:cNvSpPr>
              <a:spLocks noChangeArrowheads="1"/>
            </p:cNvSpPr>
            <p:nvPr/>
          </p:nvSpPr>
          <p:spPr bwMode="auto">
            <a:xfrm>
              <a:off x="4756699" y="2803174"/>
              <a:ext cx="2898775" cy="2694235"/>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 name="文本框 146436"/>
            <p:cNvSpPr txBox="1">
              <a:spLocks noChangeArrowheads="1"/>
            </p:cNvSpPr>
            <p:nvPr/>
          </p:nvSpPr>
          <p:spPr bwMode="auto">
            <a:xfrm>
              <a:off x="5480599" y="4655421"/>
              <a:ext cx="1452880" cy="3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73" name="直接连接符 146437"/>
            <p:cNvSpPr>
              <a:spLocks noChangeShapeType="1"/>
            </p:cNvSpPr>
            <p:nvPr/>
          </p:nvSpPr>
          <p:spPr bwMode="auto">
            <a:xfrm>
              <a:off x="4756699" y="5089114"/>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 name="直接连接符 146438"/>
            <p:cNvSpPr>
              <a:spLocks noChangeShapeType="1"/>
            </p:cNvSpPr>
            <p:nvPr/>
          </p:nvSpPr>
          <p:spPr bwMode="auto">
            <a:xfrm>
              <a:off x="4756699" y="4679550"/>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 name="直接连接符 146439"/>
            <p:cNvSpPr>
              <a:spLocks noChangeShapeType="1"/>
            </p:cNvSpPr>
            <p:nvPr/>
          </p:nvSpPr>
          <p:spPr bwMode="auto">
            <a:xfrm>
              <a:off x="4756699" y="4271256"/>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 name="直接连接符 146440"/>
            <p:cNvSpPr>
              <a:spLocks noChangeShapeType="1"/>
            </p:cNvSpPr>
            <p:nvPr/>
          </p:nvSpPr>
          <p:spPr bwMode="auto">
            <a:xfrm>
              <a:off x="4756699" y="3863596"/>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 name="文本框 146441"/>
            <p:cNvSpPr txBox="1">
              <a:spLocks noChangeArrowheads="1"/>
            </p:cNvSpPr>
            <p:nvPr/>
          </p:nvSpPr>
          <p:spPr bwMode="auto">
            <a:xfrm>
              <a:off x="5715549" y="5063715"/>
              <a:ext cx="944880" cy="3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p>
          </p:txBody>
        </p:sp>
        <p:sp>
          <p:nvSpPr>
            <p:cNvPr id="78" name="文本框 146442"/>
            <p:cNvSpPr txBox="1">
              <a:spLocks noChangeArrowheads="1"/>
            </p:cNvSpPr>
            <p:nvPr/>
          </p:nvSpPr>
          <p:spPr bwMode="auto">
            <a:xfrm>
              <a:off x="5715549" y="3852167"/>
              <a:ext cx="944880" cy="3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79" name="文本框 146443"/>
            <p:cNvSpPr txBox="1">
              <a:spLocks noChangeArrowheads="1"/>
            </p:cNvSpPr>
            <p:nvPr/>
          </p:nvSpPr>
          <p:spPr bwMode="auto">
            <a:xfrm>
              <a:off x="5715549" y="4260461"/>
              <a:ext cx="944880" cy="3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80" name="文本框 146444"/>
            <p:cNvSpPr txBox="1">
              <a:spLocks noChangeArrowheads="1"/>
            </p:cNvSpPr>
            <p:nvPr/>
          </p:nvSpPr>
          <p:spPr bwMode="auto">
            <a:xfrm>
              <a:off x="5685704" y="2763170"/>
              <a:ext cx="944880" cy="3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81" name="文本框 146445"/>
            <p:cNvSpPr txBox="1">
              <a:spLocks noChangeArrowheads="1"/>
            </p:cNvSpPr>
            <p:nvPr/>
          </p:nvSpPr>
          <p:spPr bwMode="auto">
            <a:xfrm>
              <a:off x="5606329" y="2377735"/>
              <a:ext cx="1198880" cy="39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82" name="直接连接符 146447"/>
            <p:cNvSpPr>
              <a:spLocks noChangeShapeType="1"/>
            </p:cNvSpPr>
            <p:nvPr/>
          </p:nvSpPr>
          <p:spPr bwMode="auto">
            <a:xfrm flipH="1">
              <a:off x="5502973" y="3691833"/>
              <a:ext cx="0" cy="1717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椭圆 146448"/>
            <p:cNvSpPr>
              <a:spLocks noChangeArrowheads="1"/>
            </p:cNvSpPr>
            <p:nvPr/>
          </p:nvSpPr>
          <p:spPr bwMode="auto">
            <a:xfrm>
              <a:off x="4931345" y="3227025"/>
              <a:ext cx="1143258" cy="438139"/>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4" name="文本框 146449"/>
            <p:cNvSpPr txBox="1">
              <a:spLocks noChangeArrowheads="1"/>
            </p:cNvSpPr>
            <p:nvPr/>
          </p:nvSpPr>
          <p:spPr bwMode="auto">
            <a:xfrm>
              <a:off x="4839249" y="3294616"/>
              <a:ext cx="1405255" cy="3429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p>
              <a:pPr algn="ctr">
                <a:lnSpc>
                  <a:spcPct val="90000"/>
                </a:lnSpc>
              </a:pPr>
              <a:r>
                <a:rPr lang="zh-CN" altLang="en-US" sz="20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服务器</a:t>
              </a:r>
              <a:r>
                <a:rPr lang="en-US" altLang="zh-CN" sz="20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3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直接连接符 146451"/>
            <p:cNvSpPr>
              <a:spLocks noChangeShapeType="1"/>
            </p:cNvSpPr>
            <p:nvPr/>
          </p:nvSpPr>
          <p:spPr bwMode="auto">
            <a:xfrm flipH="1">
              <a:off x="6939829" y="3672246"/>
              <a:ext cx="0" cy="1802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椭圆 146452"/>
            <p:cNvSpPr>
              <a:spLocks noChangeArrowheads="1"/>
            </p:cNvSpPr>
            <p:nvPr/>
          </p:nvSpPr>
          <p:spPr bwMode="auto">
            <a:xfrm>
              <a:off x="6337849" y="3227025"/>
              <a:ext cx="1141730" cy="438139"/>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7" name="文本框 146453"/>
            <p:cNvSpPr txBox="1">
              <a:spLocks noChangeArrowheads="1"/>
            </p:cNvSpPr>
            <p:nvPr/>
          </p:nvSpPr>
          <p:spPr bwMode="auto">
            <a:xfrm>
              <a:off x="6372784" y="3267921"/>
              <a:ext cx="1105207" cy="3697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服务器</a:t>
              </a:r>
              <a:r>
                <a:rPr lang="en-US" altLang="zh-CN" sz="20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3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任意多边形 146455"/>
            <p:cNvSpPr>
              <a:spLocks noChangeArrowheads="1"/>
            </p:cNvSpPr>
            <p:nvPr/>
          </p:nvSpPr>
          <p:spPr bwMode="auto">
            <a:xfrm>
              <a:off x="2940917" y="5497091"/>
              <a:ext cx="6454775" cy="652446"/>
            </a:xfrm>
            <a:custGeom>
              <a:avLst/>
              <a:gdLst>
                <a:gd name="T0" fmla="*/ 0 w 3527"/>
                <a:gd name="T1" fmla="*/ 0 h 333"/>
                <a:gd name="T2" fmla="*/ 0 w 3527"/>
                <a:gd name="T3" fmla="*/ 129 h 333"/>
                <a:gd name="T4" fmla="*/ 14 w 3527"/>
                <a:gd name="T5" fmla="*/ 192 h 333"/>
                <a:gd name="T6" fmla="*/ 50 w 3527"/>
                <a:gd name="T7" fmla="*/ 270 h 333"/>
                <a:gd name="T8" fmla="*/ 122 w 3527"/>
                <a:gd name="T9" fmla="*/ 318 h 333"/>
                <a:gd name="T10" fmla="*/ 177 w 3527"/>
                <a:gd name="T11" fmla="*/ 330 h 333"/>
                <a:gd name="T12" fmla="*/ 3360 w 3527"/>
                <a:gd name="T13" fmla="*/ 333 h 333"/>
                <a:gd name="T14" fmla="*/ 3422 w 3527"/>
                <a:gd name="T15" fmla="*/ 318 h 333"/>
                <a:gd name="T16" fmla="*/ 3482 w 3527"/>
                <a:gd name="T17" fmla="*/ 282 h 333"/>
                <a:gd name="T18" fmla="*/ 3512 w 3527"/>
                <a:gd name="T19" fmla="*/ 234 h 333"/>
                <a:gd name="T20" fmla="*/ 3524 w 3527"/>
                <a:gd name="T21" fmla="*/ 162 h 333"/>
                <a:gd name="T22" fmla="*/ 3527 w 3527"/>
                <a:gd name="T2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89" name="组合 146456"/>
            <p:cNvGrpSpPr/>
            <p:nvPr/>
          </p:nvGrpSpPr>
          <p:grpSpPr bwMode="auto">
            <a:xfrm>
              <a:off x="2209079" y="2377735"/>
              <a:ext cx="1497013" cy="3119356"/>
              <a:chOff x="0" y="0"/>
              <a:chExt cx="943" cy="1965"/>
            </a:xfrm>
          </p:grpSpPr>
          <p:sp>
            <p:nvSpPr>
              <p:cNvPr id="109" name="矩形 146457"/>
              <p:cNvSpPr>
                <a:spLocks noChangeArrowheads="1"/>
              </p:cNvSpPr>
              <p:nvPr/>
            </p:nvSpPr>
            <p:spPr bwMode="auto">
              <a:xfrm>
                <a:off x="0" y="268"/>
                <a:ext cx="941" cy="1697"/>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 name="文本框 146458"/>
              <p:cNvSpPr txBox="1">
                <a:spLocks noChangeArrowheads="1"/>
              </p:cNvSpPr>
              <p:nvPr/>
            </p:nvSpPr>
            <p:spPr bwMode="auto">
              <a:xfrm>
                <a:off x="28" y="1435"/>
                <a:ext cx="91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111" name="直接连接符 146459"/>
              <p:cNvSpPr>
                <a:spLocks noChangeShapeType="1"/>
              </p:cNvSpPr>
              <p:nvPr/>
            </p:nvSpPr>
            <p:spPr bwMode="auto">
              <a:xfrm>
                <a:off x="0" y="1708"/>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 name="直接连接符 146460"/>
              <p:cNvSpPr>
                <a:spLocks noChangeShapeType="1"/>
              </p:cNvSpPr>
              <p:nvPr/>
            </p:nvSpPr>
            <p:spPr bwMode="auto">
              <a:xfrm>
                <a:off x="0" y="1450"/>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 name="直接连接符 146461"/>
              <p:cNvSpPr>
                <a:spLocks noChangeShapeType="1"/>
              </p:cNvSpPr>
              <p:nvPr/>
            </p:nvSpPr>
            <p:spPr bwMode="auto">
              <a:xfrm>
                <a:off x="0" y="1193"/>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 name="直接连接符 146462"/>
              <p:cNvSpPr>
                <a:spLocks noChangeShapeType="1"/>
              </p:cNvSpPr>
              <p:nvPr/>
            </p:nvSpPr>
            <p:spPr bwMode="auto">
              <a:xfrm>
                <a:off x="0" y="936"/>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5" name="文本框 146463"/>
              <p:cNvSpPr txBox="1">
                <a:spLocks noChangeArrowheads="1"/>
              </p:cNvSpPr>
              <p:nvPr/>
            </p:nvSpPr>
            <p:spPr bwMode="auto">
              <a:xfrm>
                <a:off x="175" y="1692"/>
                <a:ext cx="59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p>
            </p:txBody>
          </p:sp>
          <p:sp>
            <p:nvSpPr>
              <p:cNvPr id="116" name="文本框 146464"/>
              <p:cNvSpPr txBox="1">
                <a:spLocks noChangeArrowheads="1"/>
              </p:cNvSpPr>
              <p:nvPr/>
            </p:nvSpPr>
            <p:spPr bwMode="auto">
              <a:xfrm>
                <a:off x="175" y="929"/>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117" name="文本框 146465"/>
              <p:cNvSpPr txBox="1">
                <a:spLocks noChangeArrowheads="1"/>
              </p:cNvSpPr>
              <p:nvPr/>
            </p:nvSpPr>
            <p:spPr bwMode="auto">
              <a:xfrm>
                <a:off x="175" y="1186"/>
                <a:ext cx="59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118" name="直接连接符 146466"/>
              <p:cNvSpPr>
                <a:spLocks noChangeShapeType="1"/>
              </p:cNvSpPr>
              <p:nvPr/>
            </p:nvSpPr>
            <p:spPr bwMode="auto">
              <a:xfrm>
                <a:off x="460" y="782"/>
                <a:ext cx="0" cy="141"/>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 name="椭圆 146467"/>
              <p:cNvSpPr>
                <a:spLocks noChangeArrowheads="1"/>
              </p:cNvSpPr>
              <p:nvPr/>
            </p:nvSpPr>
            <p:spPr bwMode="auto">
              <a:xfrm>
                <a:off x="83" y="525"/>
                <a:ext cx="775" cy="269"/>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0" name="文本框 146468"/>
              <p:cNvSpPr txBox="1">
                <a:spLocks noChangeArrowheads="1"/>
              </p:cNvSpPr>
              <p:nvPr/>
            </p:nvSpPr>
            <p:spPr bwMode="auto">
              <a:xfrm>
                <a:off x="180" y="252"/>
                <a:ext cx="59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121" name="文本框 146469"/>
              <p:cNvSpPr txBox="1">
                <a:spLocks noChangeArrowheads="1"/>
              </p:cNvSpPr>
              <p:nvPr/>
            </p:nvSpPr>
            <p:spPr bwMode="auto">
              <a:xfrm>
                <a:off x="137" y="0"/>
                <a:ext cx="75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122" name="文本框 146470"/>
              <p:cNvSpPr txBox="1">
                <a:spLocks noChangeArrowheads="1"/>
              </p:cNvSpPr>
              <p:nvPr/>
            </p:nvSpPr>
            <p:spPr bwMode="auto">
              <a:xfrm>
                <a:off x="182" y="535"/>
                <a:ext cx="593"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客户 </a:t>
                </a:r>
                <a:r>
                  <a:rPr lang="en-US" altLang="zh-CN" sz="20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3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90" name="矩形 146472"/>
            <p:cNvSpPr>
              <a:spLocks noChangeArrowheads="1"/>
            </p:cNvSpPr>
            <p:nvPr/>
          </p:nvSpPr>
          <p:spPr bwMode="auto">
            <a:xfrm>
              <a:off x="8620992" y="2803174"/>
              <a:ext cx="1493838" cy="2693917"/>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 name="文本框 146473"/>
            <p:cNvSpPr txBox="1">
              <a:spLocks noChangeArrowheads="1"/>
            </p:cNvSpPr>
            <p:nvPr/>
          </p:nvSpPr>
          <p:spPr bwMode="auto">
            <a:xfrm>
              <a:off x="8665442" y="4655738"/>
              <a:ext cx="1452563"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92" name="直接连接符 146474"/>
            <p:cNvSpPr>
              <a:spLocks noChangeShapeType="1"/>
            </p:cNvSpPr>
            <p:nvPr/>
          </p:nvSpPr>
          <p:spPr bwMode="auto">
            <a:xfrm>
              <a:off x="8620992" y="5089114"/>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直接连接符 146475"/>
            <p:cNvSpPr>
              <a:spLocks noChangeShapeType="1"/>
            </p:cNvSpPr>
            <p:nvPr/>
          </p:nvSpPr>
          <p:spPr bwMode="auto">
            <a:xfrm>
              <a:off x="8620992" y="4679550"/>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直接连接符 146476"/>
            <p:cNvSpPr>
              <a:spLocks noChangeShapeType="1"/>
            </p:cNvSpPr>
            <p:nvPr/>
          </p:nvSpPr>
          <p:spPr bwMode="auto">
            <a:xfrm>
              <a:off x="8620992" y="4271573"/>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直接连接符 146477"/>
            <p:cNvSpPr>
              <a:spLocks noChangeShapeType="1"/>
            </p:cNvSpPr>
            <p:nvPr/>
          </p:nvSpPr>
          <p:spPr bwMode="auto">
            <a:xfrm>
              <a:off x="8620992" y="3863596"/>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 name="文本框 146478"/>
            <p:cNvSpPr txBox="1">
              <a:spLocks noChangeArrowheads="1"/>
            </p:cNvSpPr>
            <p:nvPr/>
          </p:nvSpPr>
          <p:spPr bwMode="auto">
            <a:xfrm>
              <a:off x="8900392" y="5063715"/>
              <a:ext cx="944563"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p>
          </p:txBody>
        </p:sp>
        <p:sp>
          <p:nvSpPr>
            <p:cNvPr id="97" name="文本框 146479"/>
            <p:cNvSpPr txBox="1">
              <a:spLocks noChangeArrowheads="1"/>
            </p:cNvSpPr>
            <p:nvPr/>
          </p:nvSpPr>
          <p:spPr bwMode="auto">
            <a:xfrm>
              <a:off x="8900392" y="3852484"/>
              <a:ext cx="954088" cy="40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98" name="文本框 146480"/>
            <p:cNvSpPr txBox="1">
              <a:spLocks noChangeArrowheads="1"/>
            </p:cNvSpPr>
            <p:nvPr/>
          </p:nvSpPr>
          <p:spPr bwMode="auto">
            <a:xfrm>
              <a:off x="8900392" y="4260461"/>
              <a:ext cx="944563"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99" name="直接连接符 146481"/>
            <p:cNvSpPr>
              <a:spLocks noChangeShapeType="1"/>
            </p:cNvSpPr>
            <p:nvPr/>
          </p:nvSpPr>
          <p:spPr bwMode="auto">
            <a:xfrm>
              <a:off x="9394106" y="3665164"/>
              <a:ext cx="0" cy="22065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 name="椭圆 146482"/>
            <p:cNvSpPr>
              <a:spLocks noChangeArrowheads="1"/>
            </p:cNvSpPr>
            <p:nvPr/>
          </p:nvSpPr>
          <p:spPr bwMode="auto">
            <a:xfrm>
              <a:off x="8752755" y="3227025"/>
              <a:ext cx="1230313" cy="445221"/>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01" name="文本框 146483"/>
            <p:cNvSpPr txBox="1">
              <a:spLocks noChangeArrowheads="1"/>
            </p:cNvSpPr>
            <p:nvPr/>
          </p:nvSpPr>
          <p:spPr bwMode="auto">
            <a:xfrm>
              <a:off x="8892455" y="2790474"/>
              <a:ext cx="944563"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102" name="文本框 146484"/>
            <p:cNvSpPr txBox="1">
              <a:spLocks noChangeArrowheads="1"/>
            </p:cNvSpPr>
            <p:nvPr/>
          </p:nvSpPr>
          <p:spPr bwMode="auto">
            <a:xfrm>
              <a:off x="8848005" y="2377735"/>
              <a:ext cx="1198563"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103" name="文本框 146485"/>
            <p:cNvSpPr txBox="1">
              <a:spLocks noChangeArrowheads="1"/>
            </p:cNvSpPr>
            <p:nvPr/>
          </p:nvSpPr>
          <p:spPr bwMode="auto">
            <a:xfrm>
              <a:off x="8940080" y="3227025"/>
              <a:ext cx="944563" cy="39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客户 </a:t>
              </a:r>
              <a:r>
                <a:rPr lang="en-US" altLang="zh-CN" sz="20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3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4" name="组合 146486"/>
            <p:cNvGrpSpPr/>
            <p:nvPr/>
          </p:nvGrpSpPr>
          <p:grpSpPr bwMode="auto">
            <a:xfrm>
              <a:off x="5606329" y="5774262"/>
              <a:ext cx="1327149" cy="336164"/>
              <a:chOff x="317" y="208"/>
              <a:chExt cx="596" cy="644"/>
            </a:xfrm>
          </p:grpSpPr>
          <p:sp>
            <p:nvSpPr>
              <p:cNvPr id="108" name="文本框 146488"/>
              <p:cNvSpPr txBox="1">
                <a:spLocks noChangeArrowheads="1"/>
              </p:cNvSpPr>
              <p:nvPr/>
            </p:nvSpPr>
            <p:spPr bwMode="auto">
              <a:xfrm>
                <a:off x="317" y="208"/>
                <a:ext cx="596"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solidFill>
                      <a:srgbClr val="333399"/>
                    </a:solidFill>
                    <a:latin typeface="微软雅黑" panose="020B0503020204020204" pitchFamily="34" charset="-122"/>
                    <a:ea typeface="微软雅黑" panose="020B0503020204020204" pitchFamily="34" charset="-122"/>
                  </a:rPr>
                  <a:t>Internet</a:t>
                </a:r>
                <a:endParaRPr lang="zh-CN" altLang="en-US" sz="2000" dirty="0">
                  <a:solidFill>
                    <a:srgbClr val="333399"/>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bwMode="auto">
            <a:xfrm>
              <a:off x="3613699" y="3455302"/>
              <a:ext cx="5183505" cy="0"/>
              <a:chOff x="0" y="0"/>
              <a:chExt cx="3265" cy="0"/>
            </a:xfrm>
          </p:grpSpPr>
          <p:sp>
            <p:nvSpPr>
              <p:cNvPr id="106" name="直接连接符 146490"/>
              <p:cNvSpPr>
                <a:spLocks noChangeShapeType="1"/>
              </p:cNvSpPr>
              <p:nvPr/>
            </p:nvSpPr>
            <p:spPr bwMode="auto">
              <a:xfrm>
                <a:off x="2435" y="0"/>
                <a:ext cx="830" cy="0"/>
              </a:xfrm>
              <a:prstGeom prst="line">
                <a:avLst/>
              </a:prstGeom>
              <a:noFill/>
              <a:ln w="38100">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7" name="直接连接符 146491"/>
              <p:cNvSpPr>
                <a:spLocks noChangeShapeType="1"/>
              </p:cNvSpPr>
              <p:nvPr/>
            </p:nvSpPr>
            <p:spPr bwMode="auto">
              <a:xfrm>
                <a:off x="0" y="0"/>
                <a:ext cx="830" cy="0"/>
              </a:xfrm>
              <a:prstGeom prst="line">
                <a:avLst/>
              </a:prstGeom>
              <a:noFill/>
              <a:ln w="38100">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39613704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IMAP</a:t>
            </a:r>
          </a:p>
        </p:txBody>
      </p:sp>
      <p:sp>
        <p:nvSpPr>
          <p:cNvPr id="3" name="内容占位符 2"/>
          <p:cNvSpPr>
            <a:spLocks noGrp="1"/>
          </p:cNvSpPr>
          <p:nvPr>
            <p:ph idx="1"/>
          </p:nvPr>
        </p:nvSpPr>
        <p:spPr/>
        <p:txBody>
          <a:bodyPr/>
          <a:lstStyle/>
          <a:p>
            <a:pPr>
              <a:lnSpc>
                <a:spcPct val="120000"/>
              </a:lnSpc>
              <a:spcAft>
                <a:spcPts val="0"/>
              </a:spcAft>
            </a:pPr>
            <a:r>
              <a:rPr lang="zh-CN" altLang="en-US" dirty="0"/>
              <a:t>IMAP—Internet邮件访问协议</a:t>
            </a:r>
            <a:r>
              <a:rPr lang="en-US" altLang="zh-CN" dirty="0"/>
              <a:t>[RFC 2060]</a:t>
            </a:r>
            <a:endParaRPr lang="zh-CN" altLang="en-US" dirty="0"/>
          </a:p>
          <a:p>
            <a:pPr lvl="1">
              <a:lnSpc>
                <a:spcPct val="120000"/>
              </a:lnSpc>
              <a:spcAft>
                <a:spcPts val="0"/>
              </a:spcAft>
            </a:pPr>
            <a:r>
              <a:rPr lang="zh-CN" altLang="en-US" dirty="0"/>
              <a:t>用于最终交付的主要协议</a:t>
            </a:r>
          </a:p>
          <a:p>
            <a:pPr lvl="1">
              <a:lnSpc>
                <a:spcPct val="120000"/>
              </a:lnSpc>
              <a:spcAft>
                <a:spcPts val="0"/>
              </a:spcAft>
            </a:pPr>
            <a:r>
              <a:rPr lang="zh-CN" altLang="en-US" dirty="0"/>
              <a:t>IMAP是较早使用的最终交付协议—POP3(邮局协议，版本3)的改进版</a:t>
            </a:r>
          </a:p>
          <a:p>
            <a:pPr lvl="1">
              <a:lnSpc>
                <a:spcPct val="120000"/>
              </a:lnSpc>
              <a:spcAft>
                <a:spcPts val="0"/>
              </a:spcAft>
            </a:pPr>
            <a:r>
              <a:rPr lang="zh-CN" altLang="en-US" dirty="0"/>
              <a:t>邮件服务器运行侦听端口143的IMAP服务器</a:t>
            </a:r>
          </a:p>
          <a:p>
            <a:pPr lvl="1">
              <a:lnSpc>
                <a:spcPct val="120000"/>
              </a:lnSpc>
              <a:spcAft>
                <a:spcPts val="0"/>
              </a:spcAft>
            </a:pPr>
            <a:r>
              <a:rPr lang="zh-CN" altLang="en-US" dirty="0"/>
              <a:t>用户代理运行一个IMAP客户端</a:t>
            </a:r>
          </a:p>
          <a:p>
            <a:pPr lvl="1">
              <a:lnSpc>
                <a:spcPct val="120000"/>
              </a:lnSpc>
              <a:spcAft>
                <a:spcPts val="0"/>
              </a:spcAft>
            </a:pPr>
            <a:r>
              <a:rPr lang="zh-CN" altLang="en-US" dirty="0"/>
              <a:t>客户端连接到服务器并开始发出命令</a:t>
            </a:r>
          </a:p>
        </p:txBody>
      </p:sp>
      <p:sp>
        <p:nvSpPr>
          <p:cNvPr id="4" name="日期占位符 3"/>
          <p:cNvSpPr>
            <a:spLocks noGrp="1"/>
          </p:cNvSpPr>
          <p:nvPr>
            <p:ph type="dt" sz="half" idx="10"/>
          </p:nvPr>
        </p:nvSpPr>
        <p:spPr/>
        <p:txBody>
          <a:bodyPr/>
          <a:lstStyle/>
          <a:p>
            <a:r>
              <a:rPr kumimoji="1" lang="zh-CN" altLang="en-US" dirty="0"/>
              <a:t>7.3 电子邮件</a:t>
            </a:r>
          </a:p>
        </p:txBody>
      </p:sp>
      <p:sp>
        <p:nvSpPr>
          <p:cNvPr id="5" name="页脚占位符 4"/>
          <p:cNvSpPr>
            <a:spLocks noGrp="1"/>
          </p:cNvSpPr>
          <p:nvPr>
            <p:ph type="ftr" sz="quarter" idx="11"/>
          </p:nvPr>
        </p:nvSpPr>
        <p:spPr>
          <a:xfrm>
            <a:off x="4038600" y="6489065"/>
            <a:ext cx="4575810" cy="365125"/>
          </a:xfrm>
        </p:spPr>
        <p:txBody>
          <a:bodyPr/>
          <a:lstStyle/>
          <a:p>
            <a:r>
              <a:rPr kumimoji="1" lang="zh-CN" altLang="en-US" dirty="0"/>
              <a:t>引自：计算机网络：自顶向下方法，陈鸣 译</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100</a:t>
            </a:fld>
            <a:endParaRPr kumimoji="1" lang="zh-CN" altLang="en-US" dirty="0"/>
          </a:p>
        </p:txBody>
      </p:sp>
    </p:spTree>
    <p:extLst>
      <p:ext uri="{BB962C8B-B14F-4D97-AF65-F5344CB8AC3E}">
        <p14:creationId xmlns:p14="http://schemas.microsoft.com/office/powerpoint/2010/main" val="1448686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IMAP特性</a:t>
            </a:r>
          </a:p>
        </p:txBody>
      </p:sp>
      <p:sp>
        <p:nvSpPr>
          <p:cNvPr id="3" name="内容占位符 2"/>
          <p:cNvSpPr>
            <a:spLocks noGrp="1"/>
          </p:cNvSpPr>
          <p:nvPr>
            <p:ph idx="1"/>
          </p:nvPr>
        </p:nvSpPr>
        <p:spPr>
          <a:xfrm>
            <a:off x="838200" y="1510758"/>
            <a:ext cx="10343606" cy="4586694"/>
          </a:xfrm>
        </p:spPr>
        <p:txBody>
          <a:bodyPr>
            <a:normAutofit fontScale="90000"/>
          </a:bodyPr>
          <a:lstStyle/>
          <a:p>
            <a:pPr algn="just">
              <a:lnSpc>
                <a:spcPct val="120000"/>
              </a:lnSpc>
              <a:spcAft>
                <a:spcPts val="0"/>
              </a:spcAft>
            </a:pPr>
            <a:r>
              <a:rPr dirty="0"/>
              <a:t>IMAP</a:t>
            </a:r>
            <a:r>
              <a:rPr lang="zh-CN" altLang="en-US" dirty="0"/>
              <a:t>允许</a:t>
            </a:r>
            <a:r>
              <a:rPr dirty="0" err="1"/>
              <a:t>用户在不同的地方使用不同的计算机随时上网阅读和处理自己的邮件</a:t>
            </a:r>
            <a:endParaRPr dirty="0"/>
          </a:p>
          <a:p>
            <a:pPr algn="just">
              <a:lnSpc>
                <a:spcPct val="120000"/>
              </a:lnSpc>
              <a:spcAft>
                <a:spcPts val="0"/>
              </a:spcAft>
            </a:pPr>
            <a:r>
              <a:rPr dirty="0" err="1"/>
              <a:t>IMAP服务器把</a:t>
            </a:r>
            <a:r>
              <a:rPr dirty="0" err="1">
                <a:solidFill>
                  <a:srgbClr val="7030A0"/>
                </a:solidFill>
              </a:rPr>
              <a:t>每个</a:t>
            </a:r>
            <a:r>
              <a:rPr lang="zh-CN" dirty="0">
                <a:solidFill>
                  <a:srgbClr val="7030A0"/>
                </a:solidFill>
              </a:rPr>
              <a:t>邮件</a:t>
            </a:r>
            <a:r>
              <a:rPr dirty="0" err="1">
                <a:solidFill>
                  <a:srgbClr val="7030A0"/>
                </a:solidFill>
              </a:rPr>
              <a:t>与一个文件夹联系起来</a:t>
            </a:r>
            <a:r>
              <a:rPr lang="zh-CN" dirty="0"/>
              <a:t>，</a:t>
            </a:r>
            <a:r>
              <a:rPr dirty="0"/>
              <a:t>当邮件第一次到达服务器时，它与收件人的INBOX文件夹相关联。收件人能够把邮件移到一个新的、用户创建的文件夹中，阅读邮件，删除邮件等</a:t>
            </a:r>
          </a:p>
          <a:p>
            <a:pPr algn="just">
              <a:lnSpc>
                <a:spcPct val="120000"/>
              </a:lnSpc>
              <a:spcAft>
                <a:spcPts val="0"/>
              </a:spcAft>
            </a:pPr>
            <a:r>
              <a:rPr dirty="0" err="1"/>
              <a:t>IMAP还为用户提供了在远程文件夹中查询邮件的命令，按指定条件去查询匹配的邮件</a:t>
            </a:r>
            <a:endParaRPr dirty="0"/>
          </a:p>
          <a:p>
            <a:pPr algn="just">
              <a:lnSpc>
                <a:spcPct val="120000"/>
              </a:lnSpc>
              <a:spcAft>
                <a:spcPts val="0"/>
              </a:spcAft>
            </a:pPr>
            <a:r>
              <a:rPr dirty="0"/>
              <a:t>与POP3不同，IMAP服务器维护了IMAP会话的用户状态信息，例如，文件夹的名字以及哪些</a:t>
            </a:r>
            <a:r>
              <a:rPr lang="zh-CN" dirty="0"/>
              <a:t>邮件</a:t>
            </a:r>
            <a:r>
              <a:rPr dirty="0" err="1"/>
              <a:t>与哪些文件夹相关联</a:t>
            </a:r>
            <a:endParaRPr dirty="0"/>
          </a:p>
        </p:txBody>
      </p:sp>
      <p:sp>
        <p:nvSpPr>
          <p:cNvPr id="4" name="日期占位符 3"/>
          <p:cNvSpPr>
            <a:spLocks noGrp="1"/>
          </p:cNvSpPr>
          <p:nvPr>
            <p:ph type="dt" sz="half" idx="10"/>
          </p:nvPr>
        </p:nvSpPr>
        <p:spPr/>
        <p:txBody>
          <a:bodyPr/>
          <a:lstStyle/>
          <a:p>
            <a:r>
              <a:rPr kumimoji="1" lang="zh-CN" altLang="en-US" dirty="0"/>
              <a:t>7.3 电子邮件</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101</a:t>
            </a:fld>
            <a:endParaRPr kumimoji="1" lang="zh-CN" altLang="en-US" dirty="0"/>
          </a:p>
        </p:txBody>
      </p:sp>
      <p:sp>
        <p:nvSpPr>
          <p:cNvPr id="7" name="页脚占位符 6"/>
          <p:cNvSpPr>
            <a:spLocks noGrp="1"/>
          </p:cNvSpPr>
          <p:nvPr>
            <p:ph type="ftr" sz="quarter" idx="11"/>
          </p:nvPr>
        </p:nvSpPr>
        <p:spPr>
          <a:xfrm>
            <a:off x="4038600" y="6489065"/>
            <a:ext cx="4575810" cy="365125"/>
          </a:xfrm>
        </p:spPr>
        <p:txBody>
          <a:bodyPr/>
          <a:lstStyle/>
          <a:p>
            <a:r>
              <a:rPr kumimoji="1" lang="zh-CN" altLang="en-US" dirty="0"/>
              <a:t>引自：计算机网络：自顶向下方法，陈鸣 译</a:t>
            </a:r>
          </a:p>
        </p:txBody>
      </p:sp>
    </p:spTree>
    <p:extLst>
      <p:ext uri="{BB962C8B-B14F-4D97-AF65-F5344CB8AC3E}">
        <p14:creationId xmlns:p14="http://schemas.microsoft.com/office/powerpoint/2010/main" val="28763847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IMAP特性</a:t>
            </a:r>
          </a:p>
        </p:txBody>
      </p:sp>
      <p:sp>
        <p:nvSpPr>
          <p:cNvPr id="3" name="内容占位符 2"/>
          <p:cNvSpPr>
            <a:spLocks noGrp="1"/>
          </p:cNvSpPr>
          <p:nvPr>
            <p:ph idx="1"/>
          </p:nvPr>
        </p:nvSpPr>
        <p:spPr/>
        <p:txBody>
          <a:bodyPr>
            <a:normAutofit fontScale="97500"/>
          </a:bodyPr>
          <a:lstStyle/>
          <a:p>
            <a:pPr algn="just">
              <a:lnSpc>
                <a:spcPct val="120000"/>
              </a:lnSpc>
              <a:spcAft>
                <a:spcPts val="0"/>
              </a:spcAft>
            </a:pPr>
            <a:r>
              <a:rPr dirty="0" err="1"/>
              <a:t>IMAP具有</a:t>
            </a:r>
            <a:r>
              <a:rPr dirty="0" err="1">
                <a:solidFill>
                  <a:srgbClr val="7030A0"/>
                </a:solidFill>
              </a:rPr>
              <a:t>允许用户代理获取</a:t>
            </a:r>
            <a:r>
              <a:rPr lang="zh-CN" dirty="0">
                <a:solidFill>
                  <a:srgbClr val="7030A0"/>
                </a:solidFill>
              </a:rPr>
              <a:t>邮件</a:t>
            </a:r>
            <a:r>
              <a:rPr dirty="0" err="1">
                <a:solidFill>
                  <a:srgbClr val="7030A0"/>
                </a:solidFill>
              </a:rPr>
              <a:t>某些部分</a:t>
            </a:r>
            <a:r>
              <a:rPr dirty="0" err="1"/>
              <a:t>的命令</a:t>
            </a:r>
            <a:endParaRPr dirty="0"/>
          </a:p>
          <a:p>
            <a:pPr lvl="1" algn="just">
              <a:lnSpc>
                <a:spcPct val="120000"/>
              </a:lnSpc>
            </a:pPr>
            <a:r>
              <a:rPr dirty="0" err="1"/>
              <a:t>例如，一个用户代理可以只读取一个</a:t>
            </a:r>
            <a:r>
              <a:rPr lang="zh-CN" dirty="0"/>
              <a:t>邮件</a:t>
            </a:r>
            <a:r>
              <a:rPr dirty="0" err="1"/>
              <a:t>的首部，或只是一个多部分MIME</a:t>
            </a:r>
            <a:r>
              <a:rPr lang="zh-CN" dirty="0"/>
              <a:t>邮件</a:t>
            </a:r>
            <a:r>
              <a:rPr dirty="0" err="1"/>
              <a:t>的一部分</a:t>
            </a:r>
            <a:endParaRPr dirty="0"/>
          </a:p>
          <a:p>
            <a:pPr algn="just">
              <a:lnSpc>
                <a:spcPct val="120000"/>
              </a:lnSpc>
              <a:spcAft>
                <a:spcPts val="0"/>
              </a:spcAft>
            </a:pPr>
            <a:r>
              <a:rPr dirty="0"/>
              <a:t>用户代理和其邮件服务器之间使用低带宽连接（如一个低速调制解调器链路）的时候，用户可能并不想取回邮箱中的所有邮件，其要避免可能包含如音频或视频片断的大邮件</a:t>
            </a:r>
          </a:p>
          <a:p>
            <a:pPr algn="just">
              <a:lnSpc>
                <a:spcPct val="120000"/>
              </a:lnSpc>
              <a:spcAft>
                <a:spcPts val="0"/>
              </a:spcAft>
            </a:pPr>
            <a:r>
              <a:rPr dirty="0"/>
              <a:t>IMAP的</a:t>
            </a:r>
            <a:r>
              <a:rPr dirty="0">
                <a:solidFill>
                  <a:srgbClr val="7030A0"/>
                </a:solidFill>
              </a:rPr>
              <a:t>缺点</a:t>
            </a:r>
            <a:r>
              <a:rPr dirty="0"/>
              <a:t>是如果用户没有将邮件复制到自己的PC上，则邮件一直是存放在IMAP服务器上。因此用户需要经常与IMAP服务器建立连接</a:t>
            </a:r>
          </a:p>
        </p:txBody>
      </p:sp>
      <p:sp>
        <p:nvSpPr>
          <p:cNvPr id="4" name="日期占位符 3"/>
          <p:cNvSpPr>
            <a:spLocks noGrp="1"/>
          </p:cNvSpPr>
          <p:nvPr>
            <p:ph type="dt" sz="half" idx="10"/>
          </p:nvPr>
        </p:nvSpPr>
        <p:spPr/>
        <p:txBody>
          <a:bodyPr/>
          <a:lstStyle/>
          <a:p>
            <a:r>
              <a:rPr kumimoji="1" lang="zh-CN" altLang="en-US" dirty="0"/>
              <a:t>7.3 电子邮件</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102</a:t>
            </a:fld>
            <a:endParaRPr kumimoji="1" lang="zh-CN" altLang="en-US" dirty="0"/>
          </a:p>
        </p:txBody>
      </p:sp>
      <p:sp>
        <p:nvSpPr>
          <p:cNvPr id="7" name="页脚占位符 6"/>
          <p:cNvSpPr>
            <a:spLocks noGrp="1"/>
          </p:cNvSpPr>
          <p:nvPr>
            <p:ph type="ftr" sz="quarter" idx="11"/>
          </p:nvPr>
        </p:nvSpPr>
        <p:spPr>
          <a:xfrm>
            <a:off x="4038600" y="6489065"/>
            <a:ext cx="4575810" cy="365125"/>
          </a:xfrm>
        </p:spPr>
        <p:txBody>
          <a:bodyPr/>
          <a:lstStyle/>
          <a:p>
            <a:r>
              <a:rPr kumimoji="1" lang="zh-CN" altLang="en-US" dirty="0"/>
              <a:t>引自：计算机网络：自顶向下方法，陈鸣 译</a:t>
            </a:r>
          </a:p>
        </p:txBody>
      </p:sp>
    </p:spTree>
    <p:extLst>
      <p:ext uri="{BB962C8B-B14F-4D97-AF65-F5344CB8AC3E}">
        <p14:creationId xmlns:p14="http://schemas.microsoft.com/office/powerpoint/2010/main" val="2194738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IMAP</a:t>
            </a:r>
            <a:r>
              <a:rPr lang="en-US" altLang="zh-CN" dirty="0"/>
              <a:t>v</a:t>
            </a:r>
            <a:r>
              <a:rPr lang="zh-CN" altLang="en-US" dirty="0"/>
              <a:t>4命令</a:t>
            </a:r>
          </a:p>
        </p:txBody>
      </p:sp>
      <p:sp>
        <p:nvSpPr>
          <p:cNvPr id="4" name="日期占位符 3"/>
          <p:cNvSpPr>
            <a:spLocks noGrp="1"/>
          </p:cNvSpPr>
          <p:nvPr>
            <p:ph type="dt" sz="half" idx="10"/>
          </p:nvPr>
        </p:nvSpPr>
        <p:spPr/>
        <p:txBody>
          <a:bodyPr/>
          <a:lstStyle/>
          <a:p>
            <a:r>
              <a:rPr kumimoji="1" lang="zh-CN" altLang="en-US" dirty="0"/>
              <a:t>7.3 电子邮件</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103</a:t>
            </a:fld>
            <a:endParaRPr kumimoji="1" lang="zh-CN" altLang="en-US" dirty="0"/>
          </a:p>
        </p:txBody>
      </p:sp>
      <p:pic>
        <p:nvPicPr>
          <p:cNvPr id="8" name="Picture Placeholder 3" descr="Short Description:  &#10;A table provides I M A P (version 4) commands.&#10;&#10;Long Description:  &#10;&#10;The table has two columns and twenty five rows. The column headings are as follows from left to right. Command and Description. The table data are as follows.&#10;Row 1. Command, CAPABILITY. Description, List server capabilities&#10;Row 2. Command, START T L S. Description, Start secure transport (T L S, see Chap. 8).&#10;Row 3. Command, LOGIN. Description, Log on to server.&#10;Row 4. Command, AUTHENTICATE. Description, Log on with other method.&#10;Row 5. Command, SELECT. Description, Select a folder.&#10;Row 6. Command, EXAMINE. Description, Select a read-only folder.&#10;Row 7. Command, CREATE. Description, Create a folder.&#10;Row 8. Command, DELETE. Description, Delete a folder.&#10;Row 9. Command, RENAME. Description, Rename a folder.&#10;Row 10. Command, SUBSCRIBE. Description, Add folder to active set.&#10;Row 11. Command, UNSUBSCRIBE. Description, Remove folder from active set.&#10;Row 12. Command, LIST. Description, List the available folders.&#10;Row 13. Command, L S U B. Description, List the active folders.&#10;Row 14. Command, STATUS. Description, Get the status of a folder.&#10;Row 15. Command, APPEND. Description, Add a message to a folder.&#10;Row 16. Command, CHECK. Description, Get a checkpoint of a folder.&#10;Row 17. Command, FETCH. Description, Get messages from a folder.&#10;Row 18. Command, SEARCH. Description, Find messages in a folder.&#10;Row 19. Command, STORE. Description, Alter message flags.&#10;Row 20. Command, COPY. Description, Make a copy of a message in a folder.&#10;Row 21. Command, EXPUNGE. Description, Remove messages flagged for deletion.&#10;Row 22. Command, UID. Description, Issue commands using unique identifiers.&#10;Row 23. Command, NOOP. Description, Do nothing.&#10;Row 24. Command, CLOSE. Description, Remove flagged messages and close folder.&#10;Row 25. Command, LOGOUT. Description, Log out and close connection.&#10;&#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4263896" y="1316355"/>
            <a:ext cx="3888869" cy="5172948"/>
          </a:xfrm>
        </p:spPr>
      </p:pic>
    </p:spTree>
    <p:extLst>
      <p:ext uri="{BB962C8B-B14F-4D97-AF65-F5344CB8AC3E}">
        <p14:creationId xmlns:p14="http://schemas.microsoft.com/office/powerpoint/2010/main" val="20294263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2574925" y="1416685"/>
            <a:ext cx="7014845" cy="4772660"/>
          </a:xfrm>
          <a:prstGeom prst="rect">
            <a:avLst/>
          </a:prstGeom>
        </p:spPr>
      </p:pic>
      <p:sp>
        <p:nvSpPr>
          <p:cNvPr id="2" name="标题 1"/>
          <p:cNvSpPr>
            <a:spLocks noGrp="1"/>
          </p:cNvSpPr>
          <p:nvPr>
            <p:ph type="title"/>
          </p:nvPr>
        </p:nvSpPr>
        <p:spPr/>
        <p:txBody>
          <a:bodyPr/>
          <a:lstStyle/>
          <a:p>
            <a:r>
              <a:rPr lang="zh-CN" altLang="en-US" dirty="0"/>
              <a:t>POP3 vs IMAP</a:t>
            </a:r>
            <a:r>
              <a:rPr lang="en-US" altLang="zh-CN" dirty="0"/>
              <a:t>v4</a:t>
            </a:r>
            <a:endParaRPr lang="zh-CN" altLang="en-US" dirty="0"/>
          </a:p>
        </p:txBody>
      </p:sp>
      <p:sp>
        <p:nvSpPr>
          <p:cNvPr id="4" name="日期占位符 3"/>
          <p:cNvSpPr>
            <a:spLocks noGrp="1"/>
          </p:cNvSpPr>
          <p:nvPr>
            <p:ph type="dt" sz="half" idx="10"/>
          </p:nvPr>
        </p:nvSpPr>
        <p:spPr/>
        <p:txBody>
          <a:bodyPr/>
          <a:lstStyle/>
          <a:p>
            <a:r>
              <a:rPr kumimoji="1" lang="zh-CN" altLang="en-US" dirty="0"/>
              <a:t>7.3 电子邮件</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104</a:t>
            </a:fld>
            <a:endParaRPr kumimoji="1" lang="zh-CN" altLang="en-US" dirty="0"/>
          </a:p>
        </p:txBody>
      </p:sp>
      <p:sp>
        <p:nvSpPr>
          <p:cNvPr id="8" name="object 4"/>
          <p:cNvSpPr/>
          <p:nvPr/>
        </p:nvSpPr>
        <p:spPr>
          <a:xfrm>
            <a:off x="1849373" y="2126742"/>
            <a:ext cx="7886700" cy="274320"/>
          </a:xfrm>
          <a:custGeom>
            <a:avLst/>
            <a:gdLst/>
            <a:ahLst/>
            <a:cxnLst/>
            <a:rect l="l" t="t" r="r" b="b"/>
            <a:pathLst>
              <a:path w="7886700" h="274319">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a:endParaRPr/>
          </a:p>
        </p:txBody>
      </p:sp>
      <p:sp>
        <p:nvSpPr>
          <p:cNvPr id="9" name="object 5"/>
          <p:cNvSpPr/>
          <p:nvPr/>
        </p:nvSpPr>
        <p:spPr>
          <a:xfrm>
            <a:off x="1849373" y="2440939"/>
            <a:ext cx="7886700" cy="274320"/>
          </a:xfrm>
          <a:custGeom>
            <a:avLst/>
            <a:gdLst/>
            <a:ahLst/>
            <a:cxnLst/>
            <a:rect l="l" t="t" r="r" b="b"/>
            <a:pathLst>
              <a:path w="7886700" h="274319">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a:endParaRPr/>
          </a:p>
        </p:txBody>
      </p:sp>
      <p:sp>
        <p:nvSpPr>
          <p:cNvPr id="10" name="object 6"/>
          <p:cNvSpPr/>
          <p:nvPr/>
        </p:nvSpPr>
        <p:spPr>
          <a:xfrm>
            <a:off x="1849373" y="3975353"/>
            <a:ext cx="7886700" cy="273050"/>
          </a:xfrm>
          <a:custGeom>
            <a:avLst/>
            <a:gdLst/>
            <a:ahLst/>
            <a:cxnLst/>
            <a:rect l="l" t="t" r="r" b="b"/>
            <a:pathLst>
              <a:path w="7886700" h="273050">
                <a:moveTo>
                  <a:pt x="0" y="272796"/>
                </a:moveTo>
                <a:lnTo>
                  <a:pt x="7886700" y="272796"/>
                </a:lnTo>
                <a:lnTo>
                  <a:pt x="7886700" y="0"/>
                </a:lnTo>
                <a:lnTo>
                  <a:pt x="0" y="0"/>
                </a:lnTo>
                <a:lnTo>
                  <a:pt x="0" y="272796"/>
                </a:lnTo>
                <a:close/>
              </a:path>
            </a:pathLst>
          </a:custGeom>
          <a:ln w="19050">
            <a:solidFill>
              <a:srgbClr val="FF0000"/>
            </a:solidFill>
            <a:prstDash val="lgDash"/>
          </a:ln>
        </p:spPr>
        <p:txBody>
          <a:bodyPr wrap="square" lIns="0" tIns="0" rIns="0" bIns="0" rtlCol="0"/>
          <a:lstStyle/>
          <a:p>
            <a:endParaRPr/>
          </a:p>
        </p:txBody>
      </p:sp>
      <p:sp>
        <p:nvSpPr>
          <p:cNvPr id="11" name="object 7"/>
          <p:cNvSpPr/>
          <p:nvPr/>
        </p:nvSpPr>
        <p:spPr>
          <a:xfrm>
            <a:off x="1849373" y="4301490"/>
            <a:ext cx="7886700" cy="273050"/>
          </a:xfrm>
          <a:custGeom>
            <a:avLst/>
            <a:gdLst/>
            <a:ahLst/>
            <a:cxnLst/>
            <a:rect l="l" t="t" r="r" b="b"/>
            <a:pathLst>
              <a:path w="7886700" h="273050">
                <a:moveTo>
                  <a:pt x="0" y="272795"/>
                </a:moveTo>
                <a:lnTo>
                  <a:pt x="7886700" y="272795"/>
                </a:lnTo>
                <a:lnTo>
                  <a:pt x="7886700" y="0"/>
                </a:lnTo>
                <a:lnTo>
                  <a:pt x="0" y="0"/>
                </a:lnTo>
                <a:lnTo>
                  <a:pt x="0" y="272795"/>
                </a:lnTo>
                <a:close/>
              </a:path>
            </a:pathLst>
          </a:custGeom>
          <a:ln w="19050">
            <a:solidFill>
              <a:srgbClr val="FF0000"/>
            </a:solidFill>
            <a:prstDash val="lgDash"/>
          </a:ln>
        </p:spPr>
        <p:txBody>
          <a:bodyPr wrap="square" lIns="0" tIns="0" rIns="0" bIns="0" rtlCol="0"/>
          <a:lstStyle/>
          <a:p>
            <a:endParaRPr/>
          </a:p>
        </p:txBody>
      </p:sp>
      <p:sp>
        <p:nvSpPr>
          <p:cNvPr id="12" name="object 8"/>
          <p:cNvSpPr/>
          <p:nvPr/>
        </p:nvSpPr>
        <p:spPr>
          <a:xfrm>
            <a:off x="1849373" y="5234178"/>
            <a:ext cx="7886700" cy="274320"/>
          </a:xfrm>
          <a:custGeom>
            <a:avLst/>
            <a:gdLst/>
            <a:ahLst/>
            <a:cxnLst/>
            <a:rect l="l" t="t" r="r" b="b"/>
            <a:pathLst>
              <a:path w="7886700" h="274320">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a:endParaRPr/>
          </a:p>
        </p:txBody>
      </p:sp>
    </p:spTree>
    <p:extLst>
      <p:ext uri="{BB962C8B-B14F-4D97-AF65-F5344CB8AC3E}">
        <p14:creationId xmlns:p14="http://schemas.microsoft.com/office/powerpoint/2010/main" val="31619448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Webmail</a:t>
            </a:r>
          </a:p>
        </p:txBody>
      </p:sp>
      <p:sp>
        <p:nvSpPr>
          <p:cNvPr id="3" name="内容占位符 2"/>
          <p:cNvSpPr>
            <a:spLocks noGrp="1"/>
          </p:cNvSpPr>
          <p:nvPr>
            <p:ph idx="1"/>
          </p:nvPr>
        </p:nvSpPr>
        <p:spPr/>
        <p:txBody>
          <a:bodyPr>
            <a:normAutofit/>
          </a:bodyPr>
          <a:lstStyle/>
          <a:p>
            <a:pPr>
              <a:lnSpc>
                <a:spcPct val="120000"/>
              </a:lnSpc>
              <a:spcAft>
                <a:spcPts val="0"/>
              </a:spcAft>
            </a:pPr>
            <a:r>
              <a:rPr lang="zh-CN" altLang="en-US" dirty="0"/>
              <a:t>Webmail</a:t>
            </a:r>
            <a:r>
              <a:rPr lang="en-US" altLang="zh-CN" dirty="0"/>
              <a:t>——</a:t>
            </a:r>
            <a:r>
              <a:rPr lang="zh-CN" altLang="en-US" dirty="0"/>
              <a:t>基于</a:t>
            </a:r>
            <a:r>
              <a:rPr lang="en-US" altLang="zh-CN" dirty="0"/>
              <a:t>Web</a:t>
            </a:r>
            <a:r>
              <a:rPr lang="zh-CN" altLang="en-US" dirty="0"/>
              <a:t>的电子邮件</a:t>
            </a:r>
          </a:p>
          <a:p>
            <a:pPr lvl="1">
              <a:lnSpc>
                <a:spcPct val="120000"/>
              </a:lnSpc>
              <a:spcAft>
                <a:spcPts val="0"/>
              </a:spcAft>
            </a:pPr>
            <a:r>
              <a:rPr lang="zh-CN" altLang="en-US" dirty="0"/>
              <a:t>提供电子邮件服务的IMAP和SMTP替代方案</a:t>
            </a:r>
          </a:p>
          <a:p>
            <a:pPr lvl="1">
              <a:lnSpc>
                <a:spcPct val="120000"/>
              </a:lnSpc>
              <a:spcAft>
                <a:spcPts val="0"/>
              </a:spcAft>
            </a:pPr>
            <a:r>
              <a:rPr lang="zh-CN" altLang="en-US" dirty="0"/>
              <a:t>使用Web作为界面，用户代理就是普通的浏览器</a:t>
            </a:r>
          </a:p>
          <a:p>
            <a:pPr lvl="1">
              <a:lnSpc>
                <a:spcPct val="120000"/>
              </a:lnSpc>
              <a:spcAft>
                <a:spcPts val="0"/>
              </a:spcAft>
            </a:pPr>
            <a:r>
              <a:rPr lang="zh-CN" altLang="en-US" dirty="0"/>
              <a:t>用户及其远程邮箱之间的通信通过</a:t>
            </a:r>
            <a:r>
              <a:rPr lang="en-US" altLang="zh-CN" dirty="0"/>
              <a:t>HTTP</a:t>
            </a:r>
            <a:r>
              <a:rPr lang="zh-CN" altLang="en-US" dirty="0"/>
              <a:t>进行</a:t>
            </a:r>
          </a:p>
        </p:txBody>
      </p:sp>
      <p:sp>
        <p:nvSpPr>
          <p:cNvPr id="4" name="日期占位符 3"/>
          <p:cNvSpPr>
            <a:spLocks noGrp="1"/>
          </p:cNvSpPr>
          <p:nvPr>
            <p:ph type="dt" sz="half" idx="10"/>
          </p:nvPr>
        </p:nvSpPr>
        <p:spPr/>
        <p:txBody>
          <a:bodyPr/>
          <a:lstStyle/>
          <a:p>
            <a:r>
              <a:rPr kumimoji="1" lang="zh-CN" altLang="en-US" dirty="0"/>
              <a:t>7.3 电子邮件</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105</a:t>
            </a:fld>
            <a:endParaRPr kumimoji="1" lang="zh-CN" altLang="en-US" dirty="0"/>
          </a:p>
        </p:txBody>
      </p:sp>
      <p:grpSp>
        <p:nvGrpSpPr>
          <p:cNvPr id="9" name="组合 8"/>
          <p:cNvGrpSpPr/>
          <p:nvPr/>
        </p:nvGrpSpPr>
        <p:grpSpPr>
          <a:xfrm>
            <a:off x="2012950" y="4005482"/>
            <a:ext cx="8066088" cy="1796139"/>
            <a:chOff x="2012950" y="4202430"/>
            <a:chExt cx="8066088" cy="1796139"/>
          </a:xfrm>
        </p:grpSpPr>
        <p:grpSp>
          <p:nvGrpSpPr>
            <p:cNvPr id="147459" name="Group 163"/>
            <p:cNvGrpSpPr/>
            <p:nvPr/>
          </p:nvGrpSpPr>
          <p:grpSpPr>
            <a:xfrm>
              <a:off x="2774950" y="4470718"/>
              <a:ext cx="890588" cy="1054100"/>
              <a:chOff x="3588" y="550"/>
              <a:chExt cx="561" cy="664"/>
            </a:xfrm>
          </p:grpSpPr>
          <p:grpSp>
            <p:nvGrpSpPr>
              <p:cNvPr id="147581" name="Group 164"/>
              <p:cNvGrpSpPr/>
              <p:nvPr/>
            </p:nvGrpSpPr>
            <p:grpSpPr>
              <a:xfrm>
                <a:off x="3588" y="692"/>
                <a:ext cx="561" cy="522"/>
                <a:chOff x="-44" y="1473"/>
                <a:chExt cx="981" cy="1105"/>
              </a:xfrm>
            </p:grpSpPr>
            <p:pic>
              <p:nvPicPr>
                <p:cNvPr id="147584" name="Picture 16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585" name="Freeform 166"/>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582"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83"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grpSp>
          <p:nvGrpSpPr>
            <p:cNvPr id="147460" name="Group 130"/>
            <p:cNvGrpSpPr/>
            <p:nvPr/>
          </p:nvGrpSpPr>
          <p:grpSpPr>
            <a:xfrm>
              <a:off x="6462713" y="4202430"/>
              <a:ext cx="511175" cy="693738"/>
              <a:chOff x="4140" y="429"/>
              <a:chExt cx="1425" cy="2396"/>
            </a:xfrm>
          </p:grpSpPr>
          <p:sp>
            <p:nvSpPr>
              <p:cNvPr id="147549" name="Freeform 131"/>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50" name="Rectangle 132"/>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1" name="Freeform 133"/>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52" name="Freeform 134"/>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53" name="Rectangle 135"/>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4" name="Group 136"/>
              <p:cNvGrpSpPr/>
              <p:nvPr/>
            </p:nvGrpSpPr>
            <p:grpSpPr>
              <a:xfrm>
                <a:off x="4749" y="668"/>
                <a:ext cx="581" cy="145"/>
                <a:chOff x="614" y="2568"/>
                <a:chExt cx="725" cy="139"/>
              </a:xfrm>
            </p:grpSpPr>
            <p:sp>
              <p:nvSpPr>
                <p:cNvPr id="147579" name="AutoShape 137"/>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80" name="AutoShape 138"/>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5" name="Rectangle 139"/>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6" name="Group 140"/>
              <p:cNvGrpSpPr/>
              <p:nvPr/>
            </p:nvGrpSpPr>
            <p:grpSpPr>
              <a:xfrm>
                <a:off x="4747" y="994"/>
                <a:ext cx="581" cy="134"/>
                <a:chOff x="614" y="2568"/>
                <a:chExt cx="725" cy="139"/>
              </a:xfrm>
            </p:grpSpPr>
            <p:sp>
              <p:nvSpPr>
                <p:cNvPr id="147577" name="AutoShape 141"/>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8" name="AutoShape 142"/>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7" name="Rectangle 143"/>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8" name="Rectangle 144"/>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9" name="Group 145"/>
              <p:cNvGrpSpPr/>
              <p:nvPr/>
            </p:nvGrpSpPr>
            <p:grpSpPr>
              <a:xfrm>
                <a:off x="4735" y="1627"/>
                <a:ext cx="582" cy="151"/>
                <a:chOff x="614" y="2568"/>
                <a:chExt cx="725" cy="139"/>
              </a:xfrm>
            </p:grpSpPr>
            <p:sp>
              <p:nvSpPr>
                <p:cNvPr id="147575" name="AutoShape 146"/>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6" name="AutoShape 147"/>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0" name="Freeform 148"/>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61" name="Group 149"/>
              <p:cNvGrpSpPr/>
              <p:nvPr/>
            </p:nvGrpSpPr>
            <p:grpSpPr>
              <a:xfrm>
                <a:off x="4739" y="1327"/>
                <a:ext cx="582" cy="139"/>
                <a:chOff x="614" y="2568"/>
                <a:chExt cx="725" cy="139"/>
              </a:xfrm>
            </p:grpSpPr>
            <p:sp>
              <p:nvSpPr>
                <p:cNvPr id="147573" name="AutoShape 150"/>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4" name="AutoShape 151"/>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2" name="Rectangle 152"/>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3" name="Freeform 153"/>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4" name="Freeform 154"/>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5" name="Oval 155"/>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6" name="Freeform 156"/>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67" name="AutoShape 157"/>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8" name="AutoShape 158"/>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9" name="Oval 159"/>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0" name="Oval 160"/>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71" name="Oval 161"/>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2" name="Rectangle 162"/>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1" name="Group 97"/>
            <p:cNvGrpSpPr/>
            <p:nvPr/>
          </p:nvGrpSpPr>
          <p:grpSpPr>
            <a:xfrm>
              <a:off x="4284663" y="4257993"/>
              <a:ext cx="511175" cy="693737"/>
              <a:chOff x="4140" y="429"/>
              <a:chExt cx="1425" cy="2396"/>
            </a:xfrm>
          </p:grpSpPr>
          <p:sp>
            <p:nvSpPr>
              <p:cNvPr id="147517" name="Freeform 98"/>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18" name="Rectangle 99"/>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19" name="Freeform 100"/>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20" name="Freeform 101"/>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21" name="Rectangle 102"/>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2" name="Group 103"/>
              <p:cNvGrpSpPr/>
              <p:nvPr/>
            </p:nvGrpSpPr>
            <p:grpSpPr>
              <a:xfrm>
                <a:off x="4749" y="668"/>
                <a:ext cx="581" cy="145"/>
                <a:chOff x="614" y="2568"/>
                <a:chExt cx="725" cy="139"/>
              </a:xfrm>
            </p:grpSpPr>
            <p:sp>
              <p:nvSpPr>
                <p:cNvPr id="147547" name="AutoShape 104"/>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8" name="AutoShape 105"/>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3" name="Rectangle 106"/>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4" name="Group 107"/>
              <p:cNvGrpSpPr/>
              <p:nvPr/>
            </p:nvGrpSpPr>
            <p:grpSpPr>
              <a:xfrm>
                <a:off x="4747" y="994"/>
                <a:ext cx="581" cy="134"/>
                <a:chOff x="614" y="2568"/>
                <a:chExt cx="725" cy="139"/>
              </a:xfrm>
            </p:grpSpPr>
            <p:sp>
              <p:nvSpPr>
                <p:cNvPr id="147545" name="AutoShape 108"/>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6" name="AutoShape 109"/>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5" name="Rectangle 110"/>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26" name="Rectangle 111"/>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7" name="Group 112"/>
              <p:cNvGrpSpPr/>
              <p:nvPr/>
            </p:nvGrpSpPr>
            <p:grpSpPr>
              <a:xfrm>
                <a:off x="4735" y="1627"/>
                <a:ext cx="582" cy="151"/>
                <a:chOff x="614" y="2568"/>
                <a:chExt cx="725" cy="139"/>
              </a:xfrm>
            </p:grpSpPr>
            <p:sp>
              <p:nvSpPr>
                <p:cNvPr id="147543" name="AutoShape 113"/>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4" name="AutoShape 114"/>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8" name="Freeform 115"/>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29" name="Group 116"/>
              <p:cNvGrpSpPr/>
              <p:nvPr/>
            </p:nvGrpSpPr>
            <p:grpSpPr>
              <a:xfrm>
                <a:off x="4739" y="1327"/>
                <a:ext cx="582" cy="139"/>
                <a:chOff x="614" y="2568"/>
                <a:chExt cx="725" cy="139"/>
              </a:xfrm>
            </p:grpSpPr>
            <p:sp>
              <p:nvSpPr>
                <p:cNvPr id="147541" name="AutoShape 117"/>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2" name="AutoShape 118"/>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30" name="Rectangle 119"/>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1" name="Freeform 120"/>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2" name="Freeform 121"/>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3" name="Oval 122"/>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4" name="Freeform 123"/>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35" name="AutoShape 124"/>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6" name="AutoShape 125"/>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7" name="Oval 126"/>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8" name="Oval 127"/>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39" name="Oval 128"/>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0" name="Rectangle 129"/>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6" name="Group 20"/>
            <p:cNvGrpSpPr/>
            <p:nvPr/>
          </p:nvGrpSpPr>
          <p:grpSpPr>
            <a:xfrm>
              <a:off x="4418013" y="4545330"/>
              <a:ext cx="809625" cy="1049338"/>
              <a:chOff x="4296" y="2627"/>
              <a:chExt cx="510" cy="661"/>
            </a:xfrm>
          </p:grpSpPr>
          <p:sp>
            <p:nvSpPr>
              <p:cNvPr id="147502" name="Rectangle 21"/>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3" name="Text Box 22"/>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504" name="Rectangle 23"/>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5" name="Line 24"/>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506" name="Line 25"/>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507" name="Line 26"/>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508" name="Line 27"/>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509" name="Line 28"/>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510" name="Line 29"/>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511" name="Line 30"/>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512" name="Rectangle 31"/>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3" name="Rectangle 32"/>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4" name="Rectangle 33"/>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5" name="Rectangle 34"/>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6" name="Rectangle 35"/>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pic>
          <p:nvPicPr>
            <p:cNvPr id="147467" name="Picture 36" descr="Alice"/>
            <p:cNvPicPr>
              <a:picLocks noChangeAspect="1"/>
            </p:cNvPicPr>
            <p:nvPr/>
          </p:nvPicPr>
          <p:blipFill>
            <a:blip r:embed="rId3"/>
            <a:stretch>
              <a:fillRect/>
            </a:stretch>
          </p:blipFill>
          <p:spPr>
            <a:xfrm>
              <a:off x="2012950" y="4710430"/>
              <a:ext cx="561975" cy="693738"/>
            </a:xfrm>
            <a:prstGeom prst="rect">
              <a:avLst/>
            </a:prstGeom>
            <a:noFill/>
            <a:ln w="9525">
              <a:noFill/>
            </a:ln>
          </p:spPr>
        </p:pic>
        <p:pic>
          <p:nvPicPr>
            <p:cNvPr id="147468" name="Picture 37" descr="Bob"/>
            <p:cNvPicPr>
              <a:picLocks noChangeAspect="1"/>
            </p:cNvPicPr>
            <p:nvPr/>
          </p:nvPicPr>
          <p:blipFill>
            <a:blip r:embed="rId4"/>
            <a:stretch>
              <a:fillRect/>
            </a:stretch>
          </p:blipFill>
          <p:spPr>
            <a:xfrm>
              <a:off x="9402763" y="4615180"/>
              <a:ext cx="676275" cy="690563"/>
            </a:xfrm>
            <a:prstGeom prst="rect">
              <a:avLst/>
            </a:prstGeom>
            <a:noFill/>
            <a:ln w="9525">
              <a:noFill/>
            </a:ln>
          </p:spPr>
        </p:pic>
        <p:grpSp>
          <p:nvGrpSpPr>
            <p:cNvPr id="147469" name="Group 48"/>
            <p:cNvGrpSpPr/>
            <p:nvPr/>
          </p:nvGrpSpPr>
          <p:grpSpPr>
            <a:xfrm>
              <a:off x="6608763" y="4491355"/>
              <a:ext cx="809625" cy="1049338"/>
              <a:chOff x="4296" y="2627"/>
              <a:chExt cx="510" cy="661"/>
            </a:xfrm>
          </p:grpSpPr>
          <p:sp>
            <p:nvSpPr>
              <p:cNvPr id="147487" name="Rectangle 49"/>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8" name="Text Box 50"/>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489" name="Rectangle 51"/>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0" name="Line 52"/>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491" name="Line 53"/>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492" name="Line 54"/>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493" name="Line 55"/>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494" name="Line 56"/>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495" name="Line 57"/>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496" name="Line 58"/>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497" name="Rectangle 59"/>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8" name="Rectangle 60"/>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9" name="Rectangle 61"/>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0" name="Rectangle 62"/>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1" name="Rectangle 63"/>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sp>
          <p:nvSpPr>
            <p:cNvPr id="147470" name="Line 69"/>
            <p:cNvSpPr/>
            <p:nvPr/>
          </p:nvSpPr>
          <p:spPr>
            <a:xfrm>
              <a:off x="3538538" y="5083493"/>
              <a:ext cx="892175" cy="146050"/>
            </a:xfrm>
            <a:prstGeom prst="line">
              <a:avLst/>
            </a:prstGeom>
            <a:ln w="12700" cap="flat" cmpd="sng">
              <a:solidFill>
                <a:schemeClr val="accent2"/>
              </a:solidFill>
              <a:prstDash val="solid"/>
              <a:headEnd type="none" w="med" len="med"/>
              <a:tailEnd type="triangle" w="med" len="med"/>
            </a:ln>
          </p:spPr>
        </p:sp>
        <p:sp>
          <p:nvSpPr>
            <p:cNvPr id="147471" name="Line 70"/>
            <p:cNvSpPr/>
            <p:nvPr/>
          </p:nvSpPr>
          <p:spPr>
            <a:xfrm>
              <a:off x="5224463" y="5218430"/>
              <a:ext cx="1379537" cy="219075"/>
            </a:xfrm>
            <a:prstGeom prst="line">
              <a:avLst/>
            </a:prstGeom>
            <a:ln w="12700" cap="flat" cmpd="sng">
              <a:solidFill>
                <a:schemeClr val="accent2"/>
              </a:solidFill>
              <a:prstDash val="solid"/>
              <a:headEnd type="none" w="med" len="med"/>
              <a:tailEnd type="triangle" w="med" len="med"/>
            </a:ln>
          </p:spPr>
        </p:sp>
        <p:sp>
          <p:nvSpPr>
            <p:cNvPr id="147472" name="Line 71"/>
            <p:cNvSpPr/>
            <p:nvPr/>
          </p:nvSpPr>
          <p:spPr>
            <a:xfrm flipV="1">
              <a:off x="7454900" y="4997768"/>
              <a:ext cx="1027113" cy="427037"/>
            </a:xfrm>
            <a:prstGeom prst="line">
              <a:avLst/>
            </a:prstGeom>
            <a:ln w="12700" cap="flat" cmpd="sng">
              <a:solidFill>
                <a:schemeClr val="accent2"/>
              </a:solidFill>
              <a:prstDash val="solid"/>
              <a:headEnd type="none" w="med" len="med"/>
              <a:tailEnd type="triangle" w="med" len="med"/>
            </a:ln>
          </p:spPr>
        </p:sp>
        <p:sp>
          <p:nvSpPr>
            <p:cNvPr id="147479" name="Text Box 95"/>
            <p:cNvSpPr txBox="1"/>
            <p:nvPr/>
          </p:nvSpPr>
          <p:spPr>
            <a:xfrm>
              <a:off x="3933825" y="5658168"/>
              <a:ext cx="1870075"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Alice</a:t>
              </a:r>
              <a:r>
                <a:rPr lang="zh-CN" sz="1600" dirty="0">
                  <a:latin typeface="微软雅黑" panose="020B0503020204020204" pitchFamily="34" charset="-122"/>
                  <a:ea typeface="微软雅黑" panose="020B0503020204020204" pitchFamily="34" charset="-122"/>
                  <a:cs typeface="微软雅黑" panose="020B0503020204020204" pitchFamily="34" charset="-122"/>
                </a:rPr>
                <a:t>的邮件服务器</a:t>
              </a:r>
            </a:p>
          </p:txBody>
        </p:sp>
        <p:grpSp>
          <p:nvGrpSpPr>
            <p:cNvPr id="147481" name="Group 169"/>
            <p:cNvGrpSpPr/>
            <p:nvPr/>
          </p:nvGrpSpPr>
          <p:grpSpPr>
            <a:xfrm>
              <a:off x="8304213" y="4397693"/>
              <a:ext cx="890587" cy="1054100"/>
              <a:chOff x="3588" y="550"/>
              <a:chExt cx="561" cy="664"/>
            </a:xfrm>
          </p:grpSpPr>
          <p:grpSp>
            <p:nvGrpSpPr>
              <p:cNvPr id="147482" name="Group 170"/>
              <p:cNvGrpSpPr/>
              <p:nvPr/>
            </p:nvGrpSpPr>
            <p:grpSpPr>
              <a:xfrm>
                <a:off x="3588" y="692"/>
                <a:ext cx="561" cy="522"/>
                <a:chOff x="-44" y="1473"/>
                <a:chExt cx="981" cy="1105"/>
              </a:xfrm>
            </p:grpSpPr>
            <p:pic>
              <p:nvPicPr>
                <p:cNvPr id="147485" name="Picture 17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486" name="Freeform 172"/>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48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sp>
          <p:nvSpPr>
            <p:cNvPr id="147480" name="Text Box 96"/>
            <p:cNvSpPr txBox="1"/>
            <p:nvPr/>
          </p:nvSpPr>
          <p:spPr>
            <a:xfrm>
              <a:off x="6043295" y="5661384"/>
              <a:ext cx="1763395" cy="337185"/>
            </a:xfrm>
            <a:prstGeom prst="rect">
              <a:avLst/>
            </a:prstGeom>
            <a:noFill/>
            <a:ln w="9525">
              <a:noFill/>
            </a:ln>
          </p:spPr>
          <p:txBody>
            <a:bodyPr wrap="none">
              <a:spAutoFit/>
            </a:bodyPr>
            <a:lstStyle/>
            <a:p>
              <a:pPr marL="342900" lvl="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Bob的邮件服务器</a:t>
              </a:r>
            </a:p>
          </p:txBody>
        </p:sp>
        <p:sp>
          <p:nvSpPr>
            <p:cNvPr id="5" name="Text Box 95"/>
            <p:cNvSpPr txBox="1"/>
            <p:nvPr/>
          </p:nvSpPr>
          <p:spPr>
            <a:xfrm>
              <a:off x="3568700" y="4791393"/>
              <a:ext cx="636905"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HTTP</a:t>
              </a:r>
            </a:p>
          </p:txBody>
        </p:sp>
        <p:sp>
          <p:nvSpPr>
            <p:cNvPr id="7" name="Text Box 95"/>
            <p:cNvSpPr txBox="1"/>
            <p:nvPr/>
          </p:nvSpPr>
          <p:spPr>
            <a:xfrm>
              <a:off x="5579110" y="4945063"/>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8" name="Text Box 95"/>
            <p:cNvSpPr txBox="1"/>
            <p:nvPr/>
          </p:nvSpPr>
          <p:spPr>
            <a:xfrm>
              <a:off x="7806690" y="5264468"/>
              <a:ext cx="636905"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HTTP</a:t>
              </a:r>
            </a:p>
          </p:txBody>
        </p:sp>
      </p:grpSp>
    </p:spTree>
    <p:extLst>
      <p:ext uri="{BB962C8B-B14F-4D97-AF65-F5344CB8AC3E}">
        <p14:creationId xmlns:p14="http://schemas.microsoft.com/office/powerpoint/2010/main" val="37755524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目  录</a:t>
            </a:r>
          </a:p>
        </p:txBody>
      </p:sp>
      <p:sp>
        <p:nvSpPr>
          <p:cNvPr id="3" name="内容占位符 2"/>
          <p:cNvSpPr>
            <a:spLocks noGrp="1"/>
          </p:cNvSpPr>
          <p:nvPr>
            <p:ph idx="1"/>
          </p:nvPr>
        </p:nvSpPr>
        <p:spPr/>
        <p:txBody>
          <a:bodyPr>
            <a:normAutofit/>
          </a:bodyPr>
          <a:lstStyle/>
          <a:p>
            <a:pPr>
              <a:lnSpc>
                <a:spcPct val="130000"/>
              </a:lnSpc>
            </a:pPr>
            <a:r>
              <a:rPr kumimoji="1" lang="en-US" altLang="zh-CN" dirty="0"/>
              <a:t>7.1 </a:t>
            </a:r>
            <a:r>
              <a:rPr kumimoji="1" lang="zh-CN" altLang="en-US" dirty="0"/>
              <a:t>应用层概述（</a:t>
            </a:r>
            <a:r>
              <a:rPr kumimoji="1" lang="en-US" altLang="zh-CN" dirty="0"/>
              <a:t>P7</a:t>
            </a:r>
            <a:r>
              <a:rPr kumimoji="1" lang="zh-CN" altLang="en-US" dirty="0"/>
              <a:t>）</a:t>
            </a:r>
          </a:p>
          <a:p>
            <a:pPr>
              <a:lnSpc>
                <a:spcPct val="130000"/>
              </a:lnSpc>
            </a:pPr>
            <a:r>
              <a:rPr kumimoji="1" lang="en-US" altLang="zh-CN" dirty="0"/>
              <a:t>7.2 </a:t>
            </a:r>
            <a:r>
              <a:rPr kumimoji="1" lang="zh-CN" altLang="en-US" dirty="0"/>
              <a:t>域名系统（</a:t>
            </a:r>
            <a:r>
              <a:rPr kumimoji="1" lang="en-US" altLang="zh-CN" dirty="0"/>
              <a:t>P25</a:t>
            </a:r>
            <a:r>
              <a:rPr kumimoji="1" lang="zh-CN" altLang="en-US" dirty="0"/>
              <a:t>）</a:t>
            </a:r>
          </a:p>
          <a:p>
            <a:pPr>
              <a:lnSpc>
                <a:spcPct val="130000"/>
              </a:lnSpc>
            </a:pPr>
            <a:r>
              <a:rPr kumimoji="1" lang="en-US" altLang="zh-CN" dirty="0"/>
              <a:t>7.3 </a:t>
            </a:r>
            <a:r>
              <a:rPr kumimoji="1" lang="zh-CN" altLang="en-US" dirty="0"/>
              <a:t>电子邮件（</a:t>
            </a:r>
            <a:r>
              <a:rPr kumimoji="1" lang="en-US" altLang="zh-CN" dirty="0"/>
              <a:t>P74</a:t>
            </a:r>
            <a:r>
              <a:rPr kumimoji="1" lang="zh-CN" altLang="en-US" dirty="0"/>
              <a:t>）</a:t>
            </a:r>
          </a:p>
          <a:p>
            <a:pPr>
              <a:lnSpc>
                <a:spcPct val="130000"/>
              </a:lnSpc>
            </a:pPr>
            <a:r>
              <a:rPr kumimoji="1" lang="en-US" altLang="zh-CN" dirty="0">
                <a:solidFill>
                  <a:srgbClr val="C00000"/>
                </a:solidFill>
              </a:rPr>
              <a:t>7.4 WWW</a:t>
            </a:r>
            <a:r>
              <a:rPr kumimoji="1" lang="zh-CN" altLang="en-US" dirty="0">
                <a:solidFill>
                  <a:srgbClr val="C00000"/>
                </a:solidFill>
              </a:rPr>
              <a:t>（</a:t>
            </a:r>
            <a:r>
              <a:rPr kumimoji="1" lang="en-US" altLang="zh-CN" dirty="0">
                <a:solidFill>
                  <a:srgbClr val="C00000"/>
                </a:solidFill>
              </a:rPr>
              <a:t>P106</a:t>
            </a:r>
            <a:r>
              <a:rPr kumimoji="1" lang="zh-CN" altLang="en-US" dirty="0">
                <a:solidFill>
                  <a:srgbClr val="C00000"/>
                </a:solidFill>
              </a:rPr>
              <a:t>）</a:t>
            </a:r>
          </a:p>
          <a:p>
            <a:pPr>
              <a:lnSpc>
                <a:spcPct val="130000"/>
              </a:lnSpc>
            </a:pPr>
            <a:r>
              <a:rPr kumimoji="1" lang="en-US" altLang="zh-CN" dirty="0"/>
              <a:t>7.5 </a:t>
            </a:r>
            <a:r>
              <a:rPr kumimoji="1" lang="zh-CN" altLang="en-US" dirty="0"/>
              <a:t>流式音频和视频（</a:t>
            </a:r>
            <a:r>
              <a:rPr kumimoji="1" lang="en-US" altLang="zh-CN" dirty="0"/>
              <a:t>P147</a:t>
            </a:r>
            <a:r>
              <a:rPr kumimoji="1" lang="zh-CN" altLang="en-US" dirty="0"/>
              <a:t>）</a:t>
            </a:r>
          </a:p>
          <a:p>
            <a:pPr>
              <a:lnSpc>
                <a:spcPct val="130000"/>
              </a:lnSpc>
            </a:pPr>
            <a:r>
              <a:rPr kumimoji="1" lang="en-US" altLang="zh-CN" dirty="0"/>
              <a:t>7.6 </a:t>
            </a:r>
            <a:r>
              <a:rPr kumimoji="1" lang="zh-CN" altLang="en-US" dirty="0"/>
              <a:t>内容分发（</a:t>
            </a:r>
            <a:r>
              <a:rPr kumimoji="1" lang="en-US" altLang="zh-CN" dirty="0"/>
              <a:t>P165</a:t>
            </a:r>
            <a:r>
              <a:rPr kumimoji="1" lang="zh-CN" altLang="en-US" dirty="0"/>
              <a:t>）</a:t>
            </a:r>
          </a:p>
          <a:p>
            <a:pPr>
              <a:lnSpc>
                <a:spcPct val="130000"/>
              </a:lnSpc>
            </a:pPr>
            <a:r>
              <a:rPr kumimoji="1" lang="en-US" altLang="zh-CN" dirty="0"/>
              <a:t>7.7 </a:t>
            </a:r>
            <a:r>
              <a:rPr kumimoji="1" lang="zh-CN" altLang="en-US" dirty="0"/>
              <a:t>其它应用层协议（</a:t>
            </a:r>
            <a:r>
              <a:rPr kumimoji="1" lang="en-US" altLang="zh-CN" dirty="0"/>
              <a:t>P182</a:t>
            </a:r>
            <a:r>
              <a:rPr kumimoji="1" lang="zh-CN" altLang="en-US" dirty="0"/>
              <a:t>）</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106</a:t>
            </a:fld>
            <a:endParaRPr kumimoji="1" lang="zh-CN" altLang="en-US" dirty="0"/>
          </a:p>
        </p:txBody>
      </p:sp>
      <p:sp>
        <p:nvSpPr>
          <p:cNvPr id="7" name="矩形标注 6"/>
          <p:cNvSpPr/>
          <p:nvPr/>
        </p:nvSpPr>
        <p:spPr>
          <a:xfrm>
            <a:off x="6774180" y="3087382"/>
            <a:ext cx="4404682" cy="3010070"/>
          </a:xfrm>
          <a:prstGeom prst="wedgeRectCallout">
            <a:avLst>
              <a:gd name="adj1" fmla="val -100176"/>
              <a:gd name="adj2" fmla="val -28009"/>
            </a:avLst>
          </a:prstGeom>
          <a:noFill/>
          <a:ln w="12700" cmpd="sng">
            <a:solidFill>
              <a:srgbClr val="C00000"/>
            </a:solidFill>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l">
              <a:lnSpc>
                <a:spcPct val="130000"/>
              </a:lnSpc>
            </a:pPr>
            <a:r>
              <a:rPr sz="2400" dirty="0">
                <a:solidFill>
                  <a:schemeClr val="tx1"/>
                </a:solidFill>
                <a:latin typeface="微软雅黑" panose="020B0503020204020204" pitchFamily="34" charset="-122"/>
                <a:ea typeface="微软雅黑" panose="020B0503020204020204" pitchFamily="34" charset="-122"/>
              </a:rPr>
              <a:t>1. WWW体系结构概述</a:t>
            </a:r>
          </a:p>
          <a:p>
            <a:pPr algn="l">
              <a:lnSpc>
                <a:spcPct val="130000"/>
              </a:lnSpc>
            </a:pPr>
            <a:r>
              <a:rPr sz="2400" dirty="0">
                <a:solidFill>
                  <a:schemeClr val="tx1"/>
                </a:solidFill>
                <a:latin typeface="微软雅黑" panose="020B0503020204020204" pitchFamily="34" charset="-122"/>
                <a:ea typeface="微软雅黑" panose="020B0503020204020204" pitchFamily="34" charset="-122"/>
              </a:rPr>
              <a:t>2. 静态Web（对象）</a:t>
            </a:r>
          </a:p>
          <a:p>
            <a:pPr algn="l">
              <a:lnSpc>
                <a:spcPct val="130000"/>
              </a:lnSpc>
            </a:pPr>
            <a:r>
              <a:rPr sz="2400" dirty="0">
                <a:solidFill>
                  <a:schemeClr val="tx1"/>
                </a:solidFill>
                <a:latin typeface="微软雅黑" panose="020B0503020204020204" pitchFamily="34" charset="-122"/>
                <a:ea typeface="微软雅黑" panose="020B0503020204020204" pitchFamily="34" charset="-122"/>
              </a:rPr>
              <a:t>3. 动态Web和Web应用 </a:t>
            </a:r>
          </a:p>
          <a:p>
            <a:pPr algn="l">
              <a:lnSpc>
                <a:spcPct val="130000"/>
              </a:lnSpc>
            </a:pPr>
            <a:r>
              <a:rPr sz="2400" dirty="0">
                <a:solidFill>
                  <a:schemeClr val="tx1"/>
                </a:solidFill>
                <a:latin typeface="微软雅黑" panose="020B0503020204020204" pitchFamily="34" charset="-122"/>
                <a:ea typeface="微软雅黑" panose="020B0503020204020204" pitchFamily="34" charset="-122"/>
              </a:rPr>
              <a:t>4. HTTP协议</a:t>
            </a:r>
          </a:p>
          <a:p>
            <a:pPr algn="l">
              <a:lnSpc>
                <a:spcPct val="130000"/>
              </a:lnSpc>
            </a:pPr>
            <a:r>
              <a:rPr sz="2400" dirty="0">
                <a:solidFill>
                  <a:schemeClr val="tx1"/>
                </a:solidFill>
                <a:latin typeface="微软雅黑" panose="020B0503020204020204" pitchFamily="34" charset="-122"/>
                <a:ea typeface="微软雅黑" panose="020B0503020204020204" pitchFamily="34" charset="-122"/>
              </a:rPr>
              <a:t>5. Web缓存技术与Web代理</a:t>
            </a:r>
          </a:p>
          <a:p>
            <a:pPr algn="l">
              <a:lnSpc>
                <a:spcPct val="130000"/>
              </a:lnSpc>
            </a:pPr>
            <a:r>
              <a:rPr sz="2400" dirty="0">
                <a:solidFill>
                  <a:schemeClr val="tx1"/>
                </a:solidFill>
                <a:latin typeface="微软雅黑" panose="020B0503020204020204" pitchFamily="34" charset="-122"/>
                <a:ea typeface="微软雅黑" panose="020B0503020204020204" pitchFamily="34" charset="-122"/>
              </a:rPr>
              <a:t>6. Web安全与隐私</a:t>
            </a:r>
          </a:p>
        </p:txBody>
      </p:sp>
    </p:spTree>
    <p:extLst>
      <p:ext uri="{BB962C8B-B14F-4D97-AF65-F5344CB8AC3E}">
        <p14:creationId xmlns:p14="http://schemas.microsoft.com/office/powerpoint/2010/main" val="34480976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r>
              <a:rPr lang="en-US" altLang="zh-CN" dirty="0">
                <a:cs typeface="微软雅黑" panose="020B0503020204020204" pitchFamily="34" charset="-122"/>
              </a:rPr>
              <a:t>WWW</a:t>
            </a:r>
            <a:r>
              <a:rPr lang="zh-CN" altLang="en-US" dirty="0">
                <a:cs typeface="微软雅黑" panose="020B0503020204020204" pitchFamily="34" charset="-122"/>
              </a:rPr>
              <a:t>体系结构与协议</a:t>
            </a:r>
            <a:endParaRPr lang="en-US" altLang="zh-CN" dirty="0">
              <a:cs typeface="微软雅黑" panose="020B0503020204020204" pitchFamily="34" charset="-122"/>
            </a:endParaRPr>
          </a:p>
        </p:txBody>
      </p:sp>
      <p:sp>
        <p:nvSpPr>
          <p:cNvPr id="30723" name="Rectangle 3"/>
          <p:cNvSpPr>
            <a:spLocks noGrp="1" noChangeArrowheads="1"/>
          </p:cNvSpPr>
          <p:nvPr>
            <p:ph idx="1"/>
          </p:nvPr>
        </p:nvSpPr>
        <p:spPr>
          <a:xfrm>
            <a:off x="838200" y="1243965"/>
            <a:ext cx="10515600" cy="4852670"/>
          </a:xfrm>
        </p:spPr>
        <p:txBody>
          <a:bodyPr/>
          <a:lstStyle/>
          <a:p>
            <a:r>
              <a:rPr lang="en-US" altLang="zh-CN" dirty="0">
                <a:cs typeface="微软雅黑" panose="020B0503020204020204" pitchFamily="34" charset="-122"/>
              </a:rPr>
              <a:t>WWW=World Wide Web=</a:t>
            </a:r>
            <a:r>
              <a:rPr lang="zh-CN" altLang="en-US" dirty="0">
                <a:cs typeface="微软雅黑" panose="020B0503020204020204" pitchFamily="34" charset="-122"/>
              </a:rPr>
              <a:t>万维网</a:t>
            </a:r>
            <a:endParaRPr lang="en-US" altLang="zh-CN" dirty="0">
              <a:cs typeface="微软雅黑" panose="020B0503020204020204" pitchFamily="34" charset="-122"/>
            </a:endParaRPr>
          </a:p>
          <a:p>
            <a:r>
              <a:rPr lang="en-US" altLang="zh-CN" dirty="0">
                <a:cs typeface="微软雅黑" panose="020B0503020204020204" pitchFamily="34" charset="-122"/>
              </a:rPr>
              <a:t>HTTP</a:t>
            </a:r>
            <a:r>
              <a:rPr lang="zh-CN" altLang="en-US" dirty="0">
                <a:cs typeface="微软雅黑" panose="020B0503020204020204" pitchFamily="34" charset="-122"/>
              </a:rPr>
              <a:t>服务器</a:t>
            </a:r>
            <a:r>
              <a:rPr lang="zh-CN" dirty="0">
                <a:cs typeface="微软雅黑" panose="020B0503020204020204" pitchFamily="34" charset="-122"/>
              </a:rPr>
              <a:t>和</a:t>
            </a:r>
            <a:r>
              <a:rPr lang="zh-CN" altLang="en-US" dirty="0">
                <a:cs typeface="微软雅黑" panose="020B0503020204020204" pitchFamily="34" charset="-122"/>
              </a:rPr>
              <a:t>客户端，以及它们之间执行的</a:t>
            </a:r>
            <a:r>
              <a:rPr lang="en-US" altLang="zh-CN" dirty="0">
                <a:cs typeface="微软雅黑" panose="020B0503020204020204" pitchFamily="34" charset="-122"/>
              </a:rPr>
              <a:t>HTTP</a:t>
            </a:r>
            <a:r>
              <a:rPr lang="zh-CN" altLang="en-US" dirty="0">
                <a:cs typeface="微软雅黑" panose="020B0503020204020204" pitchFamily="34" charset="-122"/>
              </a:rPr>
              <a:t>协议</a:t>
            </a:r>
            <a:endParaRPr lang="en-US" dirty="0">
              <a:cs typeface="微软雅黑" panose="020B0503020204020204" pitchFamily="34" charset="-122"/>
            </a:endParaRPr>
          </a:p>
        </p:txBody>
      </p:sp>
      <p:grpSp>
        <p:nvGrpSpPr>
          <p:cNvPr id="2" name="组合 1"/>
          <p:cNvGrpSpPr/>
          <p:nvPr/>
        </p:nvGrpSpPr>
        <p:grpSpPr>
          <a:xfrm>
            <a:off x="2018030" y="2282825"/>
            <a:ext cx="8296910" cy="4084320"/>
            <a:chOff x="3190" y="2244"/>
            <a:chExt cx="12748" cy="7123"/>
          </a:xfrm>
        </p:grpSpPr>
        <p:sp>
          <p:nvSpPr>
            <p:cNvPr id="53" name="Line 24"/>
            <p:cNvSpPr>
              <a:spLocks noChangeShapeType="1"/>
            </p:cNvSpPr>
            <p:nvPr/>
          </p:nvSpPr>
          <p:spPr bwMode="auto">
            <a:xfrm>
              <a:off x="5840" y="4245"/>
              <a:ext cx="7440" cy="0"/>
            </a:xfrm>
            <a:prstGeom prst="line">
              <a:avLst/>
            </a:prstGeom>
            <a:noFill/>
            <a:ln w="19050">
              <a:solidFill>
                <a:srgbClr val="00B0F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26"/>
            <p:cNvSpPr>
              <a:spLocks noChangeShapeType="1"/>
            </p:cNvSpPr>
            <p:nvPr/>
          </p:nvSpPr>
          <p:spPr bwMode="auto">
            <a:xfrm>
              <a:off x="5840" y="5867"/>
              <a:ext cx="744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27"/>
            <p:cNvSpPr>
              <a:spLocks noChangeShapeType="1"/>
            </p:cNvSpPr>
            <p:nvPr/>
          </p:nvSpPr>
          <p:spPr bwMode="auto">
            <a:xfrm>
              <a:off x="5840" y="6707"/>
              <a:ext cx="48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8"/>
            <p:cNvSpPr>
              <a:spLocks noChangeShapeType="1"/>
            </p:cNvSpPr>
            <p:nvPr/>
          </p:nvSpPr>
          <p:spPr bwMode="auto">
            <a:xfrm>
              <a:off x="5840" y="7547"/>
              <a:ext cx="48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9"/>
            <p:cNvSpPr>
              <a:spLocks noChangeShapeType="1"/>
            </p:cNvSpPr>
            <p:nvPr/>
          </p:nvSpPr>
          <p:spPr bwMode="auto">
            <a:xfrm>
              <a:off x="5840" y="8387"/>
              <a:ext cx="48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Line 30"/>
            <p:cNvSpPr>
              <a:spLocks noChangeShapeType="1"/>
            </p:cNvSpPr>
            <p:nvPr/>
          </p:nvSpPr>
          <p:spPr bwMode="auto">
            <a:xfrm>
              <a:off x="12800" y="6707"/>
              <a:ext cx="48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 name="Line 31"/>
            <p:cNvSpPr>
              <a:spLocks noChangeShapeType="1"/>
            </p:cNvSpPr>
            <p:nvPr/>
          </p:nvSpPr>
          <p:spPr bwMode="auto">
            <a:xfrm>
              <a:off x="12800" y="7547"/>
              <a:ext cx="48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 name="Line 32"/>
            <p:cNvSpPr>
              <a:spLocks noChangeShapeType="1"/>
            </p:cNvSpPr>
            <p:nvPr/>
          </p:nvSpPr>
          <p:spPr bwMode="auto">
            <a:xfrm>
              <a:off x="12800" y="8387"/>
              <a:ext cx="48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 name="Line 33"/>
            <p:cNvSpPr>
              <a:spLocks noChangeShapeType="1"/>
            </p:cNvSpPr>
            <p:nvPr/>
          </p:nvSpPr>
          <p:spPr bwMode="auto">
            <a:xfrm>
              <a:off x="4573" y="9357"/>
              <a:ext cx="243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 name="Line 34"/>
            <p:cNvSpPr>
              <a:spLocks noChangeShapeType="1"/>
            </p:cNvSpPr>
            <p:nvPr/>
          </p:nvSpPr>
          <p:spPr bwMode="auto">
            <a:xfrm flipV="1">
              <a:off x="8495" y="9330"/>
              <a:ext cx="213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Line 35"/>
            <p:cNvSpPr>
              <a:spLocks noChangeShapeType="1"/>
            </p:cNvSpPr>
            <p:nvPr/>
          </p:nvSpPr>
          <p:spPr bwMode="auto">
            <a:xfrm>
              <a:off x="12115" y="9330"/>
              <a:ext cx="246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Line 36"/>
            <p:cNvSpPr>
              <a:spLocks noChangeShapeType="1"/>
            </p:cNvSpPr>
            <p:nvPr/>
          </p:nvSpPr>
          <p:spPr bwMode="auto">
            <a:xfrm flipV="1">
              <a:off x="4573" y="8867"/>
              <a:ext cx="0" cy="48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 name="Line 37"/>
            <p:cNvSpPr>
              <a:spLocks noChangeShapeType="1"/>
            </p:cNvSpPr>
            <p:nvPr/>
          </p:nvSpPr>
          <p:spPr bwMode="auto">
            <a:xfrm flipV="1">
              <a:off x="7005" y="8850"/>
              <a:ext cx="0" cy="51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38"/>
            <p:cNvSpPr>
              <a:spLocks noChangeShapeType="1"/>
            </p:cNvSpPr>
            <p:nvPr/>
          </p:nvSpPr>
          <p:spPr bwMode="auto">
            <a:xfrm flipV="1">
              <a:off x="8495" y="8867"/>
              <a:ext cx="0" cy="48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39"/>
            <p:cNvSpPr>
              <a:spLocks noChangeShapeType="1"/>
            </p:cNvSpPr>
            <p:nvPr/>
          </p:nvSpPr>
          <p:spPr bwMode="auto">
            <a:xfrm flipV="1">
              <a:off x="10633" y="8850"/>
              <a:ext cx="0" cy="48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40"/>
            <p:cNvSpPr>
              <a:spLocks noChangeShapeType="1"/>
            </p:cNvSpPr>
            <p:nvPr/>
          </p:nvSpPr>
          <p:spPr bwMode="auto">
            <a:xfrm flipV="1">
              <a:off x="12115" y="8850"/>
              <a:ext cx="0" cy="48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Text Box 42"/>
            <p:cNvSpPr txBox="1">
              <a:spLocks noChangeArrowheads="1"/>
            </p:cNvSpPr>
            <p:nvPr/>
          </p:nvSpPr>
          <p:spPr bwMode="auto">
            <a:xfrm>
              <a:off x="8459" y="3910"/>
              <a:ext cx="2174" cy="695"/>
            </a:xfrm>
            <a:prstGeom prst="rect">
              <a:avLst/>
            </a:prstGeom>
            <a:solidFill>
              <a:schemeClr val="bg1"/>
            </a:solidFill>
            <a:ln>
              <a:noFill/>
            </a:ln>
          </p:spPr>
          <p:txBody>
            <a:bodyPr wrap="square">
              <a:spAutoFit/>
            </a:bodyP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kumimoji="0"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a:t>
              </a:r>
              <a:r>
                <a:rPr kumimoji="0"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协议</a:t>
              </a:r>
            </a:p>
          </p:txBody>
        </p:sp>
        <p:sp>
          <p:nvSpPr>
            <p:cNvPr id="78" name="Text Box 46"/>
            <p:cNvSpPr txBox="1">
              <a:spLocks noChangeArrowheads="1"/>
            </p:cNvSpPr>
            <p:nvPr/>
          </p:nvSpPr>
          <p:spPr bwMode="auto">
            <a:xfrm>
              <a:off x="7005" y="5725"/>
              <a:ext cx="1488"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spcBef>
                  <a:spcPct val="0"/>
                </a:spcBef>
                <a:buFontTx/>
                <a:buNone/>
              </a:pPr>
              <a:r>
                <a:rPr kumimoji="0" lang="zh-CN" altLang="en-US" sz="2000" dirty="0">
                  <a:solidFill>
                    <a:srgbClr val="000099"/>
                  </a:solidFill>
                  <a:latin typeface="微软雅黑" panose="020B0503020204020204" pitchFamily="34" charset="-122"/>
                  <a:ea typeface="微软雅黑" panose="020B0503020204020204" pitchFamily="34" charset="-122"/>
                </a:rPr>
                <a:t>路由器</a:t>
              </a:r>
            </a:p>
          </p:txBody>
        </p:sp>
        <p:sp>
          <p:nvSpPr>
            <p:cNvPr id="81" name="Rectangle 9"/>
            <p:cNvSpPr>
              <a:spLocks noChangeArrowheads="1"/>
            </p:cNvSpPr>
            <p:nvPr/>
          </p:nvSpPr>
          <p:spPr bwMode="auto">
            <a:xfrm>
              <a:off x="3228" y="3005"/>
              <a:ext cx="2640" cy="2503"/>
            </a:xfrm>
            <a:prstGeom prst="rect">
              <a:avLst/>
            </a:prstGeom>
            <a:solidFill>
              <a:schemeClr val="bg1"/>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HTTP</a:t>
              </a:r>
            </a:p>
            <a:p>
              <a:pPr algn="ctr" eaLnBrk="1" hangingPunct="1">
                <a:spcBef>
                  <a:spcPct val="0"/>
                </a:spcBef>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客户端</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Rectangle 11"/>
            <p:cNvSpPr>
              <a:spLocks noChangeArrowheads="1"/>
            </p:cNvSpPr>
            <p:nvPr/>
          </p:nvSpPr>
          <p:spPr bwMode="auto">
            <a:xfrm>
              <a:off x="3228" y="5507"/>
              <a:ext cx="2640" cy="840"/>
            </a:xfrm>
            <a:prstGeom prst="rect">
              <a:avLst/>
            </a:prstGeom>
            <a:solidFill>
              <a:schemeClr val="bg1"/>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latin typeface="微软雅黑" panose="020B0503020204020204" pitchFamily="34" charset="-122"/>
                  <a:ea typeface="微软雅黑" panose="020B0503020204020204" pitchFamily="34" charset="-122"/>
                </a:rPr>
                <a:t>TCP</a:t>
              </a:r>
            </a:p>
          </p:txBody>
        </p:sp>
        <p:sp>
          <p:nvSpPr>
            <p:cNvPr id="83" name="Rectangle 12"/>
            <p:cNvSpPr>
              <a:spLocks noChangeArrowheads="1"/>
            </p:cNvSpPr>
            <p:nvPr/>
          </p:nvSpPr>
          <p:spPr bwMode="auto">
            <a:xfrm>
              <a:off x="3228" y="6347"/>
              <a:ext cx="2640" cy="840"/>
            </a:xfrm>
            <a:prstGeom prst="rect">
              <a:avLst/>
            </a:prstGeom>
            <a:solidFill>
              <a:schemeClr val="bg1"/>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网络层</a:t>
              </a:r>
            </a:p>
          </p:txBody>
        </p:sp>
        <p:sp>
          <p:nvSpPr>
            <p:cNvPr id="84" name="Rectangle 13"/>
            <p:cNvSpPr>
              <a:spLocks noChangeArrowheads="1"/>
            </p:cNvSpPr>
            <p:nvPr/>
          </p:nvSpPr>
          <p:spPr bwMode="auto">
            <a:xfrm>
              <a:off x="3228" y="7187"/>
              <a:ext cx="2640" cy="1680"/>
            </a:xfrm>
            <a:prstGeom prst="rect">
              <a:avLst/>
            </a:prstGeom>
            <a:solidFill>
              <a:schemeClr val="accent2">
                <a:lumMod val="20000"/>
                <a:lumOff val="80000"/>
              </a:schemeClr>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接口层</a:t>
              </a:r>
            </a:p>
          </p:txBody>
        </p:sp>
        <p:sp>
          <p:nvSpPr>
            <p:cNvPr id="85" name="Rectangle 9"/>
            <p:cNvSpPr>
              <a:spLocks noChangeArrowheads="1"/>
            </p:cNvSpPr>
            <p:nvPr/>
          </p:nvSpPr>
          <p:spPr bwMode="auto">
            <a:xfrm>
              <a:off x="13255" y="3010"/>
              <a:ext cx="2640" cy="2503"/>
            </a:xfrm>
            <a:prstGeom prst="rect">
              <a:avLst/>
            </a:prstGeom>
            <a:solidFill>
              <a:schemeClr val="bg1"/>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HTTP</a:t>
              </a:r>
            </a:p>
            <a:p>
              <a:pPr algn="ctr" eaLnBrk="1" hangingPunct="1">
                <a:spcBef>
                  <a:spcPct val="0"/>
                </a:spcBef>
                <a:buFontTx/>
                <a:buNone/>
              </a:pPr>
              <a:r>
                <a:rPr kumimoji="0" lang="zh-CN" altLang="en-US" sz="2000" dirty="0">
                  <a:latin typeface="微软雅黑" panose="020B0503020204020204" pitchFamily="34" charset="-122"/>
                  <a:ea typeface="微软雅黑" panose="020B0503020204020204" pitchFamily="34" charset="-122"/>
                  <a:cs typeface="微软雅黑" panose="020B0503020204020204" pitchFamily="34" charset="-122"/>
                </a:rPr>
                <a:t>服务器</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6" name="Rectangle 11"/>
            <p:cNvSpPr>
              <a:spLocks noChangeArrowheads="1"/>
            </p:cNvSpPr>
            <p:nvPr/>
          </p:nvSpPr>
          <p:spPr bwMode="auto">
            <a:xfrm>
              <a:off x="13255" y="5512"/>
              <a:ext cx="2640" cy="840"/>
            </a:xfrm>
            <a:prstGeom prst="rect">
              <a:avLst/>
            </a:prstGeom>
            <a:solidFill>
              <a:schemeClr val="bg1"/>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latin typeface="微软雅黑" panose="020B0503020204020204" pitchFamily="34" charset="-122"/>
                  <a:ea typeface="微软雅黑" panose="020B0503020204020204" pitchFamily="34" charset="-122"/>
                </a:rPr>
                <a:t>TCP</a:t>
              </a:r>
            </a:p>
          </p:txBody>
        </p:sp>
        <p:sp>
          <p:nvSpPr>
            <p:cNvPr id="87" name="Rectangle 12"/>
            <p:cNvSpPr>
              <a:spLocks noChangeArrowheads="1"/>
            </p:cNvSpPr>
            <p:nvPr/>
          </p:nvSpPr>
          <p:spPr bwMode="auto">
            <a:xfrm>
              <a:off x="13255" y="6352"/>
              <a:ext cx="2640" cy="840"/>
            </a:xfrm>
            <a:prstGeom prst="rect">
              <a:avLst/>
            </a:prstGeom>
            <a:solidFill>
              <a:schemeClr val="bg1"/>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网络层</a:t>
              </a:r>
            </a:p>
          </p:txBody>
        </p:sp>
        <p:sp>
          <p:nvSpPr>
            <p:cNvPr id="88" name="Rectangle 13"/>
            <p:cNvSpPr>
              <a:spLocks noChangeArrowheads="1"/>
            </p:cNvSpPr>
            <p:nvPr/>
          </p:nvSpPr>
          <p:spPr bwMode="auto">
            <a:xfrm>
              <a:off x="13255" y="7192"/>
              <a:ext cx="2640" cy="1680"/>
            </a:xfrm>
            <a:prstGeom prst="rect">
              <a:avLst/>
            </a:prstGeom>
            <a:solidFill>
              <a:schemeClr val="accent4">
                <a:lumMod val="40000"/>
                <a:lumOff val="60000"/>
              </a:schemeClr>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接口层</a:t>
              </a:r>
            </a:p>
          </p:txBody>
        </p:sp>
        <p:sp>
          <p:nvSpPr>
            <p:cNvPr id="89" name="Line 40"/>
            <p:cNvSpPr>
              <a:spLocks noChangeShapeType="1"/>
            </p:cNvSpPr>
            <p:nvPr/>
          </p:nvSpPr>
          <p:spPr bwMode="auto">
            <a:xfrm flipV="1">
              <a:off x="14585" y="8867"/>
              <a:ext cx="0" cy="48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7" name="组合 96"/>
            <p:cNvGrpSpPr/>
            <p:nvPr/>
          </p:nvGrpSpPr>
          <p:grpSpPr>
            <a:xfrm>
              <a:off x="9215" y="6716"/>
              <a:ext cx="682" cy="1680"/>
              <a:chOff x="4668856" y="4067970"/>
              <a:chExt cx="304800" cy="1066800"/>
            </a:xfrm>
          </p:grpSpPr>
          <p:sp>
            <p:nvSpPr>
              <p:cNvPr id="98" name="Line 30"/>
              <p:cNvSpPr>
                <a:spLocks noChangeShapeType="1"/>
              </p:cNvSpPr>
              <p:nvPr/>
            </p:nvSpPr>
            <p:spPr bwMode="auto">
              <a:xfrm>
                <a:off x="4668856" y="4067970"/>
                <a:ext cx="3048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 name="Line 31"/>
              <p:cNvSpPr>
                <a:spLocks noChangeShapeType="1"/>
              </p:cNvSpPr>
              <p:nvPr/>
            </p:nvSpPr>
            <p:spPr bwMode="auto">
              <a:xfrm>
                <a:off x="4668856" y="4601370"/>
                <a:ext cx="3048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7" name="Line 32"/>
              <p:cNvSpPr>
                <a:spLocks noChangeShapeType="1"/>
              </p:cNvSpPr>
              <p:nvPr/>
            </p:nvSpPr>
            <p:spPr bwMode="auto">
              <a:xfrm>
                <a:off x="4668856" y="5134770"/>
                <a:ext cx="304800" cy="0"/>
              </a:xfrm>
              <a:prstGeom prst="line">
                <a:avLst/>
              </a:prstGeom>
              <a:noFill/>
              <a:ln w="190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8" name="Rectangle 12"/>
            <p:cNvSpPr>
              <a:spLocks noChangeArrowheads="1"/>
            </p:cNvSpPr>
            <p:nvPr/>
          </p:nvSpPr>
          <p:spPr bwMode="auto">
            <a:xfrm>
              <a:off x="6315" y="6347"/>
              <a:ext cx="2905" cy="840"/>
            </a:xfrm>
            <a:prstGeom prst="rect">
              <a:avLst/>
            </a:prstGeom>
            <a:solidFill>
              <a:schemeClr val="bg1"/>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网络层</a:t>
              </a:r>
            </a:p>
          </p:txBody>
        </p:sp>
        <p:sp>
          <p:nvSpPr>
            <p:cNvPr id="109" name="Rectangle 13"/>
            <p:cNvSpPr>
              <a:spLocks noChangeArrowheads="1"/>
            </p:cNvSpPr>
            <p:nvPr/>
          </p:nvSpPr>
          <p:spPr bwMode="auto">
            <a:xfrm>
              <a:off x="6315" y="7187"/>
              <a:ext cx="1463" cy="1680"/>
            </a:xfrm>
            <a:prstGeom prst="rect">
              <a:avLst/>
            </a:prstGeom>
            <a:solidFill>
              <a:schemeClr val="accent2">
                <a:lumMod val="20000"/>
                <a:lumOff val="80000"/>
              </a:schemeClr>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接口层</a:t>
              </a:r>
            </a:p>
          </p:txBody>
        </p:sp>
        <p:sp>
          <p:nvSpPr>
            <p:cNvPr id="112" name="Rectangle 13"/>
            <p:cNvSpPr>
              <a:spLocks noChangeArrowheads="1"/>
            </p:cNvSpPr>
            <p:nvPr/>
          </p:nvSpPr>
          <p:spPr bwMode="auto">
            <a:xfrm>
              <a:off x="7760" y="7187"/>
              <a:ext cx="1463" cy="1680"/>
            </a:xfrm>
            <a:prstGeom prst="rect">
              <a:avLst/>
            </a:prstGeom>
            <a:solidFill>
              <a:schemeClr val="accent6">
                <a:lumMod val="40000"/>
                <a:lumOff val="60000"/>
              </a:schemeClr>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接口层</a:t>
              </a:r>
            </a:p>
          </p:txBody>
        </p:sp>
        <p:sp>
          <p:nvSpPr>
            <p:cNvPr id="113" name="Rectangle 12"/>
            <p:cNvSpPr>
              <a:spLocks noChangeArrowheads="1"/>
            </p:cNvSpPr>
            <p:nvPr/>
          </p:nvSpPr>
          <p:spPr bwMode="auto">
            <a:xfrm>
              <a:off x="9900" y="6352"/>
              <a:ext cx="2905" cy="840"/>
            </a:xfrm>
            <a:prstGeom prst="rect">
              <a:avLst/>
            </a:prstGeom>
            <a:solidFill>
              <a:schemeClr val="bg1"/>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网络层</a:t>
              </a:r>
            </a:p>
          </p:txBody>
        </p:sp>
        <p:sp>
          <p:nvSpPr>
            <p:cNvPr id="114" name="Rectangle 13"/>
            <p:cNvSpPr>
              <a:spLocks noChangeArrowheads="1"/>
            </p:cNvSpPr>
            <p:nvPr/>
          </p:nvSpPr>
          <p:spPr bwMode="auto">
            <a:xfrm>
              <a:off x="9900" y="7192"/>
              <a:ext cx="1463" cy="1680"/>
            </a:xfrm>
            <a:prstGeom prst="rect">
              <a:avLst/>
            </a:prstGeom>
            <a:solidFill>
              <a:schemeClr val="accent6">
                <a:lumMod val="40000"/>
                <a:lumOff val="60000"/>
              </a:schemeClr>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接口层</a:t>
              </a:r>
            </a:p>
          </p:txBody>
        </p:sp>
        <p:sp>
          <p:nvSpPr>
            <p:cNvPr id="115" name="Rectangle 13"/>
            <p:cNvSpPr>
              <a:spLocks noChangeArrowheads="1"/>
            </p:cNvSpPr>
            <p:nvPr/>
          </p:nvSpPr>
          <p:spPr bwMode="auto">
            <a:xfrm>
              <a:off x="11345" y="7192"/>
              <a:ext cx="1463" cy="1680"/>
            </a:xfrm>
            <a:prstGeom prst="rect">
              <a:avLst/>
            </a:prstGeom>
            <a:solidFill>
              <a:schemeClr val="accent4">
                <a:lumMod val="40000"/>
                <a:lumOff val="60000"/>
              </a:schemeClr>
            </a:solidFill>
            <a:ln w="9525">
              <a:solidFill>
                <a:schemeClr val="tx1"/>
              </a:solidFill>
              <a:miter lim="800000"/>
            </a:ln>
          </p:spPr>
          <p:txBody>
            <a:bodyPr wrap="none" anchor="ct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a:spcBef>
                  <a:spcPct val="0"/>
                </a:spcBef>
                <a:buNone/>
              </a:pPr>
              <a:r>
                <a:rPr lang="zh-CN" altLang="en-US" sz="2000" dirty="0">
                  <a:latin typeface="微软雅黑" panose="020B0503020204020204" pitchFamily="34" charset="-122"/>
                  <a:ea typeface="微软雅黑" panose="020B0503020204020204" pitchFamily="34" charset="-122"/>
                </a:rPr>
                <a:t>接口层</a:t>
              </a:r>
            </a:p>
          </p:txBody>
        </p:sp>
        <p:sp>
          <p:nvSpPr>
            <p:cNvPr id="116" name="Text Box 46"/>
            <p:cNvSpPr txBox="1">
              <a:spLocks noChangeArrowheads="1"/>
            </p:cNvSpPr>
            <p:nvPr/>
          </p:nvSpPr>
          <p:spPr bwMode="auto">
            <a:xfrm>
              <a:off x="10585" y="5749"/>
              <a:ext cx="1488"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spcBef>
                  <a:spcPct val="0"/>
                </a:spcBef>
                <a:buFontTx/>
                <a:buNone/>
              </a:pPr>
              <a:r>
                <a:rPr kumimoji="0" lang="zh-CN" altLang="en-US" sz="2000" dirty="0">
                  <a:solidFill>
                    <a:srgbClr val="000099"/>
                  </a:solidFill>
                  <a:latin typeface="微软雅黑" panose="020B0503020204020204" pitchFamily="34" charset="-122"/>
                  <a:ea typeface="微软雅黑" panose="020B0503020204020204" pitchFamily="34" charset="-122"/>
                </a:rPr>
                <a:t>路由器</a:t>
              </a:r>
            </a:p>
          </p:txBody>
        </p:sp>
        <p:sp>
          <p:nvSpPr>
            <p:cNvPr id="117" name="Text Box 42"/>
            <p:cNvSpPr txBox="1">
              <a:spLocks noChangeArrowheads="1"/>
            </p:cNvSpPr>
            <p:nvPr/>
          </p:nvSpPr>
          <p:spPr bwMode="auto">
            <a:xfrm>
              <a:off x="3347" y="2244"/>
              <a:ext cx="2390"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zh-CN" altLang="en-US" sz="20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主机</a:t>
              </a:r>
              <a:r>
                <a:rPr kumimoji="0" lang="en-US" altLang="zh-CN" sz="20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118" name="Text Box 42"/>
            <p:cNvSpPr txBox="1">
              <a:spLocks noChangeArrowheads="1"/>
            </p:cNvSpPr>
            <p:nvPr/>
          </p:nvSpPr>
          <p:spPr bwMode="auto">
            <a:xfrm>
              <a:off x="13349" y="2259"/>
              <a:ext cx="2390"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3"/>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zh-CN" altLang="en-US" sz="20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主机</a:t>
              </a:r>
              <a:r>
                <a:rPr kumimoji="0" lang="en-US" altLang="zh-CN" sz="20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B</a:t>
              </a:r>
            </a:p>
          </p:txBody>
        </p:sp>
        <p:sp>
          <p:nvSpPr>
            <p:cNvPr id="120" name="矩形 119"/>
            <p:cNvSpPr/>
            <p:nvPr/>
          </p:nvSpPr>
          <p:spPr bwMode="auto">
            <a:xfrm>
              <a:off x="3190" y="5602"/>
              <a:ext cx="12748" cy="3387"/>
            </a:xfrm>
            <a:prstGeom prst="rect">
              <a:avLst/>
            </a:prstGeom>
            <a:solidFill>
              <a:schemeClr val="accent1">
                <a:lumMod val="60000"/>
                <a:lumOff val="40000"/>
                <a:alpha val="32000"/>
              </a:schemeClr>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1" fontAlgn="base" latinLnBrk="0" hangingPunct="1">
                <a:lnSpc>
                  <a:spcPct val="120000"/>
                </a:lnSpc>
                <a:spcBef>
                  <a:spcPct val="10000"/>
                </a:spcBef>
                <a:spcAft>
                  <a:spcPct val="0"/>
                </a:spcAft>
                <a:buClr>
                  <a:schemeClr val="tx1"/>
                </a:buClr>
                <a:buSzTx/>
                <a:buFont typeface="Symbol" panose="05050102010706020507" pitchFamily="18" charset="2"/>
                <a:buBlip>
                  <a:blip r:embed="rId2"/>
                </a:buBlip>
              </a:pPr>
              <a:endParaRPr kumimoji="1"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4" name="矩形 3"/>
            <p:cNvSpPr/>
            <p:nvPr/>
          </p:nvSpPr>
          <p:spPr bwMode="auto">
            <a:xfrm>
              <a:off x="3467" y="5422"/>
              <a:ext cx="350" cy="18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1" fontAlgn="base" latinLnBrk="0" hangingPunct="1">
                <a:lnSpc>
                  <a:spcPct val="120000"/>
                </a:lnSpc>
                <a:spcBef>
                  <a:spcPct val="10000"/>
                </a:spcBef>
                <a:spcAft>
                  <a:spcPct val="0"/>
                </a:spcAft>
                <a:buClr>
                  <a:schemeClr val="tx1"/>
                </a:buClr>
                <a:buSzTx/>
                <a:buFont typeface="Symbol" panose="05050102010706020507" pitchFamily="18" charset="2"/>
                <a:buBlip>
                  <a:blip r:embed="rId2"/>
                </a:buBlip>
              </a:pPr>
              <a:endParaRPr kumimoji="1" lang="zh-CN" altLang="en-US" sz="2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矩形 5"/>
            <p:cNvSpPr/>
            <p:nvPr/>
          </p:nvSpPr>
          <p:spPr bwMode="auto">
            <a:xfrm>
              <a:off x="4641" y="5419"/>
              <a:ext cx="350" cy="18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gn="ctr" fontAlgn="base">
                <a:lnSpc>
                  <a:spcPct val="120000"/>
                </a:lnSpc>
                <a:spcBef>
                  <a:spcPct val="10000"/>
                </a:spcBef>
                <a:spcAft>
                  <a:spcPct val="0"/>
                </a:spcAft>
                <a:buClr>
                  <a:schemeClr val="tx1"/>
                </a:buClr>
                <a:buBlip>
                  <a:blip r:embed="rId2"/>
                </a:buBlip>
              </a:pPr>
              <a:endParaRPr kumimoji="1" lang="zh-CN" altLang="en-US" sz="2800">
                <a:latin typeface="微软雅黑" panose="020B0503020204020204" pitchFamily="34" charset="-122"/>
                <a:ea typeface="微软雅黑" panose="020B0503020204020204" pitchFamily="34" charset="-122"/>
              </a:endParaRPr>
            </a:p>
          </p:txBody>
        </p:sp>
        <p:sp>
          <p:nvSpPr>
            <p:cNvPr id="7" name="矩形 6"/>
            <p:cNvSpPr/>
            <p:nvPr/>
          </p:nvSpPr>
          <p:spPr bwMode="auto">
            <a:xfrm>
              <a:off x="5236" y="5415"/>
              <a:ext cx="350" cy="18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gn="ctr" fontAlgn="base">
                <a:lnSpc>
                  <a:spcPct val="120000"/>
                </a:lnSpc>
                <a:spcBef>
                  <a:spcPct val="10000"/>
                </a:spcBef>
                <a:spcAft>
                  <a:spcPct val="0"/>
                </a:spcAft>
                <a:buClr>
                  <a:schemeClr val="tx1"/>
                </a:buClr>
                <a:buBlip>
                  <a:blip r:embed="rId2"/>
                </a:buBlip>
              </a:pPr>
              <a:endParaRPr kumimoji="1" lang="zh-CN" altLang="en-US" sz="2800">
                <a:latin typeface="微软雅黑" panose="020B0503020204020204" pitchFamily="34" charset="-122"/>
                <a:ea typeface="微软雅黑" panose="020B0503020204020204" pitchFamily="34" charset="-122"/>
              </a:endParaRPr>
            </a:p>
          </p:txBody>
        </p:sp>
        <p:sp>
          <p:nvSpPr>
            <p:cNvPr id="8" name="矩形 7"/>
            <p:cNvSpPr/>
            <p:nvPr/>
          </p:nvSpPr>
          <p:spPr bwMode="auto">
            <a:xfrm>
              <a:off x="4058" y="5415"/>
              <a:ext cx="350" cy="18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gn="ctr" fontAlgn="base">
                <a:lnSpc>
                  <a:spcPct val="120000"/>
                </a:lnSpc>
                <a:spcBef>
                  <a:spcPct val="10000"/>
                </a:spcBef>
                <a:spcAft>
                  <a:spcPct val="0"/>
                </a:spcAft>
                <a:buClr>
                  <a:schemeClr val="tx1"/>
                </a:buClr>
                <a:buBlip>
                  <a:blip r:embed="rId2"/>
                </a:buBlip>
              </a:pPr>
              <a:endParaRPr kumimoji="1" lang="zh-CN" altLang="en-US" sz="2800">
                <a:latin typeface="微软雅黑" panose="020B0503020204020204" pitchFamily="34" charset="-122"/>
                <a:ea typeface="微软雅黑" panose="020B0503020204020204" pitchFamily="34" charset="-122"/>
              </a:endParaRPr>
            </a:p>
          </p:txBody>
        </p:sp>
        <p:sp>
          <p:nvSpPr>
            <p:cNvPr id="9" name="矩形 8"/>
            <p:cNvSpPr/>
            <p:nvPr/>
          </p:nvSpPr>
          <p:spPr bwMode="auto">
            <a:xfrm>
              <a:off x="13529" y="5419"/>
              <a:ext cx="350" cy="18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gn="ctr" fontAlgn="base">
                <a:lnSpc>
                  <a:spcPct val="120000"/>
                </a:lnSpc>
                <a:spcBef>
                  <a:spcPct val="10000"/>
                </a:spcBef>
                <a:spcAft>
                  <a:spcPct val="0"/>
                </a:spcAft>
                <a:buClr>
                  <a:schemeClr val="tx1"/>
                </a:buClr>
                <a:buBlip>
                  <a:blip r:embed="rId2"/>
                </a:buBlip>
              </a:pPr>
              <a:endParaRPr kumimoji="1" lang="zh-CN" altLang="en-US" sz="2800">
                <a:latin typeface="微软雅黑" panose="020B0503020204020204" pitchFamily="34" charset="-122"/>
                <a:ea typeface="微软雅黑" panose="020B0503020204020204" pitchFamily="34" charset="-122"/>
              </a:endParaRPr>
            </a:p>
          </p:txBody>
        </p:sp>
        <p:sp>
          <p:nvSpPr>
            <p:cNvPr id="10" name="矩形 9"/>
            <p:cNvSpPr/>
            <p:nvPr/>
          </p:nvSpPr>
          <p:spPr bwMode="auto">
            <a:xfrm>
              <a:off x="14703" y="5415"/>
              <a:ext cx="350" cy="18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gn="ctr" fontAlgn="base">
                <a:lnSpc>
                  <a:spcPct val="120000"/>
                </a:lnSpc>
                <a:spcBef>
                  <a:spcPct val="10000"/>
                </a:spcBef>
                <a:spcAft>
                  <a:spcPct val="0"/>
                </a:spcAft>
                <a:buClr>
                  <a:schemeClr val="tx1"/>
                </a:buClr>
                <a:buBlip>
                  <a:blip r:embed="rId2"/>
                </a:buBlip>
              </a:pPr>
              <a:endParaRPr kumimoji="1" lang="zh-CN" altLang="en-US" sz="2800">
                <a:latin typeface="微软雅黑" panose="020B0503020204020204" pitchFamily="34" charset="-122"/>
                <a:ea typeface="微软雅黑" panose="020B0503020204020204" pitchFamily="34" charset="-122"/>
              </a:endParaRPr>
            </a:p>
          </p:txBody>
        </p:sp>
        <p:sp>
          <p:nvSpPr>
            <p:cNvPr id="11" name="矩形 10"/>
            <p:cNvSpPr/>
            <p:nvPr/>
          </p:nvSpPr>
          <p:spPr bwMode="auto">
            <a:xfrm>
              <a:off x="15298" y="5411"/>
              <a:ext cx="350" cy="18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gn="ctr" fontAlgn="base">
                <a:lnSpc>
                  <a:spcPct val="120000"/>
                </a:lnSpc>
                <a:spcBef>
                  <a:spcPct val="10000"/>
                </a:spcBef>
                <a:spcAft>
                  <a:spcPct val="0"/>
                </a:spcAft>
                <a:buClr>
                  <a:schemeClr val="tx1"/>
                </a:buClr>
                <a:buBlip>
                  <a:blip r:embed="rId2"/>
                </a:buBlip>
              </a:pPr>
              <a:endParaRPr kumimoji="1" lang="zh-CN" altLang="en-US" sz="2800">
                <a:latin typeface="微软雅黑" panose="020B0503020204020204" pitchFamily="34" charset="-122"/>
                <a:ea typeface="微软雅黑" panose="020B0503020204020204" pitchFamily="34" charset="-122"/>
              </a:endParaRPr>
            </a:p>
          </p:txBody>
        </p:sp>
        <p:sp>
          <p:nvSpPr>
            <p:cNvPr id="12" name="矩形 11"/>
            <p:cNvSpPr/>
            <p:nvPr/>
          </p:nvSpPr>
          <p:spPr bwMode="auto">
            <a:xfrm>
              <a:off x="14120" y="5411"/>
              <a:ext cx="350" cy="18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gn="ctr" fontAlgn="base">
                <a:lnSpc>
                  <a:spcPct val="120000"/>
                </a:lnSpc>
                <a:spcBef>
                  <a:spcPct val="10000"/>
                </a:spcBef>
                <a:spcAft>
                  <a:spcPct val="0"/>
                </a:spcAft>
                <a:buClr>
                  <a:schemeClr val="tx1"/>
                </a:buClr>
                <a:buBlip>
                  <a:blip r:embed="rId2"/>
                </a:buBlip>
              </a:pPr>
              <a:endParaRPr kumimoji="1" lang="zh-CN" altLang="en-US" sz="280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
        <p:nvSpPr>
          <p:cNvPr id="456" name="矩形 455"/>
          <p:cNvSpPr/>
          <p:nvPr/>
        </p:nvSpPr>
        <p:spPr>
          <a:xfrm>
            <a:off x="4471229" y="6492874"/>
            <a:ext cx="2852063"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引自：计算机网络，徐敬东等</a:t>
            </a:r>
            <a:endParaRPr lang="zh-CN" altLang="en-US" sz="1600" dirty="0">
              <a:solidFill>
                <a:schemeClr val="bg1">
                  <a:lumMod val="65000"/>
                </a:schemeClr>
              </a:solidFill>
            </a:endParaRPr>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t>107</a:t>
            </a:fld>
            <a:endParaRPr kumimoji="1" lang="zh-CN" altLang="en-US" dirty="0"/>
          </a:p>
        </p:txBody>
      </p:sp>
    </p:spTree>
    <p:extLst>
      <p:ext uri="{BB962C8B-B14F-4D97-AF65-F5344CB8AC3E}">
        <p14:creationId xmlns:p14="http://schemas.microsoft.com/office/powerpoint/2010/main" val="2031618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033112" y="4415953"/>
            <a:ext cx="7998114" cy="2045554"/>
            <a:chOff x="323850" y="1455028"/>
            <a:chExt cx="8534400" cy="2114267"/>
          </a:xfrm>
        </p:grpSpPr>
        <p:sp>
          <p:nvSpPr>
            <p:cNvPr id="17" name="Rectangle 9"/>
            <p:cNvSpPr>
              <a:spLocks noChangeArrowheads="1"/>
            </p:cNvSpPr>
            <p:nvPr/>
          </p:nvSpPr>
          <p:spPr bwMode="auto">
            <a:xfrm>
              <a:off x="7759168" y="2142058"/>
              <a:ext cx="1014399" cy="983674"/>
            </a:xfrm>
            <a:prstGeom prst="rect">
              <a:avLst/>
            </a:prstGeom>
            <a:solidFill>
              <a:schemeClr val="bg1"/>
            </a:solidFill>
            <a:ln w="9525">
              <a:solidFill>
                <a:schemeClr val="tx1"/>
              </a:solidFill>
              <a:miter lim="800000"/>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endParaRPr kumimoji="0" lang="en-US" altLang="zh-CN" sz="2000" dirty="0">
                <a:latin typeface="微软雅黑" panose="020B0503020204020204" pitchFamily="34" charset="-122"/>
                <a:ea typeface="微软雅黑" panose="020B0503020204020204" pitchFamily="34" charset="-122"/>
              </a:endParaRPr>
            </a:p>
          </p:txBody>
        </p:sp>
        <p:sp>
          <p:nvSpPr>
            <p:cNvPr id="16" name="Rectangle 9"/>
            <p:cNvSpPr>
              <a:spLocks noChangeArrowheads="1"/>
            </p:cNvSpPr>
            <p:nvPr/>
          </p:nvSpPr>
          <p:spPr bwMode="auto">
            <a:xfrm>
              <a:off x="7691924" y="2204767"/>
              <a:ext cx="1014399" cy="983674"/>
            </a:xfrm>
            <a:prstGeom prst="rect">
              <a:avLst/>
            </a:prstGeom>
            <a:solidFill>
              <a:schemeClr val="bg1"/>
            </a:solidFill>
            <a:ln w="9525">
              <a:solidFill>
                <a:schemeClr val="tx1"/>
              </a:solidFill>
              <a:miter lim="800000"/>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endParaRPr kumimoji="0" lang="en-US" altLang="zh-CN" sz="2000" dirty="0">
                <a:latin typeface="微软雅黑" panose="020B0503020204020204" pitchFamily="34" charset="-122"/>
                <a:ea typeface="微软雅黑" panose="020B0503020204020204" pitchFamily="34" charset="-122"/>
              </a:endParaRPr>
            </a:p>
          </p:txBody>
        </p:sp>
        <p:sp>
          <p:nvSpPr>
            <p:cNvPr id="53" name="Line 24"/>
            <p:cNvSpPr>
              <a:spLocks noChangeShapeType="1"/>
            </p:cNvSpPr>
            <p:nvPr/>
          </p:nvSpPr>
          <p:spPr bwMode="auto">
            <a:xfrm>
              <a:off x="3309268" y="2627539"/>
              <a:ext cx="2416112" cy="0"/>
            </a:xfrm>
            <a:prstGeom prst="line">
              <a:avLst/>
            </a:prstGeom>
            <a:noFill/>
            <a:ln w="19050">
              <a:solidFill>
                <a:srgbClr val="00B0F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Text Box 42"/>
            <p:cNvSpPr txBox="1">
              <a:spLocks noChangeArrowheads="1"/>
            </p:cNvSpPr>
            <p:nvPr/>
          </p:nvSpPr>
          <p:spPr bwMode="auto">
            <a:xfrm>
              <a:off x="3794060" y="2273895"/>
              <a:ext cx="1482540" cy="412176"/>
            </a:xfrm>
            <a:prstGeom prst="rect">
              <a:avLst/>
            </a:prstGeom>
            <a:noFill/>
            <a:ln>
              <a:noFill/>
            </a:ln>
          </p:spPr>
          <p:txBody>
            <a:bodyPr wrap="none">
              <a:spAutoFit/>
            </a:bodyPr>
            <a:lstStyle>
              <a:defPPr>
                <a:defRPr lang="zh-CN"/>
              </a:defPPr>
              <a:lvl1pPr>
                <a:spcBef>
                  <a:spcPct val="0"/>
                </a:spcBef>
                <a:buFontTx/>
                <a:buNone/>
                <a:defRPr kumimoji="0" sz="2000" i="1">
                  <a:solidFill>
                    <a:srgbClr val="FF00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sz="2800">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latin typeface="Times New Roman" panose="02020603050405020304" pitchFamily="18" charset="0"/>
                  <a:ea typeface="Gulim" pitchFamily="34" charset="-127"/>
                </a:defRPr>
              </a:lvl4pPr>
              <a:lvl5pPr marL="2057400" indent="-228600">
                <a:spcBef>
                  <a:spcPct val="20000"/>
                </a:spcBef>
                <a:buChar char="»"/>
                <a:defRPr sz="2000">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latin typeface="Times New Roman" panose="02020603050405020304" pitchFamily="18" charset="0"/>
                  <a:ea typeface="Gulim" pitchFamily="34" charset="-127"/>
                </a:defRPr>
              </a:lvl9pPr>
            </a:lstStyle>
            <a:p>
              <a:r>
                <a:rPr lang="en-US" altLang="zh-CN" i="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a:t>
              </a:r>
              <a:r>
                <a:rPr lang="zh-CN" altLang="en-US" i="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a:t>
              </a:r>
            </a:p>
          </p:txBody>
        </p:sp>
        <p:sp>
          <p:nvSpPr>
            <p:cNvPr id="81" name="Rectangle 9"/>
            <p:cNvSpPr>
              <a:spLocks noChangeArrowheads="1"/>
            </p:cNvSpPr>
            <p:nvPr/>
          </p:nvSpPr>
          <p:spPr bwMode="auto">
            <a:xfrm>
              <a:off x="1889456" y="2063209"/>
              <a:ext cx="1419812" cy="1405049"/>
            </a:xfrm>
            <a:prstGeom prst="rect">
              <a:avLst/>
            </a:prstGeom>
            <a:solidFill>
              <a:schemeClr val="bg1"/>
            </a:solidFill>
            <a:ln w="9525">
              <a:solidFill>
                <a:schemeClr val="tx1"/>
              </a:solidFill>
              <a:miter lim="800000"/>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HTTP</a:t>
              </a:r>
            </a:p>
            <a:p>
              <a:pPr algn="ctr" eaLnBrk="1" hangingPunct="1">
                <a:spcBef>
                  <a:spcPct val="0"/>
                </a:spcBef>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客户端</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Rectangle 9"/>
            <p:cNvSpPr>
              <a:spLocks noChangeArrowheads="1"/>
            </p:cNvSpPr>
            <p:nvPr/>
          </p:nvSpPr>
          <p:spPr bwMode="auto">
            <a:xfrm>
              <a:off x="5729710" y="2063210"/>
              <a:ext cx="1419812" cy="1405049"/>
            </a:xfrm>
            <a:prstGeom prst="rect">
              <a:avLst/>
            </a:prstGeom>
            <a:solidFill>
              <a:schemeClr val="bg1"/>
            </a:solidFill>
            <a:ln w="9525">
              <a:solidFill>
                <a:schemeClr val="tx1"/>
              </a:solidFill>
              <a:miter lim="800000"/>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HTTP</a:t>
              </a:r>
            </a:p>
            <a:p>
              <a:pPr algn="ctr" eaLnBrk="1" hangingPunct="1">
                <a:spcBef>
                  <a:spcPct val="0"/>
                </a:spcBef>
                <a:buFontTx/>
                <a:buNone/>
              </a:pPr>
              <a:r>
                <a:rPr kumimoji="0" lang="zh-CN" altLang="en-US" sz="2000" dirty="0">
                  <a:latin typeface="微软雅黑" panose="020B0503020204020204" pitchFamily="34" charset="-122"/>
                  <a:ea typeface="微软雅黑" panose="020B0503020204020204" pitchFamily="34" charset="-122"/>
                  <a:cs typeface="微软雅黑" panose="020B0503020204020204" pitchFamily="34" charset="-122"/>
                </a:rPr>
                <a:t>服务器</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Line 24"/>
            <p:cNvSpPr>
              <a:spLocks noChangeShapeType="1"/>
            </p:cNvSpPr>
            <p:nvPr/>
          </p:nvSpPr>
          <p:spPr bwMode="auto">
            <a:xfrm flipH="1" flipV="1">
              <a:off x="3309268" y="2886512"/>
              <a:ext cx="2416112" cy="0"/>
            </a:xfrm>
            <a:prstGeom prst="line">
              <a:avLst/>
            </a:prstGeom>
            <a:noFill/>
            <a:ln w="19050">
              <a:solidFill>
                <a:srgbClr val="00B0F0"/>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42"/>
            <p:cNvSpPr txBox="1">
              <a:spLocks noChangeArrowheads="1"/>
            </p:cNvSpPr>
            <p:nvPr/>
          </p:nvSpPr>
          <p:spPr bwMode="auto">
            <a:xfrm>
              <a:off x="3769996" y="2853333"/>
              <a:ext cx="1482540" cy="412176"/>
            </a:xfrm>
            <a:prstGeom prst="rect">
              <a:avLst/>
            </a:prstGeom>
            <a:noFill/>
            <a:ln>
              <a:noFill/>
            </a:ln>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a:t>
              </a:r>
              <a:r>
                <a:rPr kumimoji="0"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响应</a:t>
              </a:r>
            </a:p>
          </p:txBody>
        </p:sp>
        <p:sp>
          <p:nvSpPr>
            <p:cNvPr id="12" name="Rectangle 9"/>
            <p:cNvSpPr>
              <a:spLocks noChangeArrowheads="1"/>
            </p:cNvSpPr>
            <p:nvPr/>
          </p:nvSpPr>
          <p:spPr bwMode="auto">
            <a:xfrm>
              <a:off x="408533" y="2273895"/>
              <a:ext cx="1014399" cy="983674"/>
            </a:xfrm>
            <a:prstGeom prst="rect">
              <a:avLst/>
            </a:prstGeom>
            <a:solidFill>
              <a:schemeClr val="bg1"/>
            </a:solidFill>
            <a:ln w="9525">
              <a:solidFill>
                <a:schemeClr val="tx1"/>
              </a:solidFill>
              <a:miter lim="800000"/>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HTML</a:t>
              </a:r>
            </a:p>
            <a:p>
              <a:pPr algn="ctr" eaLnBrk="1" hangingPunct="1">
                <a:spcBef>
                  <a:spcPct val="0"/>
                </a:spcBef>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解释器</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箭头: 左右 12"/>
            <p:cNvSpPr/>
            <p:nvPr/>
          </p:nvSpPr>
          <p:spPr>
            <a:xfrm>
              <a:off x="1425574" y="2678132"/>
              <a:ext cx="449966" cy="1752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Rectangle 9"/>
            <p:cNvSpPr>
              <a:spLocks noChangeArrowheads="1"/>
            </p:cNvSpPr>
            <p:nvPr/>
          </p:nvSpPr>
          <p:spPr bwMode="auto">
            <a:xfrm>
              <a:off x="7620150" y="2283131"/>
              <a:ext cx="1014399" cy="983674"/>
            </a:xfrm>
            <a:prstGeom prst="rect">
              <a:avLst/>
            </a:prstGeom>
            <a:solidFill>
              <a:schemeClr val="bg1"/>
            </a:solidFill>
            <a:ln w="9525">
              <a:solidFill>
                <a:schemeClr val="tx1"/>
              </a:solidFill>
              <a:miter lim="800000"/>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rPr>
                <a:t>HTML</a:t>
              </a:r>
            </a:p>
            <a:p>
              <a:pPr algn="ctr" eaLnBrk="1" hangingPunct="1">
                <a:spcBef>
                  <a:spcPct val="0"/>
                </a:spcBef>
                <a:buFontTx/>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文档</a:t>
              </a:r>
              <a:endParaRPr kumimoji="0"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箭头: 左右 14"/>
            <p:cNvSpPr/>
            <p:nvPr/>
          </p:nvSpPr>
          <p:spPr>
            <a:xfrm>
              <a:off x="7149522" y="2678132"/>
              <a:ext cx="449966" cy="1752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矩形 17"/>
            <p:cNvSpPr/>
            <p:nvPr/>
          </p:nvSpPr>
          <p:spPr>
            <a:xfrm>
              <a:off x="323850" y="1976584"/>
              <a:ext cx="3057239" cy="158865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Text Box 42"/>
            <p:cNvSpPr txBox="1">
              <a:spLocks noChangeArrowheads="1"/>
            </p:cNvSpPr>
            <p:nvPr/>
          </p:nvSpPr>
          <p:spPr bwMode="auto">
            <a:xfrm>
              <a:off x="999178" y="1455028"/>
              <a:ext cx="1517875" cy="41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zh-CN" altLang="en-US" sz="2000" dirty="0">
                  <a:solidFill>
                    <a:srgbClr val="C00000"/>
                  </a:solidFill>
                  <a:latin typeface="微软雅黑" panose="020B0503020204020204" pitchFamily="34" charset="-122"/>
                  <a:ea typeface="微软雅黑" panose="020B0503020204020204" pitchFamily="34" charset="-122"/>
                </a:rPr>
                <a:t>浏览器</a:t>
              </a:r>
            </a:p>
          </p:txBody>
        </p:sp>
        <p:sp>
          <p:nvSpPr>
            <p:cNvPr id="20" name="Text Box 42"/>
            <p:cNvSpPr txBox="1">
              <a:spLocks noChangeArrowheads="1"/>
            </p:cNvSpPr>
            <p:nvPr/>
          </p:nvSpPr>
          <p:spPr bwMode="auto">
            <a:xfrm>
              <a:off x="6494550" y="1473405"/>
              <a:ext cx="1826072" cy="41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kumimoji="0"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服务器</a:t>
              </a:r>
              <a:endParaRPr kumimoji="0"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nvSpPr>
          <p:spPr>
            <a:xfrm>
              <a:off x="5649084" y="1980640"/>
              <a:ext cx="3209166" cy="158865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2" name="Text Box 3"/>
          <p:cNvSpPr txBox="1">
            <a:spLocks noChangeArrowheads="1"/>
          </p:cNvSpPr>
          <p:nvPr/>
        </p:nvSpPr>
        <p:spPr bwMode="auto">
          <a:xfrm>
            <a:off x="845820" y="1243965"/>
            <a:ext cx="10513695" cy="3138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a:spcBef>
                <a:spcPct val="20000"/>
              </a:spcBef>
              <a:buBlip>
                <a:blip r:embed="rId3"/>
              </a:buBlip>
              <a:tabLst>
                <a:tab pos="715645" algn="l"/>
              </a:tabLst>
              <a:defRPr sz="2800">
                <a:solidFill>
                  <a:schemeClr val="tx1"/>
                </a:solidFill>
                <a:latin typeface="Times New Roman" panose="02020603050405020304" pitchFamily="18" charset="0"/>
                <a:ea typeface="宋体" panose="02010600030101010101" pitchFamily="2" charset="-122"/>
              </a:defRPr>
            </a:lvl1pPr>
            <a:lvl2pPr marL="811530" indent="-266700">
              <a:spcBef>
                <a:spcPct val="20000"/>
              </a:spcBef>
              <a:buBlip>
                <a:blip r:embed="rId5"/>
              </a:buBlip>
              <a:tabLst>
                <a:tab pos="715645" algn="l"/>
              </a:tabLst>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tabLst>
                <a:tab pos="715645" algn="l"/>
              </a:tabLst>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9pPr>
          </a:lstStyle>
          <a:p>
            <a:pPr marL="360680" indent="-360680" algn="l" defTabSz="914400">
              <a:lnSpc>
                <a:spcPct val="100000"/>
              </a:lnSpc>
              <a:spcBef>
                <a:spcPts val="600"/>
              </a:spcBef>
              <a:buClrTx/>
              <a:buSzTx/>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服务器</a:t>
            </a:r>
            <a:endParaRPr kumimoji="0"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defTabSz="914400">
              <a:lnSpc>
                <a:spcPct val="100000"/>
              </a:lnSpc>
              <a:spcBef>
                <a:spcPts val="600"/>
              </a:spcBef>
              <a:buClrTx/>
              <a:buSzTx/>
              <a:buFont typeface="Arial" panose="020B0604020202020204" pitchFamily="34" charset="0"/>
              <a:buChar char="•"/>
            </a:pPr>
            <a:r>
              <a:rPr kumimoji="0" lang="zh-CN" altLang="en-US" sz="2000" dirty="0">
                <a:latin typeface="微软雅黑" panose="020B0503020204020204" pitchFamily="34" charset="-122"/>
                <a:ea typeface="微软雅黑" panose="020B0503020204020204" pitchFamily="34" charset="-122"/>
              </a:rPr>
              <a:t>Web页面（HTML文档）：包含到多种对象或链接</a:t>
            </a:r>
          </a:p>
          <a:p>
            <a:pPr marL="800100" lvl="1" indent="-342900" algn="l" defTabSz="914400">
              <a:lnSpc>
                <a:spcPct val="100000"/>
              </a:lnSpc>
              <a:spcBef>
                <a:spcPts val="600"/>
              </a:spcBef>
              <a:buClrTx/>
              <a:buSzTx/>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Web对象（包括：静态对象和动态对象）：可以是 HTML文档、 图像文件、视频文件、声音文件、脚本文件等</a:t>
            </a:r>
          </a:p>
          <a:p>
            <a:pPr marL="800100" lvl="1" indent="-342900" algn="l" defTabSz="914400">
              <a:lnSpc>
                <a:spcPct val="100000"/>
              </a:lnSpc>
              <a:spcBef>
                <a:spcPts val="600"/>
              </a:spcBef>
              <a:buClrTx/>
              <a:buSzTx/>
              <a:buFont typeface="Arial" panose="020B0604020202020204" pitchFamily="34" charset="0"/>
              <a:buChar char="•"/>
            </a:pPr>
            <a:r>
              <a:rPr kumimoji="0" lang="zh-CN" altLang="en-US" sz="2000" dirty="0">
                <a:latin typeface="微软雅黑" panose="020B0503020204020204" pitchFamily="34" charset="-122"/>
                <a:ea typeface="微软雅黑" panose="020B0503020204020204" pitchFamily="34" charset="-122"/>
              </a:rPr>
              <a:t>对象用</a:t>
            </a:r>
            <a:r>
              <a:rPr kumimoji="0" lang="zh-CN" altLang="en-US" sz="2000" dirty="0">
                <a:solidFill>
                  <a:srgbClr val="C00000"/>
                </a:solidFill>
                <a:latin typeface="微软雅黑" panose="020B0503020204020204" pitchFamily="34" charset="-122"/>
                <a:ea typeface="微软雅黑" panose="020B0503020204020204" pitchFamily="34" charset="-122"/>
              </a:rPr>
              <a:t>URL（统一资源定位符）</a:t>
            </a:r>
            <a:r>
              <a:rPr lang="zh-CN" altLang="en-US" sz="2000" dirty="0">
                <a:solidFill>
                  <a:srgbClr val="C00000"/>
                </a:solidFill>
                <a:latin typeface="微软雅黑" panose="020B0503020204020204" pitchFamily="34" charset="-122"/>
                <a:ea typeface="微软雅黑" panose="020B0503020204020204" pitchFamily="34" charset="-122"/>
              </a:rPr>
              <a:t>编址</a:t>
            </a:r>
            <a:r>
              <a:rPr kumimoji="0" lang="zh-CN" altLang="en-US" sz="2000" dirty="0">
                <a:solidFill>
                  <a:srgbClr val="C00000"/>
                </a:solidFill>
                <a:latin typeface="微软雅黑" panose="020B0503020204020204" pitchFamily="34" charset="-122"/>
                <a:ea typeface="微软雅黑" panose="020B0503020204020204" pitchFamily="34" charset="-122"/>
              </a:rPr>
              <a:t>：协议类型://主机名:端口//路径和文件名</a:t>
            </a:r>
            <a:endParaRPr kumimoji="0" lang="en-US" altLang="zh-CN"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60680" indent="-360680" algn="l" defTabSz="914400">
              <a:lnSpc>
                <a:spcPct val="100000"/>
              </a:lnSpc>
              <a:spcBef>
                <a:spcPts val="600"/>
              </a:spcBef>
              <a:buClrTx/>
              <a:buSzTx/>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客户端</a:t>
            </a:r>
            <a:endParaRPr kumimoji="0"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defTabSz="914400">
              <a:lnSpc>
                <a:spcPct val="100000"/>
              </a:lnSpc>
              <a:spcBef>
                <a:spcPts val="600"/>
              </a:spcBef>
              <a:buClrTx/>
              <a:buSzTx/>
              <a:buFont typeface="Arial" panose="020B0604020202020204" pitchFamily="34" charset="0"/>
              <a:buChar char="•"/>
            </a:pPr>
            <a:r>
              <a:rPr kumimoji="0" lang="zh-CN" altLang="en-US" sz="2000" dirty="0">
                <a:latin typeface="微软雅黑" panose="020B0503020204020204" pitchFamily="34" charset="-122"/>
                <a:ea typeface="微软雅黑" panose="020B0503020204020204" pitchFamily="34" charset="-122"/>
              </a:rPr>
              <a:t>发出请求、接收响应、解释HTML文档并显示</a:t>
            </a:r>
          </a:p>
          <a:p>
            <a:pPr marL="800100" lvl="1" indent="-342900" algn="l" defTabSz="914400">
              <a:lnSpc>
                <a:spcPct val="100000"/>
              </a:lnSpc>
              <a:spcBef>
                <a:spcPts val="600"/>
              </a:spcBef>
              <a:buClrTx/>
              <a:buSzTx/>
              <a:buFont typeface="Arial" panose="020B0604020202020204" pitchFamily="34" charset="0"/>
              <a:buChar char="•"/>
            </a:pPr>
            <a:r>
              <a:rPr kumimoji="0" lang="zh-CN" altLang="en-US" sz="2000" dirty="0">
                <a:latin typeface="微软雅黑" panose="020B0503020204020204" pitchFamily="34" charset="-122"/>
                <a:ea typeface="微软雅黑" panose="020B0503020204020204" pitchFamily="34" charset="-122"/>
              </a:rPr>
              <a:t>有些对象需要浏览器安装插件</a:t>
            </a:r>
          </a:p>
        </p:txBody>
      </p:sp>
      <p:sp>
        <p:nvSpPr>
          <p:cNvPr id="30722" name="Rectangle 2"/>
          <p:cNvSpPr>
            <a:spLocks noGrp="1" noChangeArrowheads="1"/>
          </p:cNvSpPr>
          <p:nvPr>
            <p:ph type="title"/>
          </p:nvPr>
        </p:nvSpPr>
        <p:spPr/>
        <p:txBody>
          <a:bodyPr>
            <a:normAutofit/>
          </a:bodyPr>
          <a:lstStyle/>
          <a:p>
            <a:r>
              <a:rPr lang="en-US" altLang="zh-CN" dirty="0">
                <a:cs typeface="微软雅黑" panose="020B0503020204020204" pitchFamily="34" charset="-122"/>
              </a:rPr>
              <a:t>WWW</a:t>
            </a:r>
            <a:r>
              <a:rPr lang="zh-CN" altLang="en-US" dirty="0">
                <a:cs typeface="微软雅黑" panose="020B0503020204020204" pitchFamily="34" charset="-122"/>
              </a:rPr>
              <a:t>体系结构与协议</a:t>
            </a:r>
            <a:endParaRPr lang="en-US" altLang="zh-CN" dirty="0">
              <a:cs typeface="微软雅黑" panose="020B0503020204020204" pitchFamily="34" charset="-122"/>
            </a:endParaRPr>
          </a:p>
        </p:txBody>
      </p:sp>
      <p:sp>
        <p:nvSpPr>
          <p:cNvPr id="456" name="矩形 455"/>
          <p:cNvSpPr/>
          <p:nvPr/>
        </p:nvSpPr>
        <p:spPr>
          <a:xfrm>
            <a:off x="4471229" y="6492874"/>
            <a:ext cx="2852063"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引自：计算机网络，徐敬东等</a:t>
            </a:r>
            <a:endParaRPr lang="zh-CN" altLang="en-US" sz="1600" dirty="0">
              <a:solidFill>
                <a:schemeClr val="bg1">
                  <a:lumMod val="65000"/>
                </a:schemeClr>
              </a:solidFill>
            </a:endParaRPr>
          </a:p>
        </p:txBody>
      </p:sp>
      <p:sp>
        <p:nvSpPr>
          <p:cNvPr id="3" name="灯片编号占位符 2"/>
          <p:cNvSpPr>
            <a:spLocks noGrp="1"/>
          </p:cNvSpPr>
          <p:nvPr>
            <p:ph type="sldNum" sz="quarter" idx="12"/>
          </p:nvPr>
        </p:nvSpPr>
        <p:spPr/>
        <p:txBody>
          <a:bodyPr/>
          <a:lstStyle/>
          <a:p>
            <a:fld id="{8D4D1E41-7A09-AB4A-A4E1-09765ADA2698}" type="slidenum">
              <a:rPr kumimoji="1" lang="zh-CN" altLang="en-US" smtClean="0"/>
              <a:t>108</a:t>
            </a:fld>
            <a:endParaRPr kumimoji="1" lang="zh-CN" altLang="en-US" dirty="0"/>
          </a:p>
        </p:txBody>
      </p:sp>
      <p:sp>
        <p:nvSpPr>
          <p:cNvPr id="24" name="文本框 23"/>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222727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zh-CN" altLang="en-US" dirty="0">
                <a:cs typeface="微软雅黑" panose="020B0503020204020204" pitchFamily="34" charset="-122"/>
                <a:sym typeface="+mn-ea"/>
              </a:rPr>
              <a:t>统一资源定位器</a:t>
            </a:r>
            <a:r>
              <a:rPr lang="en-US" dirty="0">
                <a:cs typeface="微软雅黑" panose="020B0503020204020204" pitchFamily="34" charset="-122"/>
                <a:sym typeface="+mn-ea"/>
              </a:rPr>
              <a:t>URLs</a:t>
            </a:r>
            <a:endParaRPr lang="en-US" dirty="0">
              <a:cs typeface="微软雅黑" panose="020B0503020204020204" pitchFamily="34" charset="-122"/>
            </a:endParaRPr>
          </a:p>
        </p:txBody>
      </p:sp>
      <p:sp>
        <p:nvSpPr>
          <p:cNvPr id="34819" name="Rectangle 3"/>
          <p:cNvSpPr>
            <a:spLocks noGrp="1" noChangeArrowheads="1"/>
          </p:cNvSpPr>
          <p:nvPr>
            <p:ph idx="1"/>
          </p:nvPr>
        </p:nvSpPr>
        <p:spPr>
          <a:xfrm>
            <a:off x="742315" y="1510665"/>
            <a:ext cx="10877550" cy="4586605"/>
          </a:xfrm>
        </p:spPr>
        <p:txBody>
          <a:bodyPr/>
          <a:lstStyle/>
          <a:p>
            <a:r>
              <a:rPr lang="zh-CN" altLang="en-US" dirty="0">
                <a:cs typeface="微软雅黑" panose="020B0503020204020204" pitchFamily="34" charset="-122"/>
              </a:rPr>
              <a:t>统一资源定位器</a:t>
            </a:r>
            <a:r>
              <a:rPr lang="en-US" dirty="0">
                <a:cs typeface="微软雅黑" panose="020B0503020204020204" pitchFamily="34" charset="-122"/>
              </a:rPr>
              <a:t>URLs (Uniform Resource Locators)</a:t>
            </a:r>
          </a:p>
          <a:p>
            <a:pPr lvl="1"/>
            <a:r>
              <a:rPr lang="zh-CN" altLang="en-US" dirty="0">
                <a:cs typeface="微软雅黑" panose="020B0503020204020204" pitchFamily="34" charset="-122"/>
              </a:rPr>
              <a:t>例如：</a:t>
            </a:r>
            <a:r>
              <a:rPr lang="en-US" dirty="0">
                <a:cs typeface="微软雅黑" panose="020B0503020204020204" pitchFamily="34" charset="-122"/>
              </a:rPr>
              <a:t> </a:t>
            </a:r>
            <a:r>
              <a:rPr lang="en-US" u="sng" dirty="0">
                <a:solidFill>
                  <a:srgbClr val="0000FF"/>
                </a:solidFill>
                <a:cs typeface="微软雅黑" panose="020B0503020204020204" pitchFamily="34" charset="-122"/>
              </a:rPr>
              <a:t>http://www.phdcomics.com:</a:t>
            </a:r>
            <a:r>
              <a:rPr lang="en-US" altLang="zh-CN" u="sng" dirty="0">
                <a:solidFill>
                  <a:srgbClr val="0000FF"/>
                </a:solidFill>
                <a:cs typeface="微软雅黑" panose="020B0503020204020204" pitchFamily="34" charset="-122"/>
              </a:rPr>
              <a:t>8000</a:t>
            </a:r>
            <a:r>
              <a:rPr lang="en-US" u="sng" dirty="0">
                <a:solidFill>
                  <a:srgbClr val="0000FF"/>
                </a:solidFill>
                <a:cs typeface="微软雅黑" panose="020B0503020204020204" pitchFamily="34" charset="-122"/>
              </a:rPr>
              <a:t>/comics.php</a:t>
            </a:r>
          </a:p>
          <a:p>
            <a:endParaRPr lang="en-US" dirty="0">
              <a:cs typeface="微软雅黑" panose="020B0503020204020204" pitchFamily="34" charset="-122"/>
            </a:endParaRPr>
          </a:p>
        </p:txBody>
      </p:sp>
      <p:sp>
        <p:nvSpPr>
          <p:cNvPr id="15" name="Right Brace 14"/>
          <p:cNvSpPr/>
          <p:nvPr/>
        </p:nvSpPr>
        <p:spPr bwMode="auto">
          <a:xfrm rot="16200000" flipH="1">
            <a:off x="2794356" y="2247655"/>
            <a:ext cx="228978" cy="643740"/>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Right Brace 15"/>
          <p:cNvSpPr/>
          <p:nvPr/>
        </p:nvSpPr>
        <p:spPr bwMode="auto">
          <a:xfrm rot="16200000" flipH="1">
            <a:off x="4901565" y="1047115"/>
            <a:ext cx="229235" cy="3045460"/>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Right Brace 16"/>
          <p:cNvSpPr/>
          <p:nvPr/>
        </p:nvSpPr>
        <p:spPr bwMode="auto">
          <a:xfrm rot="16200000" flipH="1">
            <a:off x="8179217" y="1824802"/>
            <a:ext cx="224687" cy="1485155"/>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TextBox 17"/>
          <p:cNvSpPr txBox="1"/>
          <p:nvPr/>
        </p:nvSpPr>
        <p:spPr>
          <a:xfrm>
            <a:off x="2262338" y="2800889"/>
            <a:ext cx="1292151" cy="39878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协议类型</a:t>
            </a:r>
          </a:p>
        </p:txBody>
      </p:sp>
      <p:sp>
        <p:nvSpPr>
          <p:cNvPr id="19" name="TextBox 18"/>
          <p:cNvSpPr txBox="1"/>
          <p:nvPr/>
        </p:nvSpPr>
        <p:spPr>
          <a:xfrm>
            <a:off x="7378700" y="2800985"/>
            <a:ext cx="2252345" cy="39878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路径和文件名</a:t>
            </a:r>
          </a:p>
        </p:txBody>
      </p:sp>
      <p:sp>
        <p:nvSpPr>
          <p:cNvPr id="20" name="TextBox 19"/>
          <p:cNvSpPr txBox="1"/>
          <p:nvPr/>
        </p:nvSpPr>
        <p:spPr>
          <a:xfrm>
            <a:off x="3641725" y="2800985"/>
            <a:ext cx="2409825" cy="39878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主机名即服务器</a:t>
            </a:r>
          </a:p>
        </p:txBody>
      </p:sp>
      <p:sp>
        <p:nvSpPr>
          <p:cNvPr id="6" name="Right Brace 14"/>
          <p:cNvSpPr/>
          <p:nvPr/>
        </p:nvSpPr>
        <p:spPr bwMode="auto">
          <a:xfrm rot="16200000" flipH="1">
            <a:off x="6832956" y="2250195"/>
            <a:ext cx="228978" cy="643740"/>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TextBox 17"/>
          <p:cNvSpPr txBox="1"/>
          <p:nvPr/>
        </p:nvSpPr>
        <p:spPr>
          <a:xfrm>
            <a:off x="6300938" y="2785649"/>
            <a:ext cx="1292151" cy="39878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端口</a:t>
            </a:r>
          </a:p>
        </p:txBody>
      </p:sp>
      <p:graphicFrame>
        <p:nvGraphicFramePr>
          <p:cNvPr id="2" name="表格 1"/>
          <p:cNvGraphicFramePr/>
          <p:nvPr>
            <p:custDataLst>
              <p:tags r:id="rId1"/>
            </p:custDataLst>
            <p:extLst>
              <p:ext uri="{D42A27DB-BD31-4B8C-83A1-F6EECF244321}">
                <p14:modId xmlns:p14="http://schemas.microsoft.com/office/powerpoint/2010/main" val="129061452"/>
              </p:ext>
            </p:extLst>
          </p:nvPr>
        </p:nvGraphicFramePr>
        <p:xfrm>
          <a:off x="1692910" y="3248025"/>
          <a:ext cx="8954135" cy="3169920"/>
        </p:xfrm>
        <a:graphic>
          <a:graphicData uri="http://schemas.openxmlformats.org/drawingml/2006/table">
            <a:tbl>
              <a:tblPr firstRow="1" bandRow="1">
                <a:tableStyleId>{5C22544A-7EE6-4342-B048-85BDC9FD1C3A}</a:tableStyleId>
              </a:tblPr>
              <a:tblGrid>
                <a:gridCol w="1511935">
                  <a:extLst>
                    <a:ext uri="{9D8B030D-6E8A-4147-A177-3AD203B41FA5}">
                      <a16:colId xmlns:a16="http://schemas.microsoft.com/office/drawing/2014/main" val="20000"/>
                    </a:ext>
                  </a:extLst>
                </a:gridCol>
                <a:gridCol w="2113915">
                  <a:extLst>
                    <a:ext uri="{9D8B030D-6E8A-4147-A177-3AD203B41FA5}">
                      <a16:colId xmlns:a16="http://schemas.microsoft.com/office/drawing/2014/main" val="20001"/>
                    </a:ext>
                  </a:extLst>
                </a:gridCol>
                <a:gridCol w="5328285">
                  <a:extLst>
                    <a:ext uri="{9D8B030D-6E8A-4147-A177-3AD203B41FA5}">
                      <a16:colId xmlns:a16="http://schemas.microsoft.com/office/drawing/2014/main" val="20002"/>
                    </a:ext>
                  </a:extLst>
                </a:gridCol>
              </a:tblGrid>
              <a:tr h="375285">
                <a:tc>
                  <a:txBody>
                    <a:bodyPr/>
                    <a:lstStyle/>
                    <a:p>
                      <a:pPr>
                        <a:buNone/>
                      </a:pPr>
                      <a:r>
                        <a:rPr lang="zh-CN" altLang="en-US" sz="2000" b="0">
                          <a:latin typeface="微软雅黑" panose="020B0503020204020204" pitchFamily="34" charset="-122"/>
                          <a:ea typeface="微软雅黑" panose="020B0503020204020204" pitchFamily="34" charset="-122"/>
                        </a:rPr>
                        <a:t>名字</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用途</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实例</a:t>
                      </a:r>
                    </a:p>
                  </a:txBody>
                  <a:tcPr/>
                </a:tc>
                <a:extLst>
                  <a:ext uri="{0D108BD9-81ED-4DB2-BD59-A6C34878D82A}">
                    <a16:rowId xmlns:a16="http://schemas.microsoft.com/office/drawing/2014/main" val="10000"/>
                  </a:ext>
                </a:extLst>
              </a:tr>
              <a:tr h="375285">
                <a:tc>
                  <a:txBody>
                    <a:bodyPr/>
                    <a:lstStyle/>
                    <a:p>
                      <a:pPr>
                        <a:buNone/>
                      </a:pPr>
                      <a:r>
                        <a:rPr lang="en-US" altLang="zh-CN" sz="2000" b="0">
                          <a:solidFill>
                            <a:srgbClr val="C00000"/>
                          </a:solidFill>
                          <a:latin typeface="微软雅黑" panose="020B0503020204020204" pitchFamily="34" charset="-122"/>
                          <a:ea typeface="微软雅黑" panose="020B0503020204020204" pitchFamily="34" charset="-122"/>
                        </a:rPr>
                        <a:t>http</a:t>
                      </a:r>
                    </a:p>
                  </a:txBody>
                  <a:tcPr/>
                </a:tc>
                <a:tc>
                  <a:txBody>
                    <a:bodyPr/>
                    <a:lstStyle/>
                    <a:p>
                      <a:pPr>
                        <a:buNone/>
                      </a:pPr>
                      <a:r>
                        <a:rPr lang="zh-CN" altLang="en-US" sz="2000" b="0" dirty="0">
                          <a:solidFill>
                            <a:srgbClr val="C00000"/>
                          </a:solidFill>
                          <a:latin typeface="微软雅黑" panose="020B0503020204020204" pitchFamily="34" charset="-122"/>
                          <a:ea typeface="微软雅黑" panose="020B0503020204020204" pitchFamily="34" charset="-122"/>
                        </a:rPr>
                        <a:t>超文本</a:t>
                      </a:r>
                      <a:r>
                        <a:rPr lang="en-US" altLang="zh-CN" sz="2000" b="0" dirty="0">
                          <a:solidFill>
                            <a:srgbClr val="C00000"/>
                          </a:solidFill>
                          <a:latin typeface="微软雅黑" panose="020B0503020204020204" pitchFamily="34" charset="-122"/>
                          <a:ea typeface="微软雅黑" panose="020B0503020204020204" pitchFamily="34" charset="-122"/>
                        </a:rPr>
                        <a:t>HTML</a:t>
                      </a:r>
                    </a:p>
                  </a:txBody>
                  <a:tcPr/>
                </a:tc>
                <a:tc>
                  <a:txBody>
                    <a:bodyPr/>
                    <a:lstStyle/>
                    <a:p>
                      <a:pPr>
                        <a:buNone/>
                      </a:pPr>
                      <a:r>
                        <a:rPr lang="en-US" altLang="zh-CN" sz="2000" b="0">
                          <a:solidFill>
                            <a:srgbClr val="C00000"/>
                          </a:solidFill>
                          <a:latin typeface="微软雅黑" panose="020B0503020204020204" pitchFamily="34" charset="-122"/>
                          <a:ea typeface="微软雅黑" panose="020B0503020204020204" pitchFamily="34" charset="-122"/>
                        </a:rPr>
                        <a:t>http://www.xaut.edu.cn/xxgk/xxjj.htm</a:t>
                      </a:r>
                    </a:p>
                  </a:txBody>
                  <a:tcPr/>
                </a:tc>
                <a:extLst>
                  <a:ext uri="{0D108BD9-81ED-4DB2-BD59-A6C34878D82A}">
                    <a16:rowId xmlns:a16="http://schemas.microsoft.com/office/drawing/2014/main" val="10001"/>
                  </a:ext>
                </a:extLst>
              </a:tr>
              <a:tr h="375285">
                <a:tc>
                  <a:txBody>
                    <a:bodyPr/>
                    <a:lstStyle/>
                    <a:p>
                      <a:pPr>
                        <a:buNone/>
                      </a:pPr>
                      <a:r>
                        <a:rPr lang="en-US" altLang="zh-CN" sz="2000" b="0">
                          <a:solidFill>
                            <a:srgbClr val="C00000"/>
                          </a:solidFill>
                          <a:latin typeface="微软雅黑" panose="020B0503020204020204" pitchFamily="34" charset="-122"/>
                          <a:ea typeface="微软雅黑" panose="020B0503020204020204" pitchFamily="34" charset="-122"/>
                        </a:rPr>
                        <a:t>https</a:t>
                      </a:r>
                    </a:p>
                  </a:txBody>
                  <a:tcPr/>
                </a:tc>
                <a:tc>
                  <a:txBody>
                    <a:bodyPr/>
                    <a:lstStyle/>
                    <a:p>
                      <a:pPr>
                        <a:buNone/>
                      </a:pPr>
                      <a:r>
                        <a:rPr lang="zh-CN" altLang="en-US" sz="2000" b="0">
                          <a:solidFill>
                            <a:srgbClr val="C00000"/>
                          </a:solidFill>
                          <a:latin typeface="微软雅黑" panose="020B0503020204020204" pitchFamily="34" charset="-122"/>
                          <a:ea typeface="微软雅黑" panose="020B0503020204020204" pitchFamily="34" charset="-122"/>
                        </a:rPr>
                        <a:t>安全超文本</a:t>
                      </a:r>
                    </a:p>
                  </a:txBody>
                  <a:tcPr/>
                </a:tc>
                <a:tc>
                  <a:txBody>
                    <a:bodyPr/>
                    <a:lstStyle/>
                    <a:p>
                      <a:pPr>
                        <a:buNone/>
                      </a:pPr>
                      <a:r>
                        <a:rPr lang="zh-CN" altLang="en-US" sz="2000" b="0">
                          <a:solidFill>
                            <a:srgbClr val="C00000"/>
                          </a:solidFill>
                          <a:latin typeface="微软雅黑" panose="020B0503020204020204" pitchFamily="34" charset="-122"/>
                          <a:ea typeface="微软雅黑" panose="020B0503020204020204" pitchFamily="34" charset="-122"/>
                        </a:rPr>
                        <a:t>https://www.overleaf.com/</a:t>
                      </a:r>
                    </a:p>
                  </a:txBody>
                  <a:tcPr/>
                </a:tc>
                <a:extLst>
                  <a:ext uri="{0D108BD9-81ED-4DB2-BD59-A6C34878D82A}">
                    <a16:rowId xmlns:a16="http://schemas.microsoft.com/office/drawing/2014/main" val="10002"/>
                  </a:ext>
                </a:extLst>
              </a:tr>
              <a:tr h="375285">
                <a:tc>
                  <a:txBody>
                    <a:bodyPr/>
                    <a:lstStyle/>
                    <a:p>
                      <a:pPr>
                        <a:buNone/>
                      </a:pPr>
                      <a:r>
                        <a:rPr lang="en-US" altLang="zh-CN" sz="2000" b="0">
                          <a:latin typeface="微软雅黑" panose="020B0503020204020204" pitchFamily="34" charset="-122"/>
                          <a:ea typeface="微软雅黑" panose="020B0503020204020204" pitchFamily="34" charset="-122"/>
                        </a:rPr>
                        <a:t>ftp</a:t>
                      </a:r>
                    </a:p>
                  </a:txBody>
                  <a:tcPr/>
                </a:tc>
                <a:tc>
                  <a:txBody>
                    <a:bodyPr/>
                    <a:lstStyle/>
                    <a:p>
                      <a:pPr>
                        <a:buNone/>
                      </a:pPr>
                      <a:r>
                        <a:rPr lang="en-US" altLang="zh-CN" sz="2000" b="0">
                          <a:latin typeface="微软雅黑" panose="020B0503020204020204" pitchFamily="34" charset="-122"/>
                          <a:ea typeface="微软雅黑" panose="020B0503020204020204" pitchFamily="34" charset="-122"/>
                        </a:rPr>
                        <a:t>FTP</a:t>
                      </a:r>
                    </a:p>
                  </a:txBody>
                  <a:tcPr/>
                </a:tc>
                <a:tc>
                  <a:txBody>
                    <a:bodyPr/>
                    <a:lstStyle/>
                    <a:p>
                      <a:pPr>
                        <a:buNone/>
                      </a:pPr>
                      <a:r>
                        <a:rPr lang="en-US" altLang="zh-CN" sz="2000" b="0">
                          <a:latin typeface="微软雅黑" panose="020B0503020204020204" pitchFamily="34" charset="-122"/>
                          <a:ea typeface="微软雅黑" panose="020B0503020204020204" pitchFamily="34" charset="-122"/>
                        </a:rPr>
                        <a:t>ftp://ftp.xaut.edu.cn</a:t>
                      </a:r>
                    </a:p>
                  </a:txBody>
                  <a:tcPr/>
                </a:tc>
                <a:extLst>
                  <a:ext uri="{0D108BD9-81ED-4DB2-BD59-A6C34878D82A}">
                    <a16:rowId xmlns:a16="http://schemas.microsoft.com/office/drawing/2014/main" val="10003"/>
                  </a:ext>
                </a:extLst>
              </a:tr>
              <a:tr h="375285">
                <a:tc>
                  <a:txBody>
                    <a:bodyPr/>
                    <a:lstStyle/>
                    <a:p>
                      <a:pPr>
                        <a:buNone/>
                      </a:pPr>
                      <a:r>
                        <a:rPr lang="en-US" altLang="zh-CN" sz="2000" b="0">
                          <a:latin typeface="微软雅黑" panose="020B0503020204020204" pitchFamily="34" charset="-122"/>
                          <a:ea typeface="微软雅黑" panose="020B0503020204020204" pitchFamily="34" charset="-122"/>
                        </a:rPr>
                        <a:t>file</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本地文件</a:t>
                      </a:r>
                    </a:p>
                  </a:txBody>
                  <a:tcPr/>
                </a:tc>
                <a:tc>
                  <a:txBody>
                    <a:bodyPr/>
                    <a:lstStyle/>
                    <a:p>
                      <a:pPr>
                        <a:buNone/>
                      </a:pPr>
                      <a:r>
                        <a:rPr lang="en-US" altLang="zh-CN" sz="2000" b="0">
                          <a:latin typeface="微软雅黑" panose="020B0503020204020204" pitchFamily="34" charset="-122"/>
                          <a:ea typeface="微软雅黑" panose="020B0503020204020204" pitchFamily="34" charset="-122"/>
                        </a:rPr>
                        <a:t>file:///usr/xaut/prog.c</a:t>
                      </a:r>
                    </a:p>
                  </a:txBody>
                  <a:tcPr/>
                </a:tc>
                <a:extLst>
                  <a:ext uri="{0D108BD9-81ED-4DB2-BD59-A6C34878D82A}">
                    <a16:rowId xmlns:a16="http://schemas.microsoft.com/office/drawing/2014/main" val="10004"/>
                  </a:ext>
                </a:extLst>
              </a:tr>
              <a:tr h="375285">
                <a:tc>
                  <a:txBody>
                    <a:bodyPr/>
                    <a:lstStyle/>
                    <a:p>
                      <a:pPr>
                        <a:buNone/>
                      </a:pPr>
                      <a:r>
                        <a:rPr lang="en-US" altLang="zh-CN" sz="2000" b="0">
                          <a:latin typeface="微软雅黑" panose="020B0503020204020204" pitchFamily="34" charset="-122"/>
                          <a:ea typeface="微软雅黑" panose="020B0503020204020204" pitchFamily="34" charset="-122"/>
                        </a:rPr>
                        <a:t>mailto</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发送邮件</a:t>
                      </a:r>
                    </a:p>
                  </a:txBody>
                  <a:tcPr/>
                </a:tc>
                <a:tc>
                  <a:txBody>
                    <a:bodyPr/>
                    <a:lstStyle/>
                    <a:p>
                      <a:pPr>
                        <a:buNone/>
                      </a:pPr>
                      <a:r>
                        <a:rPr lang="en-US" altLang="zh-CN" sz="2000" b="0">
                          <a:latin typeface="微软雅黑" panose="020B0503020204020204" pitchFamily="34" charset="-122"/>
                          <a:ea typeface="微软雅黑" panose="020B0503020204020204" pitchFamily="34" charset="-122"/>
                        </a:rPr>
                        <a:t>mailto:xautmail@xaut.edu.cn</a:t>
                      </a:r>
                    </a:p>
                  </a:txBody>
                  <a:tcPr/>
                </a:tc>
                <a:extLst>
                  <a:ext uri="{0D108BD9-81ED-4DB2-BD59-A6C34878D82A}">
                    <a16:rowId xmlns:a16="http://schemas.microsoft.com/office/drawing/2014/main" val="10005"/>
                  </a:ext>
                </a:extLst>
              </a:tr>
              <a:tr h="375285">
                <a:tc>
                  <a:txBody>
                    <a:bodyPr/>
                    <a:lstStyle/>
                    <a:p>
                      <a:pPr>
                        <a:buNone/>
                      </a:pPr>
                      <a:r>
                        <a:rPr lang="en-US" altLang="zh-CN" sz="2000" b="0">
                          <a:latin typeface="微软雅黑" panose="020B0503020204020204" pitchFamily="34" charset="-122"/>
                          <a:ea typeface="微软雅黑" panose="020B0503020204020204" pitchFamily="34" charset="-122"/>
                        </a:rPr>
                        <a:t>rtsp</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流媒体</a:t>
                      </a:r>
                    </a:p>
                  </a:txBody>
                  <a:tcPr/>
                </a:tc>
                <a:tc>
                  <a:txBody>
                    <a:bodyPr/>
                    <a:lstStyle/>
                    <a:p>
                      <a:pPr>
                        <a:buNone/>
                      </a:pPr>
                      <a:r>
                        <a:rPr lang="en-US" altLang="zh-CN" sz="2000" b="0">
                          <a:latin typeface="微软雅黑" panose="020B0503020204020204" pitchFamily="34" charset="-122"/>
                          <a:ea typeface="微软雅黑" panose="020B0503020204020204" pitchFamily="34" charset="-122"/>
                        </a:rPr>
                        <a:t>rtsp://youtube.com/montypython.mpg</a:t>
                      </a:r>
                    </a:p>
                  </a:txBody>
                  <a:tcPr/>
                </a:tc>
                <a:extLst>
                  <a:ext uri="{0D108BD9-81ED-4DB2-BD59-A6C34878D82A}">
                    <a16:rowId xmlns:a16="http://schemas.microsoft.com/office/drawing/2014/main" val="10006"/>
                  </a:ext>
                </a:extLst>
              </a:tr>
              <a:tr h="396240">
                <a:tc>
                  <a:txBody>
                    <a:bodyPr/>
                    <a:lstStyle/>
                    <a:p>
                      <a:pPr>
                        <a:buNone/>
                      </a:pPr>
                      <a:r>
                        <a:rPr lang="en-US" altLang="zh-CN" sz="2000" b="0">
                          <a:latin typeface="微软雅黑" panose="020B0503020204020204" pitchFamily="34" charset="-122"/>
                          <a:ea typeface="微软雅黑" panose="020B0503020204020204" pitchFamily="34" charset="-122"/>
                        </a:rPr>
                        <a:t>sip</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多媒体呼叫</a:t>
                      </a:r>
                    </a:p>
                  </a:txBody>
                  <a:tcPr/>
                </a:tc>
                <a:tc>
                  <a:txBody>
                    <a:bodyPr/>
                    <a:lstStyle/>
                    <a:p>
                      <a:pPr>
                        <a:buNone/>
                      </a:pPr>
                      <a:r>
                        <a:rPr lang="en-US" altLang="zh-CN" sz="2000" b="0" dirty="0" err="1">
                          <a:latin typeface="微软雅黑" panose="020B0503020204020204" pitchFamily="34" charset="-122"/>
                          <a:ea typeface="微软雅黑" panose="020B0503020204020204" pitchFamily="34" charset="-122"/>
                        </a:rPr>
                        <a:t>sip:eve@advesary.com</a:t>
                      </a:r>
                      <a:endParaRPr lang="en-US" altLang="zh-CN" sz="20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7"/>
                  </a:ext>
                </a:extLst>
              </a:tr>
            </a:tbl>
          </a:graphicData>
        </a:graphic>
      </p:graphicFrame>
      <p:sp>
        <p:nvSpPr>
          <p:cNvPr id="3" name="灯片编号占位符 2"/>
          <p:cNvSpPr>
            <a:spLocks noGrp="1"/>
          </p:cNvSpPr>
          <p:nvPr>
            <p:ph type="sldNum" sz="quarter" idx="12"/>
          </p:nvPr>
        </p:nvSpPr>
        <p:spPr/>
        <p:txBody>
          <a:bodyPr/>
          <a:lstStyle/>
          <a:p>
            <a:fld id="{8D4D1E41-7A09-AB4A-A4E1-09765ADA2698}" type="slidenum">
              <a:rPr kumimoji="1" lang="zh-CN" altLang="en-US" smtClean="0"/>
              <a:t>109</a:t>
            </a:fld>
            <a:endParaRPr kumimoji="1" lang="zh-CN" altLang="en-US" dirty="0"/>
          </a:p>
        </p:txBody>
      </p:sp>
      <p:sp>
        <p:nvSpPr>
          <p:cNvPr id="21" name="文本框 20"/>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409245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应用进程通信方式</a:t>
            </a:r>
            <a:endParaRPr lang="zh-CN" altLang="en-US" dirty="0"/>
          </a:p>
        </p:txBody>
      </p:sp>
      <p:sp>
        <p:nvSpPr>
          <p:cNvPr id="3" name="内容占位符 2"/>
          <p:cNvSpPr>
            <a:spLocks noGrp="1"/>
          </p:cNvSpPr>
          <p:nvPr>
            <p:ph idx="1"/>
          </p:nvPr>
        </p:nvSpPr>
        <p:spPr>
          <a:xfrm>
            <a:off x="838200" y="1436914"/>
            <a:ext cx="10529570" cy="4932771"/>
          </a:xfrm>
        </p:spPr>
        <p:txBody>
          <a:bodyPr>
            <a:noAutofit/>
          </a:bodyPr>
          <a:lstStyle/>
          <a:p>
            <a:pPr algn="just">
              <a:lnSpc>
                <a:spcPct val="120000"/>
              </a:lnSpc>
            </a:pPr>
            <a:r>
              <a:rPr lang="zh-CN" altLang="zh-CN" dirty="0">
                <a:cs typeface="微软雅黑" panose="020B0503020204020204" pitchFamily="34" charset="-122"/>
                <a:sym typeface="+mn-ea"/>
              </a:rPr>
              <a:t>客户进程的特点</a:t>
            </a:r>
            <a:endParaRPr kumimoji="1" lang="zh-CN" altLang="zh-CN" dirty="0">
              <a:cs typeface="微软雅黑" panose="020B0503020204020204" pitchFamily="34" charset="-122"/>
              <a:sym typeface="+mn-ea"/>
            </a:endParaRPr>
          </a:p>
          <a:p>
            <a:pPr lvl="1" algn="just">
              <a:lnSpc>
                <a:spcPct val="120000"/>
              </a:lnSpc>
            </a:pPr>
            <a:r>
              <a:rPr lang="zh-CN" altLang="en-US" dirty="0">
                <a:solidFill>
                  <a:schemeClr val="tx1"/>
                </a:solidFill>
                <a:sym typeface="+mn-ea"/>
              </a:rPr>
              <a:t>在进行通信时临时成为客户，它也可在本地进行其它的计算</a:t>
            </a:r>
            <a:endParaRPr lang="zh-CN" altLang="en-US" dirty="0">
              <a:solidFill>
                <a:schemeClr val="tx1"/>
              </a:solidFill>
              <a:cs typeface="微软雅黑" panose="020B0503020204020204" pitchFamily="34" charset="-122"/>
              <a:sym typeface="+mn-ea"/>
            </a:endParaRPr>
          </a:p>
          <a:p>
            <a:pPr lvl="1" algn="just">
              <a:lnSpc>
                <a:spcPct val="120000"/>
              </a:lnSpc>
            </a:pPr>
            <a:r>
              <a:rPr lang="zh-CN" altLang="en-US" dirty="0">
                <a:sym typeface="+mn-ea"/>
              </a:rPr>
              <a:t>用户计算机上运行，在打算通信时</a:t>
            </a:r>
            <a:r>
              <a:rPr kumimoji="1" lang="zh-CN" altLang="en-US" noProof="0" dirty="0">
                <a:ln>
                  <a:noFill/>
                </a:ln>
                <a:solidFill>
                  <a:srgbClr val="C00000"/>
                </a:solidFill>
                <a:effectLst/>
                <a:uLnTx/>
                <a:uFillTx/>
                <a:sym typeface="+mn-ea"/>
              </a:rPr>
              <a:t>主动</a:t>
            </a:r>
            <a:r>
              <a:rPr lang="zh-CN" altLang="en-US" dirty="0">
                <a:sym typeface="+mn-ea"/>
              </a:rPr>
              <a:t>向远地服务器</a:t>
            </a:r>
            <a:r>
              <a:rPr kumimoji="1" lang="zh-CN" altLang="en-US" noProof="0" dirty="0">
                <a:ln>
                  <a:noFill/>
                </a:ln>
                <a:solidFill>
                  <a:srgbClr val="C00000"/>
                </a:solidFill>
                <a:effectLst/>
                <a:uLnTx/>
                <a:uFillTx/>
                <a:sym typeface="+mn-ea"/>
              </a:rPr>
              <a:t>发起通信</a:t>
            </a:r>
            <a:endParaRPr lang="zh-CN" altLang="en-US" b="1" dirty="0">
              <a:solidFill>
                <a:srgbClr val="FF0000"/>
              </a:solidFill>
              <a:latin typeface="宋体" panose="02010600030101010101" pitchFamily="2" charset="-122"/>
              <a:ea typeface="宋体" panose="02010600030101010101" pitchFamily="2" charset="-122"/>
              <a:sym typeface="+mn-ea"/>
            </a:endParaRPr>
          </a:p>
          <a:p>
            <a:pPr lvl="1" algn="just">
              <a:lnSpc>
                <a:spcPct val="120000"/>
              </a:lnSpc>
            </a:pPr>
            <a:r>
              <a:rPr kumimoji="1" lang="zh-CN" altLang="en-US" noProof="0" dirty="0">
                <a:ln>
                  <a:noFill/>
                </a:ln>
                <a:solidFill>
                  <a:srgbClr val="C00000"/>
                </a:solidFill>
                <a:effectLst/>
                <a:uLnTx/>
                <a:uFillTx/>
                <a:sym typeface="Arial" panose="020B0604020202020204" pitchFamily="34" charset="0"/>
              </a:rPr>
              <a:t>客户方必须知道服务器进程所在主机的</a:t>
            </a:r>
            <a:r>
              <a:rPr kumimoji="1" lang="en-US" altLang="zh-CN" noProof="0" dirty="0">
                <a:ln>
                  <a:noFill/>
                </a:ln>
                <a:solidFill>
                  <a:srgbClr val="C00000"/>
                </a:solidFill>
                <a:effectLst/>
                <a:uLnTx/>
                <a:uFillTx/>
                <a:sym typeface="Arial" panose="020B0604020202020204" pitchFamily="34" charset="0"/>
              </a:rPr>
              <a:t>IP</a:t>
            </a:r>
            <a:r>
              <a:rPr kumimoji="1" lang="zh-CN" altLang="en-US" noProof="0" dirty="0">
                <a:ln>
                  <a:noFill/>
                </a:ln>
                <a:solidFill>
                  <a:srgbClr val="C00000"/>
                </a:solidFill>
                <a:effectLst/>
                <a:uLnTx/>
                <a:uFillTx/>
                <a:sym typeface="Arial" panose="020B0604020202020204" pitchFamily="34" charset="0"/>
              </a:rPr>
              <a:t>地址才能发出服务请求</a:t>
            </a:r>
          </a:p>
          <a:p>
            <a:pPr lvl="1" algn="just">
              <a:lnSpc>
                <a:spcPct val="120000"/>
              </a:lnSpc>
            </a:pPr>
            <a:r>
              <a:rPr lang="zh-CN" altLang="en-US" dirty="0">
                <a:sym typeface="+mn-ea"/>
              </a:rPr>
              <a:t>需要时可以与多个服务器进行通信</a:t>
            </a:r>
          </a:p>
          <a:p>
            <a:pPr lvl="1" algn="just">
              <a:lnSpc>
                <a:spcPct val="120000"/>
              </a:lnSpc>
            </a:pP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11</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Tree>
    <p:extLst>
      <p:ext uri="{BB962C8B-B14F-4D97-AF65-F5344CB8AC3E}">
        <p14:creationId xmlns:p14="http://schemas.microsoft.com/office/powerpoint/2010/main" val="10525187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518160" y="1370965"/>
            <a:ext cx="11406505" cy="4745355"/>
          </a:xfrm>
        </p:spPr>
        <p:txBody>
          <a:bodyPr/>
          <a:lstStyle/>
          <a:p>
            <a:r>
              <a:rPr lang="zh-CN" altLang="en-US" dirty="0"/>
              <a:t>缓存（</a:t>
            </a:r>
            <a:r>
              <a:rPr lang="en-US" altLang="zh-CN" dirty="0"/>
              <a:t>caching</a:t>
            </a:r>
            <a:r>
              <a:rPr lang="zh-CN" altLang="en-US" dirty="0"/>
              <a:t>），如代理技术</a:t>
            </a:r>
            <a:endParaRPr lang="en-US" altLang="zh-CN" dirty="0"/>
          </a:p>
          <a:p>
            <a:r>
              <a:rPr lang="zh-CN" altLang="en-US" dirty="0"/>
              <a:t>多线程（</a:t>
            </a:r>
            <a:r>
              <a:rPr lang="en-US" dirty="0">
                <a:sym typeface="+mn-ea"/>
              </a:rPr>
              <a:t>multiple threads</a:t>
            </a:r>
            <a:r>
              <a:rPr lang="zh-CN" altLang="en-US" dirty="0"/>
              <a:t>）</a:t>
            </a:r>
            <a:endParaRPr lang="en-US" altLang="zh-CN" dirty="0"/>
          </a:p>
          <a:p>
            <a:r>
              <a:rPr lang="zh-CN" altLang="en-US" dirty="0"/>
              <a:t>前端（</a:t>
            </a:r>
            <a:r>
              <a:rPr lang="en-US" dirty="0"/>
              <a:t>front end</a:t>
            </a:r>
            <a:r>
              <a:rPr lang="zh-CN" altLang="en-US" dirty="0"/>
              <a:t>）</a:t>
            </a:r>
            <a:endParaRPr lang="en-US" dirty="0"/>
          </a:p>
        </p:txBody>
      </p:sp>
      <p:sp>
        <p:nvSpPr>
          <p:cNvPr id="35842" name="Rectangle 2"/>
          <p:cNvSpPr>
            <a:spLocks noGrp="1" noChangeArrowheads="1"/>
          </p:cNvSpPr>
          <p:nvPr/>
        </p:nvSpPr>
        <p:spPr>
          <a:xfrm>
            <a:off x="1356130" y="37071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en-US" dirty="0"/>
              <a:t>WWW</a:t>
            </a:r>
            <a:r>
              <a:rPr lang="zh-CN" altLang="en-US" dirty="0"/>
              <a:t>性能提升方法</a:t>
            </a:r>
            <a:endParaRPr lang="en-US" dirty="0"/>
          </a:p>
        </p:txBody>
      </p:sp>
      <p:graphicFrame>
        <p:nvGraphicFramePr>
          <p:cNvPr id="15" name="对象 14"/>
          <p:cNvGraphicFramePr/>
          <p:nvPr>
            <p:extLst>
              <p:ext uri="{D42A27DB-BD31-4B8C-83A1-F6EECF244321}">
                <p14:modId xmlns:p14="http://schemas.microsoft.com/office/powerpoint/2010/main" val="2961874045"/>
              </p:ext>
            </p:extLst>
          </p:nvPr>
        </p:nvGraphicFramePr>
        <p:xfrm>
          <a:off x="1733549" y="1744196"/>
          <a:ext cx="9500507" cy="4932830"/>
        </p:xfrm>
        <a:graphic>
          <a:graphicData uri="http://schemas.openxmlformats.org/presentationml/2006/ole">
            <mc:AlternateContent xmlns:mc="http://schemas.openxmlformats.org/markup-compatibility/2006">
              <mc:Choice xmlns:v="urn:schemas-microsoft-com:vml" Requires="v">
                <p:oleObj spid="_x0000_s2185" r:id="rId4" imgW="6166485" imgH="2699385" progId="Visio.Drawing.15">
                  <p:embed/>
                </p:oleObj>
              </mc:Choice>
              <mc:Fallback>
                <p:oleObj r:id="rId4" imgW="6166485" imgH="2699385" progId="Visio.Drawing.15">
                  <p:embed/>
                  <p:pic>
                    <p:nvPicPr>
                      <p:cNvPr id="0" name=""/>
                      <p:cNvPicPr/>
                      <p:nvPr/>
                    </p:nvPicPr>
                    <p:blipFill>
                      <a:blip r:embed="rId5"/>
                      <a:stretch>
                        <a:fillRect/>
                      </a:stretch>
                    </p:blipFill>
                    <p:spPr>
                      <a:xfrm>
                        <a:off x="1733549" y="1744196"/>
                        <a:ext cx="9500507" cy="4932830"/>
                      </a:xfrm>
                      <a:prstGeom prst="rect">
                        <a:avLst/>
                      </a:prstGeom>
                    </p:spPr>
                  </p:pic>
                </p:oleObj>
              </mc:Fallback>
            </mc:AlternateContent>
          </a:graphicData>
        </a:graphic>
      </p:graphicFrame>
      <p:sp>
        <p:nvSpPr>
          <p:cNvPr id="2" name="灯片编号占位符 1"/>
          <p:cNvSpPr>
            <a:spLocks noGrp="1"/>
          </p:cNvSpPr>
          <p:nvPr>
            <p:ph type="sldNum" sz="quarter" idx="12"/>
          </p:nvPr>
        </p:nvSpPr>
        <p:spPr/>
        <p:txBody>
          <a:bodyPr/>
          <a:lstStyle/>
          <a:p>
            <a:fld id="{8D4D1E41-7A09-AB4A-A4E1-09765ADA2698}" type="slidenum">
              <a:rPr kumimoji="1" lang="zh-CN" altLang="en-US" smtClean="0"/>
              <a:t>110</a:t>
            </a:fld>
            <a:endParaRPr kumimoji="1" lang="zh-CN" altLang="en-US" dirty="0"/>
          </a:p>
        </p:txBody>
      </p:sp>
      <p:sp>
        <p:nvSpPr>
          <p:cNvPr id="7" name="文本框 6"/>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22707200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a:t>
            </a:r>
            <a:r>
              <a:rPr lang="zh-CN" altLang="en-US" dirty="0"/>
              <a:t>对象</a:t>
            </a:r>
            <a:endParaRPr lang="en-US" dirty="0"/>
          </a:p>
        </p:txBody>
      </p:sp>
      <p:sp>
        <p:nvSpPr>
          <p:cNvPr id="5" name="Content Placeholder 4"/>
          <p:cNvSpPr>
            <a:spLocks noGrp="1"/>
          </p:cNvSpPr>
          <p:nvPr>
            <p:ph idx="1"/>
          </p:nvPr>
        </p:nvSpPr>
        <p:spPr>
          <a:xfrm>
            <a:off x="640080" y="1405255"/>
            <a:ext cx="10713720" cy="4951095"/>
          </a:xfrm>
        </p:spPr>
        <p:txBody>
          <a:bodyPr>
            <a:noAutofit/>
          </a:bodyPr>
          <a:lstStyle/>
          <a:p>
            <a:pPr algn="just">
              <a:lnSpc>
                <a:spcPct val="120000"/>
              </a:lnSpc>
              <a:spcAft>
                <a:spcPts val="0"/>
              </a:spcAft>
            </a:pPr>
            <a:r>
              <a:rPr lang="en-US" dirty="0"/>
              <a:t>WEB</a:t>
            </a:r>
            <a:r>
              <a:rPr lang="zh-CN" altLang="en-US" dirty="0"/>
              <a:t>网页对象</a:t>
            </a:r>
            <a:endParaRPr lang="en-US" dirty="0"/>
          </a:p>
          <a:p>
            <a:pPr lvl="1" algn="just" fontAlgn="auto">
              <a:lnSpc>
                <a:spcPct val="120000"/>
              </a:lnSpc>
              <a:spcAft>
                <a:spcPts val="0"/>
              </a:spcAft>
              <a:buClrTx/>
              <a:buSzTx/>
            </a:pPr>
            <a:r>
              <a:rPr lang="zh-CN" altLang="en-US" dirty="0">
                <a:solidFill>
                  <a:srgbClr val="C00000"/>
                </a:solidFill>
              </a:rPr>
              <a:t>静态对象与静态网页</a:t>
            </a:r>
          </a:p>
          <a:p>
            <a:pPr lvl="2" algn="just" fontAlgn="auto">
              <a:lnSpc>
                <a:spcPct val="120000"/>
              </a:lnSpc>
              <a:spcAft>
                <a:spcPts val="0"/>
              </a:spcAft>
            </a:pPr>
            <a:r>
              <a:rPr lang="zh-CN" altLang="en-US" sz="2400" dirty="0"/>
              <a:t>文本，表格，图片，图像和视频等多媒体类型的信息（实现语言：标记语言，如：</a:t>
            </a:r>
            <a:r>
              <a:rPr lang="en-US" altLang="zh-CN" sz="2400" dirty="0"/>
              <a:t>HTML</a:t>
            </a:r>
            <a:r>
              <a:rPr lang="zh-CN" altLang="en-US" sz="2400" dirty="0"/>
              <a:t>，</a:t>
            </a:r>
            <a:r>
              <a:rPr lang="en-US" altLang="zh-CN" sz="2400" dirty="0"/>
              <a:t>XML</a:t>
            </a:r>
            <a:r>
              <a:rPr lang="zh-CN" altLang="en-US" sz="2400" dirty="0"/>
              <a:t>，</a:t>
            </a:r>
            <a:r>
              <a:rPr lang="en-US" altLang="zh-CN" sz="2400" dirty="0"/>
              <a:t>PHP</a:t>
            </a:r>
            <a:r>
              <a:rPr lang="zh-CN" altLang="en-US" sz="2400" dirty="0"/>
              <a:t>等）</a:t>
            </a:r>
          </a:p>
          <a:p>
            <a:pPr lvl="2" algn="just" fontAlgn="auto">
              <a:lnSpc>
                <a:spcPct val="120000"/>
              </a:lnSpc>
              <a:spcAft>
                <a:spcPts val="0"/>
              </a:spcAft>
            </a:pPr>
            <a:r>
              <a:rPr lang="zh-CN" altLang="en-US" sz="2400" dirty="0"/>
              <a:t>字体、颜色和布局等风格类型的信息（实现语言：</a:t>
            </a:r>
            <a:r>
              <a:rPr lang="zh-CN" altLang="en-US" sz="2400" dirty="0">
                <a:sym typeface="+mn-ea"/>
              </a:rPr>
              <a:t>层叠样式表</a:t>
            </a:r>
            <a:r>
              <a:rPr lang="en-US" altLang="zh-CN" sz="2400" dirty="0">
                <a:sym typeface="+mn-ea"/>
              </a:rPr>
              <a:t>CSS</a:t>
            </a:r>
            <a:r>
              <a:rPr lang="zh-CN" altLang="en-US" sz="2400" dirty="0"/>
              <a:t>）</a:t>
            </a:r>
          </a:p>
          <a:p>
            <a:pPr lvl="1" algn="just" fontAlgn="auto">
              <a:lnSpc>
                <a:spcPct val="120000"/>
              </a:lnSpc>
              <a:spcAft>
                <a:spcPts val="0"/>
              </a:spcAft>
              <a:buClrTx/>
              <a:buSzTx/>
            </a:pPr>
            <a:r>
              <a:rPr lang="zh-CN" altLang="en-US" dirty="0">
                <a:solidFill>
                  <a:srgbClr val="C00000"/>
                </a:solidFill>
              </a:rPr>
              <a:t>动态对象与动态网页</a:t>
            </a:r>
          </a:p>
          <a:p>
            <a:pPr lvl="2" algn="just" fontAlgn="auto">
              <a:lnSpc>
                <a:spcPct val="120000"/>
              </a:lnSpc>
              <a:spcAft>
                <a:spcPts val="0"/>
              </a:spcAft>
            </a:pPr>
            <a:r>
              <a:rPr lang="zh-CN" altLang="en-US" sz="2400" dirty="0"/>
              <a:t>交互信息，比如，用户注册信息、登录信息等（实现：</a:t>
            </a:r>
            <a:r>
              <a:rPr lang="en-US" altLang="zh-CN" sz="2400" dirty="0"/>
              <a:t>PHP/JSP</a:t>
            </a:r>
            <a:r>
              <a:rPr lang="zh-CN" altLang="en-US" sz="2400" dirty="0"/>
              <a:t>等语言</a:t>
            </a:r>
            <a:r>
              <a:rPr lang="en-US" altLang="zh-CN" sz="2400" dirty="0"/>
              <a:t>+MySQL</a:t>
            </a:r>
            <a:r>
              <a:rPr lang="zh-CN" altLang="en-US" sz="2400" dirty="0"/>
              <a:t>等数据库）</a:t>
            </a:r>
          </a:p>
          <a:p>
            <a:pPr lvl="1" algn="just" fontAlgn="auto">
              <a:lnSpc>
                <a:spcPct val="120000"/>
              </a:lnSpc>
              <a:spcAft>
                <a:spcPts val="0"/>
              </a:spcAft>
              <a:buClrTx/>
              <a:buSzTx/>
            </a:pPr>
            <a:r>
              <a:rPr lang="zh-CN" altLang="en-US" dirty="0">
                <a:solidFill>
                  <a:srgbClr val="C00000"/>
                </a:solidFill>
              </a:rPr>
              <a:t>链接</a:t>
            </a:r>
          </a:p>
          <a:p>
            <a:pPr lvl="2" algn="just" fontAlgn="auto">
              <a:lnSpc>
                <a:spcPct val="120000"/>
              </a:lnSpc>
              <a:spcAft>
                <a:spcPts val="0"/>
              </a:spcAft>
            </a:pPr>
            <a:r>
              <a:rPr lang="zh-CN" altLang="en-US" sz="2400" dirty="0"/>
              <a:t>超链接（</a:t>
            </a:r>
            <a:r>
              <a:rPr lang="en-US" altLang="zh-CN" sz="2400" dirty="0"/>
              <a:t>HyperLinks</a:t>
            </a:r>
            <a:r>
              <a:rPr lang="zh-CN" altLang="en-US" sz="2400" dirty="0"/>
              <a:t>）</a:t>
            </a:r>
          </a:p>
        </p:txBody>
      </p:sp>
      <p:sp>
        <p:nvSpPr>
          <p:cNvPr id="3" name="灯片编号占位符 2"/>
          <p:cNvSpPr>
            <a:spLocks noGrp="1"/>
          </p:cNvSpPr>
          <p:nvPr>
            <p:ph type="sldNum" sz="quarter" idx="12"/>
          </p:nvPr>
        </p:nvSpPr>
        <p:spPr/>
        <p:txBody>
          <a:bodyPr/>
          <a:lstStyle/>
          <a:p>
            <a:fld id="{8D4D1E41-7A09-AB4A-A4E1-09765ADA2698}" type="slidenum">
              <a:rPr kumimoji="1" lang="zh-CN" altLang="en-US" smtClean="0"/>
              <a:t>111</a:t>
            </a:fld>
            <a:endParaRPr kumimoji="1" lang="zh-CN" altLang="en-US" dirty="0"/>
          </a:p>
        </p:txBody>
      </p:sp>
      <p:sp>
        <p:nvSpPr>
          <p:cNvPr id="6" name="文本框 5"/>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11722939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465" y="365125"/>
            <a:ext cx="8898255" cy="878840"/>
          </a:xfrm>
        </p:spPr>
        <p:txBody>
          <a:bodyPr>
            <a:noAutofit/>
          </a:bodyPr>
          <a:lstStyle/>
          <a:p>
            <a:r>
              <a:rPr lang="zh-CN" altLang="en-US" dirty="0">
                <a:sym typeface="+mn-ea"/>
              </a:rPr>
              <a:t>静态</a:t>
            </a:r>
            <a:r>
              <a:rPr lang="en-US" altLang="zh-CN" dirty="0">
                <a:sym typeface="+mn-ea"/>
              </a:rPr>
              <a:t>Web</a:t>
            </a:r>
            <a:r>
              <a:rPr lang="zh-CN" altLang="en-US" dirty="0">
                <a:sym typeface="+mn-ea"/>
              </a:rPr>
              <a:t>与</a:t>
            </a:r>
            <a:r>
              <a:rPr lang="en-US" dirty="0">
                <a:sym typeface="+mn-ea"/>
              </a:rPr>
              <a:t>HTML</a:t>
            </a:r>
            <a:endParaRPr lang="zh-CN" altLang="en-US" dirty="0">
              <a:sym typeface="+mn-ea"/>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112</a:t>
            </a:fld>
            <a:endParaRPr kumimoji="1" lang="zh-CN" altLang="en-US" dirty="0"/>
          </a:p>
        </p:txBody>
      </p:sp>
      <p:graphicFrame>
        <p:nvGraphicFramePr>
          <p:cNvPr id="5" name="内容占位符 4"/>
          <p:cNvGraphicFramePr>
            <a:graphicFrameLocks noGrp="1" noChangeAspect="1"/>
          </p:cNvGraphicFramePr>
          <p:nvPr>
            <p:ph idx="1"/>
          </p:nvPr>
        </p:nvGraphicFramePr>
        <p:xfrm>
          <a:off x="1671320" y="1302385"/>
          <a:ext cx="6814820" cy="5555615"/>
        </p:xfrm>
        <a:graphic>
          <a:graphicData uri="http://schemas.openxmlformats.org/presentationml/2006/ole">
            <mc:AlternateContent xmlns:mc="http://schemas.openxmlformats.org/markup-compatibility/2006">
              <mc:Choice xmlns:v="urn:schemas-microsoft-com:vml" Requires="v">
                <p:oleObj spid="_x0000_s3208" r:id="rId3" imgW="4549775" imgH="3709035" progId="Visio.Drawing.15">
                  <p:embed/>
                </p:oleObj>
              </mc:Choice>
              <mc:Fallback>
                <p:oleObj r:id="rId3" imgW="4549775" imgH="3709035" progId="Visio.Drawing.15">
                  <p:embed/>
                  <p:pic>
                    <p:nvPicPr>
                      <p:cNvPr id="0" name=""/>
                      <p:cNvPicPr/>
                      <p:nvPr/>
                    </p:nvPicPr>
                    <p:blipFill>
                      <a:blip r:embed="rId4"/>
                      <a:stretch>
                        <a:fillRect/>
                      </a:stretch>
                    </p:blipFill>
                    <p:spPr>
                      <a:xfrm>
                        <a:off x="1671320" y="1302385"/>
                        <a:ext cx="6814820" cy="5555615"/>
                      </a:xfrm>
                      <a:prstGeom prst="rect">
                        <a:avLst/>
                      </a:prstGeom>
                    </p:spPr>
                  </p:pic>
                </p:oleObj>
              </mc:Fallback>
            </mc:AlternateContent>
          </a:graphicData>
        </a:graphic>
      </p:graphicFrame>
      <p:sp>
        <p:nvSpPr>
          <p:cNvPr id="8" name="文本框 7"/>
          <p:cNvSpPr txBox="1"/>
          <p:nvPr/>
        </p:nvSpPr>
        <p:spPr>
          <a:xfrm>
            <a:off x="8611235" y="1489075"/>
            <a:ext cx="3580130" cy="2306955"/>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&lt;html&gt;</a:t>
            </a: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&lt;head&gt;</a:t>
            </a: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&lt;title&gt;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计算机网络 </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&lt;/title&gt;</a:t>
            </a:r>
            <a:endParaRPr lang="en-US" altLang="zh-CN"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&lt;/head&gt;</a:t>
            </a: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&lt;body&gt;</a:t>
            </a: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&lt;/body&gt;</a:t>
            </a: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&lt;/html&gt;</a:t>
            </a:r>
            <a:endParaRPr lang="en-US" altLang="zh-CN"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5"/>
          <a:stretch>
            <a:fillRect/>
          </a:stretch>
        </p:blipFill>
        <p:spPr>
          <a:xfrm>
            <a:off x="8512810" y="4401820"/>
            <a:ext cx="3642360" cy="1447165"/>
          </a:xfrm>
          <a:prstGeom prst="rect">
            <a:avLst/>
          </a:prstGeom>
        </p:spPr>
      </p:pic>
      <p:sp>
        <p:nvSpPr>
          <p:cNvPr id="10" name="文本框 9"/>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9031722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1312578" y="1344358"/>
            <a:ext cx="9489440" cy="517596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&lt;HTML&gt;                                          </a:t>
            </a:r>
          </a:p>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&lt;HEAD&gt;                                         </a:t>
            </a:r>
            <a:b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&lt;TITLE&gt;</a:t>
            </a:r>
            <a:r>
              <a:rPr lang="zh-CN" altLang="en-US"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一个 </a:t>
            </a: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HTML </a:t>
            </a:r>
            <a:r>
              <a:rPr lang="zh-CN" altLang="en-US"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的例子</a:t>
            </a: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&lt;/TITLE&gt;</a:t>
            </a:r>
          </a:p>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&lt;/HEAD&gt;</a:t>
            </a:r>
          </a:p>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&lt;BODY&gt;</a:t>
            </a:r>
          </a:p>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&lt;H1&gt;HTML </a:t>
            </a:r>
            <a:r>
              <a:rPr lang="zh-CN" altLang="en-US"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很容易掌握</a:t>
            </a: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&lt;/H1&gt;</a:t>
            </a:r>
          </a:p>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&lt;P&gt;</a:t>
            </a:r>
          </a:p>
          <a:p>
            <a:pPr eaLnBrk="1" hangingPunct="1">
              <a:lnSpc>
                <a:spcPct val="130000"/>
              </a:lnSpc>
            </a:pPr>
            <a:r>
              <a:rPr lang="zh-CN" altLang="en-US"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这是第一个段落。虽然很短，但它仍是一个段落。</a:t>
            </a:r>
          </a:p>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&lt;/P&gt;</a:t>
            </a:r>
          </a:p>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&lt;P&gt;</a:t>
            </a:r>
            <a:r>
              <a:rPr lang="zh-CN" altLang="en-US"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这是第二个段落。</a:t>
            </a: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&lt;/P&gt;</a:t>
            </a:r>
          </a:p>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&lt;/BODY&gt;</a:t>
            </a:r>
          </a:p>
          <a:p>
            <a:pPr eaLnBrk="1" hangingPunct="1">
              <a:lnSpc>
                <a:spcPct val="130000"/>
              </a:lnSpc>
            </a:pPr>
            <a:r>
              <a:rPr lang="en-US" altLang="zh-CN" sz="2135"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&lt;/HTML&gt;</a:t>
            </a:r>
          </a:p>
        </p:txBody>
      </p:sp>
      <p:grpSp>
        <p:nvGrpSpPr>
          <p:cNvPr id="6" name="Group 9"/>
          <p:cNvGrpSpPr/>
          <p:nvPr/>
        </p:nvGrpSpPr>
        <p:grpSpPr bwMode="auto">
          <a:xfrm>
            <a:off x="2781663" y="1355958"/>
            <a:ext cx="4926330" cy="460375"/>
            <a:chOff x="1426" y="630"/>
            <a:chExt cx="4615" cy="420"/>
          </a:xfrm>
        </p:grpSpPr>
        <p:sp>
          <p:nvSpPr>
            <p:cNvPr id="7" name="Text Box 5"/>
            <p:cNvSpPr txBox="1">
              <a:spLocks noChangeArrowheads="1"/>
            </p:cNvSpPr>
            <p:nvPr/>
          </p:nvSpPr>
          <p:spPr bwMode="auto">
            <a:xfrm>
              <a:off x="3590" y="630"/>
              <a:ext cx="2451"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en-US" altLang="zh-CN"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HTML </a:t>
              </a:r>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文档开始</a:t>
              </a:r>
            </a:p>
          </p:txBody>
        </p:sp>
        <p:sp>
          <p:nvSpPr>
            <p:cNvPr id="8" name="Line 6"/>
            <p:cNvSpPr>
              <a:spLocks noChangeShapeType="1"/>
            </p:cNvSpPr>
            <p:nvPr/>
          </p:nvSpPr>
          <p:spPr bwMode="auto">
            <a:xfrm flipH="1">
              <a:off x="1426" y="845"/>
              <a:ext cx="2164" cy="1"/>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 name="标题 1"/>
          <p:cNvSpPr>
            <a:spLocks noGrp="1"/>
          </p:cNvSpPr>
          <p:nvPr>
            <p:ph type="title"/>
          </p:nvPr>
        </p:nvSpPr>
        <p:spPr/>
        <p:txBody>
          <a:bodyPr/>
          <a:lstStyle/>
          <a:p>
            <a:r>
              <a:rPr lang="en-US" altLang="zh-CN"/>
              <a:t>HTML</a:t>
            </a:r>
            <a:r>
              <a:rPr lang="zh-CN" altLang="en-US"/>
              <a:t>文档与静态网页</a:t>
            </a:r>
          </a:p>
        </p:txBody>
      </p:sp>
      <p:sp>
        <p:nvSpPr>
          <p:cNvPr id="11" name="文本框 10"/>
          <p:cNvSpPr txBox="1"/>
          <p:nvPr/>
        </p:nvSpPr>
        <p:spPr>
          <a:xfrm>
            <a:off x="3225800" y="6489700"/>
            <a:ext cx="6073140" cy="337185"/>
          </a:xfrm>
          <a:prstGeom prst="rect">
            <a:avLst/>
          </a:prstGeom>
          <a:noFill/>
        </p:spPr>
        <p:txBody>
          <a:bodyPr wrap="square" rtlCol="0">
            <a:spAutoFit/>
          </a:bodyPr>
          <a:lstStyle/>
          <a:p>
            <a:pPr algn="ctr"/>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引自：计算机网络，谢希仁</a:t>
            </a:r>
          </a:p>
        </p:txBody>
      </p:sp>
      <p:sp>
        <p:nvSpPr>
          <p:cNvPr id="3" name="灯片编号占位符 2"/>
          <p:cNvSpPr>
            <a:spLocks noGrp="1"/>
          </p:cNvSpPr>
          <p:nvPr>
            <p:ph type="sldNum" sz="quarter" idx="12"/>
          </p:nvPr>
        </p:nvSpPr>
        <p:spPr/>
        <p:txBody>
          <a:bodyPr/>
          <a:lstStyle/>
          <a:p>
            <a:fld id="{8D4D1E41-7A09-AB4A-A4E1-09765ADA2698}" type="slidenum">
              <a:rPr kumimoji="1" lang="zh-CN" altLang="en-US" smtClean="0"/>
              <a:t>113</a:t>
            </a:fld>
            <a:endParaRPr kumimoji="1" lang="zh-CN" altLang="en-US" dirty="0"/>
          </a:p>
        </p:txBody>
      </p:sp>
      <p:sp>
        <p:nvSpPr>
          <p:cNvPr id="12" name="文本框 11"/>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grpSp>
        <p:nvGrpSpPr>
          <p:cNvPr id="13" name="Group 9"/>
          <p:cNvGrpSpPr/>
          <p:nvPr/>
        </p:nvGrpSpPr>
        <p:grpSpPr bwMode="auto">
          <a:xfrm>
            <a:off x="2781663" y="1805181"/>
            <a:ext cx="4471443" cy="460682"/>
            <a:chOff x="1426" y="630"/>
            <a:chExt cx="3763" cy="420"/>
          </a:xfrm>
        </p:grpSpPr>
        <p:sp>
          <p:nvSpPr>
            <p:cNvPr id="14" name="Text Box 5"/>
            <p:cNvSpPr txBox="1">
              <a:spLocks noChangeArrowheads="1"/>
            </p:cNvSpPr>
            <p:nvPr/>
          </p:nvSpPr>
          <p:spPr bwMode="auto">
            <a:xfrm>
              <a:off x="4009" y="630"/>
              <a:ext cx="1180"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首部开始</a:t>
              </a:r>
            </a:p>
          </p:txBody>
        </p:sp>
        <p:sp>
          <p:nvSpPr>
            <p:cNvPr id="15"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6" name="组合 15"/>
          <p:cNvGrpSpPr/>
          <p:nvPr/>
        </p:nvGrpSpPr>
        <p:grpSpPr>
          <a:xfrm>
            <a:off x="3023093" y="2228228"/>
            <a:ext cx="5264757" cy="1004886"/>
            <a:chOff x="2610222" y="1700563"/>
            <a:chExt cx="3948568" cy="753664"/>
          </a:xfrm>
        </p:grpSpPr>
        <p:grpSp>
          <p:nvGrpSpPr>
            <p:cNvPr id="17" name="Group 9"/>
            <p:cNvGrpSpPr/>
            <p:nvPr/>
          </p:nvGrpSpPr>
          <p:grpSpPr bwMode="auto">
            <a:xfrm>
              <a:off x="4398525" y="2029742"/>
              <a:ext cx="2160265" cy="424485"/>
              <a:chOff x="3021" y="534"/>
              <a:chExt cx="2424" cy="516"/>
            </a:xfrm>
          </p:grpSpPr>
          <p:sp>
            <p:nvSpPr>
              <p:cNvPr id="19" name="Text Box 5"/>
              <p:cNvSpPr txBox="1">
                <a:spLocks noChangeArrowheads="1"/>
              </p:cNvSpPr>
              <p:nvPr/>
            </p:nvSpPr>
            <p:spPr bwMode="auto">
              <a:xfrm>
                <a:off x="4009" y="630"/>
                <a:ext cx="1436"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文档的标题</a:t>
                </a:r>
              </a:p>
            </p:txBody>
          </p:sp>
          <p:sp>
            <p:nvSpPr>
              <p:cNvPr id="20" name="Line 6"/>
              <p:cNvSpPr>
                <a:spLocks noChangeShapeType="1"/>
              </p:cNvSpPr>
              <p:nvPr/>
            </p:nvSpPr>
            <p:spPr bwMode="auto">
              <a:xfrm flipH="1" flipV="1">
                <a:off x="3021" y="534"/>
                <a:ext cx="988" cy="311"/>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8" name="Rectangle 8"/>
            <p:cNvSpPr>
              <a:spLocks noChangeArrowheads="1"/>
            </p:cNvSpPr>
            <p:nvPr/>
          </p:nvSpPr>
          <p:spPr bwMode="auto">
            <a:xfrm>
              <a:off x="2610222" y="1700563"/>
              <a:ext cx="1788042" cy="329405"/>
            </a:xfrm>
            <a:prstGeom prst="rect">
              <a:avLst/>
            </a:prstGeom>
            <a:noFill/>
            <a:ln w="28575">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b="1">
                <a:cs typeface="微软雅黑" panose="020B0503020204020204" pitchFamily="34" charset="-122"/>
              </a:endParaRPr>
            </a:p>
          </p:txBody>
        </p:sp>
      </p:grpSp>
      <p:grpSp>
        <p:nvGrpSpPr>
          <p:cNvPr id="21" name="Group 9"/>
          <p:cNvGrpSpPr/>
          <p:nvPr/>
        </p:nvGrpSpPr>
        <p:grpSpPr bwMode="auto">
          <a:xfrm>
            <a:off x="2781663" y="2648752"/>
            <a:ext cx="4471443" cy="460682"/>
            <a:chOff x="1426" y="630"/>
            <a:chExt cx="3763" cy="420"/>
          </a:xfrm>
        </p:grpSpPr>
        <p:sp>
          <p:nvSpPr>
            <p:cNvPr id="22" name="Text Box 5"/>
            <p:cNvSpPr txBox="1">
              <a:spLocks noChangeArrowheads="1"/>
            </p:cNvSpPr>
            <p:nvPr/>
          </p:nvSpPr>
          <p:spPr bwMode="auto">
            <a:xfrm>
              <a:off x="4009" y="630"/>
              <a:ext cx="1180"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首部结束</a:t>
              </a:r>
            </a:p>
          </p:txBody>
        </p:sp>
        <p:sp>
          <p:nvSpPr>
            <p:cNvPr id="23"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4" name="Group 9"/>
          <p:cNvGrpSpPr/>
          <p:nvPr/>
        </p:nvGrpSpPr>
        <p:grpSpPr bwMode="auto">
          <a:xfrm>
            <a:off x="2781663" y="3079365"/>
            <a:ext cx="4471443" cy="460682"/>
            <a:chOff x="1426" y="630"/>
            <a:chExt cx="3763" cy="420"/>
          </a:xfrm>
        </p:grpSpPr>
        <p:sp>
          <p:nvSpPr>
            <p:cNvPr id="25" name="Text Box 5"/>
            <p:cNvSpPr txBox="1">
              <a:spLocks noChangeArrowheads="1"/>
            </p:cNvSpPr>
            <p:nvPr/>
          </p:nvSpPr>
          <p:spPr bwMode="auto">
            <a:xfrm>
              <a:off x="4009" y="630"/>
              <a:ext cx="1180"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主体开始</a:t>
              </a:r>
            </a:p>
          </p:txBody>
        </p:sp>
        <p:sp>
          <p:nvSpPr>
            <p:cNvPr id="26"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0" name="组合 29"/>
          <p:cNvGrpSpPr/>
          <p:nvPr/>
        </p:nvGrpSpPr>
        <p:grpSpPr>
          <a:xfrm>
            <a:off x="2644270" y="2808334"/>
            <a:ext cx="5376230" cy="1114959"/>
            <a:chOff x="2335902" y="1998481"/>
            <a:chExt cx="4032172" cy="836219"/>
          </a:xfrm>
        </p:grpSpPr>
        <p:grpSp>
          <p:nvGrpSpPr>
            <p:cNvPr id="31" name="Group 9"/>
            <p:cNvGrpSpPr/>
            <p:nvPr/>
          </p:nvGrpSpPr>
          <p:grpSpPr bwMode="auto">
            <a:xfrm>
              <a:off x="4124038" y="1998481"/>
              <a:ext cx="2244036" cy="506750"/>
              <a:chOff x="2713" y="496"/>
              <a:chExt cx="2518" cy="616"/>
            </a:xfrm>
          </p:grpSpPr>
          <p:sp>
            <p:nvSpPr>
              <p:cNvPr id="33" name="Text Box 5"/>
              <p:cNvSpPr txBox="1">
                <a:spLocks noChangeArrowheads="1"/>
              </p:cNvSpPr>
              <p:nvPr/>
            </p:nvSpPr>
            <p:spPr bwMode="auto">
              <a:xfrm>
                <a:off x="3380" y="496"/>
                <a:ext cx="1851"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主体的</a:t>
                </a:r>
                <a:r>
                  <a:rPr lang="en-US" altLang="zh-CN"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级标题</a:t>
                </a:r>
              </a:p>
            </p:txBody>
          </p:sp>
          <p:sp>
            <p:nvSpPr>
              <p:cNvPr id="34" name="Line 6"/>
              <p:cNvSpPr>
                <a:spLocks noChangeShapeType="1"/>
              </p:cNvSpPr>
              <p:nvPr/>
            </p:nvSpPr>
            <p:spPr bwMode="auto">
              <a:xfrm flipH="1">
                <a:off x="2713" y="711"/>
                <a:ext cx="667" cy="401"/>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2" name="Rectangle 8"/>
            <p:cNvSpPr>
              <a:spLocks noChangeArrowheads="1"/>
            </p:cNvSpPr>
            <p:nvPr/>
          </p:nvSpPr>
          <p:spPr bwMode="auto">
            <a:xfrm>
              <a:off x="2335902" y="2505295"/>
              <a:ext cx="1788042" cy="329405"/>
            </a:xfrm>
            <a:prstGeom prst="rect">
              <a:avLst/>
            </a:prstGeom>
            <a:noFill/>
            <a:ln w="28575">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b="1">
                <a:cs typeface="微软雅黑" panose="020B0503020204020204" pitchFamily="34" charset="-122"/>
              </a:endParaRPr>
            </a:p>
          </p:txBody>
        </p:sp>
      </p:grpSp>
      <p:grpSp>
        <p:nvGrpSpPr>
          <p:cNvPr id="39" name="组合 38"/>
          <p:cNvGrpSpPr/>
          <p:nvPr/>
        </p:nvGrpSpPr>
        <p:grpSpPr>
          <a:xfrm>
            <a:off x="2050869" y="3743243"/>
            <a:ext cx="8555161" cy="1050826"/>
            <a:chOff x="2050869" y="3743243"/>
            <a:chExt cx="8555161" cy="1050826"/>
          </a:xfrm>
        </p:grpSpPr>
        <p:grpSp>
          <p:nvGrpSpPr>
            <p:cNvPr id="35" name="Group 9"/>
            <p:cNvGrpSpPr/>
            <p:nvPr/>
          </p:nvGrpSpPr>
          <p:grpSpPr bwMode="auto">
            <a:xfrm>
              <a:off x="7991849" y="3743243"/>
              <a:ext cx="2614181" cy="627404"/>
              <a:chOff x="2616" y="496"/>
              <a:chExt cx="2200" cy="572"/>
            </a:xfrm>
          </p:grpSpPr>
          <p:sp>
            <p:nvSpPr>
              <p:cNvPr id="36" name="Text Box 5"/>
              <p:cNvSpPr txBox="1">
                <a:spLocks noChangeArrowheads="1"/>
              </p:cNvSpPr>
              <p:nvPr/>
            </p:nvSpPr>
            <p:spPr bwMode="auto">
              <a:xfrm>
                <a:off x="3380" y="496"/>
                <a:ext cx="1436"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第一个段落</a:t>
                </a:r>
              </a:p>
            </p:txBody>
          </p:sp>
          <p:sp>
            <p:nvSpPr>
              <p:cNvPr id="37" name="Line 6"/>
              <p:cNvSpPr>
                <a:spLocks noChangeShapeType="1"/>
              </p:cNvSpPr>
              <p:nvPr/>
            </p:nvSpPr>
            <p:spPr bwMode="auto">
              <a:xfrm flipH="1">
                <a:off x="2616" y="711"/>
                <a:ext cx="764" cy="357"/>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 name="矩形 3"/>
            <p:cNvSpPr/>
            <p:nvPr/>
          </p:nvSpPr>
          <p:spPr>
            <a:xfrm>
              <a:off x="2050869" y="4370647"/>
              <a:ext cx="5969631" cy="423422"/>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449197" y="4676193"/>
            <a:ext cx="5023513" cy="959200"/>
            <a:chOff x="2189598" y="2903392"/>
            <a:chExt cx="3767635" cy="745124"/>
          </a:xfrm>
        </p:grpSpPr>
        <p:grpSp>
          <p:nvGrpSpPr>
            <p:cNvPr id="41" name="Group 9"/>
            <p:cNvGrpSpPr/>
            <p:nvPr/>
          </p:nvGrpSpPr>
          <p:grpSpPr bwMode="auto">
            <a:xfrm>
              <a:off x="3757756" y="2903392"/>
              <a:ext cx="2199477" cy="580788"/>
              <a:chOff x="2302" y="1596"/>
              <a:chExt cx="2468" cy="706"/>
            </a:xfrm>
          </p:grpSpPr>
          <p:sp>
            <p:nvSpPr>
              <p:cNvPr id="43" name="Text Box 5"/>
              <p:cNvSpPr txBox="1">
                <a:spLocks noChangeArrowheads="1"/>
              </p:cNvSpPr>
              <p:nvPr/>
            </p:nvSpPr>
            <p:spPr bwMode="auto">
              <a:xfrm>
                <a:off x="3334" y="1596"/>
                <a:ext cx="1436"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第二个段落</a:t>
                </a:r>
              </a:p>
            </p:txBody>
          </p:sp>
          <p:sp>
            <p:nvSpPr>
              <p:cNvPr id="44" name="Line 6"/>
              <p:cNvSpPr>
                <a:spLocks noChangeShapeType="1"/>
              </p:cNvSpPr>
              <p:nvPr/>
            </p:nvSpPr>
            <p:spPr bwMode="auto">
              <a:xfrm flipH="1">
                <a:off x="2302" y="1811"/>
                <a:ext cx="1032" cy="491"/>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2" name="Rectangle 8"/>
            <p:cNvSpPr>
              <a:spLocks noChangeArrowheads="1"/>
            </p:cNvSpPr>
            <p:nvPr/>
          </p:nvSpPr>
          <p:spPr bwMode="auto">
            <a:xfrm>
              <a:off x="2189598" y="3319111"/>
              <a:ext cx="1568586" cy="329405"/>
            </a:xfrm>
            <a:prstGeom prst="rect">
              <a:avLst/>
            </a:prstGeom>
            <a:noFill/>
            <a:ln w="28575">
              <a:solidFill>
                <a:srgbClr val="FF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b="1">
                <a:cs typeface="微软雅黑" panose="020B0503020204020204" pitchFamily="34" charset="-122"/>
              </a:endParaRPr>
            </a:p>
          </p:txBody>
        </p:sp>
      </p:grpSp>
      <p:grpSp>
        <p:nvGrpSpPr>
          <p:cNvPr id="45" name="Group 9"/>
          <p:cNvGrpSpPr/>
          <p:nvPr/>
        </p:nvGrpSpPr>
        <p:grpSpPr bwMode="auto">
          <a:xfrm>
            <a:off x="2781663" y="5648376"/>
            <a:ext cx="4471443" cy="460682"/>
            <a:chOff x="1426" y="630"/>
            <a:chExt cx="3763" cy="420"/>
          </a:xfrm>
        </p:grpSpPr>
        <p:sp>
          <p:nvSpPr>
            <p:cNvPr id="46" name="Text Box 5"/>
            <p:cNvSpPr txBox="1">
              <a:spLocks noChangeArrowheads="1"/>
            </p:cNvSpPr>
            <p:nvPr/>
          </p:nvSpPr>
          <p:spPr bwMode="auto">
            <a:xfrm>
              <a:off x="4009" y="630"/>
              <a:ext cx="1180"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主体结束</a:t>
              </a:r>
            </a:p>
          </p:txBody>
        </p:sp>
        <p:sp>
          <p:nvSpPr>
            <p:cNvPr id="47"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8" name="Group 9"/>
          <p:cNvGrpSpPr/>
          <p:nvPr/>
        </p:nvGrpSpPr>
        <p:grpSpPr bwMode="auto">
          <a:xfrm>
            <a:off x="2781663" y="6071245"/>
            <a:ext cx="5483845" cy="460682"/>
            <a:chOff x="1426" y="630"/>
            <a:chExt cx="4615" cy="420"/>
          </a:xfrm>
        </p:grpSpPr>
        <p:sp>
          <p:nvSpPr>
            <p:cNvPr id="49" name="Text Box 5"/>
            <p:cNvSpPr txBox="1">
              <a:spLocks noChangeArrowheads="1"/>
            </p:cNvSpPr>
            <p:nvPr/>
          </p:nvSpPr>
          <p:spPr bwMode="auto">
            <a:xfrm>
              <a:off x="4009" y="630"/>
              <a:ext cx="2032" cy="420"/>
            </a:xfrm>
            <a:prstGeom prst="rect">
              <a:avLst/>
            </a:prstGeom>
            <a:solidFill>
              <a:srgbClr val="99FF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en-US" altLang="zh-CN"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HTML </a:t>
              </a:r>
              <a:r>
                <a:rPr lang="zh-CN" altLang="en-US"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文档结束</a:t>
              </a:r>
            </a:p>
          </p:txBody>
        </p:sp>
        <p:sp>
          <p:nvSpPr>
            <p:cNvPr id="50" name="Line 6"/>
            <p:cNvSpPr>
              <a:spLocks noChangeShapeType="1"/>
            </p:cNvSpPr>
            <p:nvPr/>
          </p:nvSpPr>
          <p:spPr bwMode="auto">
            <a:xfrm flipH="1">
              <a:off x="1426" y="845"/>
              <a:ext cx="2583"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latin typeface="微软雅黑" panose="020B0503020204020204" pitchFamily="34" charset="-122"/>
                <a:ea typeface="微软雅黑" panose="020B0503020204020204" pitchFamily="34" charset="-122"/>
                <a:cs typeface="微软雅黑" panose="020B0503020204020204" pitchFamily="34" charset="-122"/>
              </a:endParaRPr>
            </a:p>
          </p:txBody>
        </p:sp>
      </p:grpSp>
    </p:spTree>
    <p:extLst>
      <p:ext uri="{BB962C8B-B14F-4D97-AF65-F5344CB8AC3E}">
        <p14:creationId xmlns:p14="http://schemas.microsoft.com/office/powerpoint/2010/main" val="264966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4"/>
                                        </p:tgtEl>
                                      </p:cBhvr>
                                    </p:animEffect>
                                    <p:set>
                                      <p:cBhvr>
                                        <p:cTn id="48" dur="1" fill="hold">
                                          <p:stCondLst>
                                            <p:cond delay="499"/>
                                          </p:stCondLst>
                                        </p:cTn>
                                        <p:tgtEl>
                                          <p:spTgt spid="24"/>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39"/>
                                        </p:tgtEl>
                                      </p:cBhvr>
                                    </p:animEffect>
                                    <p:set>
                                      <p:cBhvr>
                                        <p:cTn id="66" dur="1" fill="hold">
                                          <p:stCondLst>
                                            <p:cond delay="499"/>
                                          </p:stCondLst>
                                        </p:cTn>
                                        <p:tgtEl>
                                          <p:spTgt spid="3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45"/>
                                        </p:tgtEl>
                                      </p:cBhvr>
                                    </p:animEffect>
                                    <p:set>
                                      <p:cBhvr>
                                        <p:cTn id="84" dur="1" fill="hold">
                                          <p:stCondLst>
                                            <p:cond delay="499"/>
                                          </p:stCondLst>
                                        </p:cTn>
                                        <p:tgtEl>
                                          <p:spTgt spid="45"/>
                                        </p:tgtEl>
                                        <p:attrNameLst>
                                          <p:attrName>style.visibility</p:attrName>
                                        </p:attrNameLst>
                                      </p:cBhvr>
                                      <p:to>
                                        <p:strVal val="hidden"/>
                                      </p:to>
                                    </p:se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altLang="zh-CN"/>
              <a:t>HTML</a:t>
            </a:r>
            <a:r>
              <a:rPr lang="zh-CN" altLang="en-US"/>
              <a:t>和</a:t>
            </a:r>
            <a:r>
              <a:rPr lang="en-US" altLang="zh-CN"/>
              <a:t>XML</a:t>
            </a:r>
            <a:endParaRPr lang="en-US" dirty="0"/>
          </a:p>
        </p:txBody>
      </p:sp>
      <p:graphicFrame>
        <p:nvGraphicFramePr>
          <p:cNvPr id="4" name="表格 3"/>
          <p:cNvGraphicFramePr/>
          <p:nvPr>
            <p:custDataLst>
              <p:tags r:id="rId1"/>
            </p:custDataLst>
            <p:extLst>
              <p:ext uri="{D42A27DB-BD31-4B8C-83A1-F6EECF244321}">
                <p14:modId xmlns:p14="http://schemas.microsoft.com/office/powerpoint/2010/main" val="2211178565"/>
              </p:ext>
            </p:extLst>
          </p:nvPr>
        </p:nvGraphicFramePr>
        <p:xfrm>
          <a:off x="0" y="1401446"/>
          <a:ext cx="12191999" cy="2844800"/>
        </p:xfrm>
        <a:graphic>
          <a:graphicData uri="http://schemas.openxmlformats.org/drawingml/2006/table">
            <a:tbl>
              <a:tblPr firstRow="1" bandRow="1">
                <a:tableStyleId>{5C22544A-7EE6-4342-B048-85BDC9FD1C3A}</a:tableStyleId>
              </a:tblPr>
              <a:tblGrid>
                <a:gridCol w="2366843">
                  <a:extLst>
                    <a:ext uri="{9D8B030D-6E8A-4147-A177-3AD203B41FA5}">
                      <a16:colId xmlns:a16="http://schemas.microsoft.com/office/drawing/2014/main" val="20000"/>
                    </a:ext>
                  </a:extLst>
                </a:gridCol>
                <a:gridCol w="3426420">
                  <a:extLst>
                    <a:ext uri="{9D8B030D-6E8A-4147-A177-3AD203B41FA5}">
                      <a16:colId xmlns:a16="http://schemas.microsoft.com/office/drawing/2014/main" val="20001"/>
                    </a:ext>
                  </a:extLst>
                </a:gridCol>
                <a:gridCol w="6398736">
                  <a:extLst>
                    <a:ext uri="{9D8B030D-6E8A-4147-A177-3AD203B41FA5}">
                      <a16:colId xmlns:a16="http://schemas.microsoft.com/office/drawing/2014/main" val="20002"/>
                    </a:ext>
                  </a:extLst>
                </a:gridCol>
              </a:tblGrid>
              <a:tr h="406400">
                <a:tc>
                  <a:txBody>
                    <a:bodyPr/>
                    <a:lstStyle/>
                    <a:p>
                      <a:pPr>
                        <a:buNone/>
                      </a:pPr>
                      <a:r>
                        <a:rPr lang="zh-CN" altLang="en-US" sz="2000" b="0">
                          <a:latin typeface="微软雅黑" panose="020B0503020204020204" pitchFamily="34" charset="-122"/>
                          <a:ea typeface="微软雅黑" panose="020B0503020204020204" pitchFamily="34" charset="-122"/>
                        </a:rPr>
                        <a:t>比较内容</a:t>
                      </a:r>
                    </a:p>
                  </a:txBody>
                  <a:tcPr/>
                </a:tc>
                <a:tc>
                  <a:txBody>
                    <a:bodyPr/>
                    <a:lstStyle/>
                    <a:p>
                      <a:pPr>
                        <a:buNone/>
                      </a:pPr>
                      <a:r>
                        <a:rPr lang="en-US" altLang="zh-CN" sz="2000" b="0" dirty="0">
                          <a:latin typeface="微软雅黑" panose="020B0503020204020204" pitchFamily="34" charset="-122"/>
                          <a:ea typeface="微软雅黑" panose="020B0503020204020204" pitchFamily="34" charset="-122"/>
                        </a:rPr>
                        <a:t>HTML</a:t>
                      </a:r>
                    </a:p>
                  </a:txBody>
                  <a:tcPr/>
                </a:tc>
                <a:tc>
                  <a:txBody>
                    <a:bodyPr/>
                    <a:lstStyle/>
                    <a:p>
                      <a:pPr>
                        <a:buNone/>
                      </a:pPr>
                      <a:r>
                        <a:rPr lang="en-US" altLang="zh-CN" sz="2000" b="0">
                          <a:latin typeface="微软雅黑" panose="020B0503020204020204" pitchFamily="34" charset="-122"/>
                          <a:ea typeface="微软雅黑" panose="020B0503020204020204" pitchFamily="34" charset="-122"/>
                        </a:rPr>
                        <a:t>XML</a:t>
                      </a:r>
                    </a:p>
                  </a:txBody>
                  <a:tcPr/>
                </a:tc>
                <a:extLst>
                  <a:ext uri="{0D108BD9-81ED-4DB2-BD59-A6C34878D82A}">
                    <a16:rowId xmlns:a16="http://schemas.microsoft.com/office/drawing/2014/main" val="10000"/>
                  </a:ext>
                </a:extLst>
              </a:tr>
              <a:tr h="406400">
                <a:tc>
                  <a:txBody>
                    <a:bodyPr/>
                    <a:lstStyle/>
                    <a:p>
                      <a:pPr>
                        <a:buNone/>
                      </a:pPr>
                      <a:r>
                        <a:rPr lang="zh-CN" altLang="en-US" sz="2000" b="0">
                          <a:latin typeface="微软雅黑" panose="020B0503020204020204" pitchFamily="34" charset="-122"/>
                          <a:ea typeface="微软雅黑" panose="020B0503020204020204" pitchFamily="34" charset="-122"/>
                        </a:rPr>
                        <a:t>扩展性</a:t>
                      </a:r>
                    </a:p>
                  </a:txBody>
                  <a:tcPr/>
                </a:tc>
                <a:tc>
                  <a:txBody>
                    <a:bodyPr/>
                    <a:lstStyle/>
                    <a:p>
                      <a:pPr>
                        <a:buNone/>
                      </a:pPr>
                      <a:r>
                        <a:rPr lang="zh-CN" altLang="en-US" sz="2000" b="0" dirty="0">
                          <a:latin typeface="微软雅黑" panose="020B0503020204020204" pitchFamily="34" charset="-122"/>
                          <a:ea typeface="微软雅黑" panose="020B0503020204020204" pitchFamily="34" charset="-122"/>
                        </a:rPr>
                        <a:t>不具有可扩展性，标记固定</a:t>
                      </a:r>
                    </a:p>
                  </a:txBody>
                  <a:tcPr/>
                </a:tc>
                <a:tc>
                  <a:txBody>
                    <a:bodyPr/>
                    <a:lstStyle/>
                    <a:p>
                      <a:pPr>
                        <a:buNone/>
                      </a:pPr>
                      <a:r>
                        <a:rPr lang="zh-CN" altLang="en-US" sz="2000" b="0" dirty="0">
                          <a:latin typeface="微软雅黑" panose="020B0503020204020204" pitchFamily="34" charset="-122"/>
                          <a:ea typeface="微软雅黑" panose="020B0503020204020204" pitchFamily="34" charset="-122"/>
                        </a:rPr>
                        <a:t>元标记语言，可定义新的标记语言，标记可由用户定义</a:t>
                      </a:r>
                    </a:p>
                  </a:txBody>
                  <a:tcPr/>
                </a:tc>
                <a:extLst>
                  <a:ext uri="{0D108BD9-81ED-4DB2-BD59-A6C34878D82A}">
                    <a16:rowId xmlns:a16="http://schemas.microsoft.com/office/drawing/2014/main" val="10001"/>
                  </a:ext>
                </a:extLst>
              </a:tr>
              <a:tr h="406400">
                <a:tc>
                  <a:txBody>
                    <a:bodyPr/>
                    <a:lstStyle/>
                    <a:p>
                      <a:pPr>
                        <a:buNone/>
                      </a:pPr>
                      <a:r>
                        <a:rPr lang="zh-CN" altLang="en-US" sz="2000" b="0">
                          <a:latin typeface="微软雅黑" panose="020B0503020204020204" pitchFamily="34" charset="-122"/>
                          <a:ea typeface="微软雅黑" panose="020B0503020204020204" pitchFamily="34" charset="-122"/>
                        </a:rPr>
                        <a:t>侧重点</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侧重信息的表现形式</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侧重结构化的信息描述</a:t>
                      </a:r>
                    </a:p>
                  </a:txBody>
                  <a:tcPr/>
                </a:tc>
                <a:extLst>
                  <a:ext uri="{0D108BD9-81ED-4DB2-BD59-A6C34878D82A}">
                    <a16:rowId xmlns:a16="http://schemas.microsoft.com/office/drawing/2014/main" val="10002"/>
                  </a:ext>
                </a:extLst>
              </a:tr>
              <a:tr h="406400">
                <a:tc>
                  <a:txBody>
                    <a:bodyPr/>
                    <a:lstStyle/>
                    <a:p>
                      <a:pPr>
                        <a:buNone/>
                      </a:pPr>
                      <a:r>
                        <a:rPr lang="zh-CN" altLang="en-US" sz="2000" b="0">
                          <a:latin typeface="微软雅黑" panose="020B0503020204020204" pitchFamily="34" charset="-122"/>
                          <a:ea typeface="微软雅黑" panose="020B0503020204020204" pitchFamily="34" charset="-122"/>
                        </a:rPr>
                        <a:t>语法</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不严格（嵌套、配对）</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严格要求嵌套、配对严格按照</a:t>
                      </a:r>
                      <a:r>
                        <a:rPr lang="en-US" altLang="zh-CN" sz="2000" b="0">
                          <a:latin typeface="微软雅黑" panose="020B0503020204020204" pitchFamily="34" charset="-122"/>
                          <a:ea typeface="微软雅黑" panose="020B0503020204020204" pitchFamily="34" charset="-122"/>
                        </a:rPr>
                        <a:t>DTD</a:t>
                      </a:r>
                      <a:r>
                        <a:rPr lang="zh-CN" altLang="en-US" sz="2000" b="0">
                          <a:latin typeface="微软雅黑" panose="020B0503020204020204" pitchFamily="34" charset="-122"/>
                          <a:ea typeface="微软雅黑" panose="020B0503020204020204" pitchFamily="34" charset="-122"/>
                        </a:rPr>
                        <a:t>的要求</a:t>
                      </a:r>
                    </a:p>
                  </a:txBody>
                  <a:tcPr/>
                </a:tc>
                <a:extLst>
                  <a:ext uri="{0D108BD9-81ED-4DB2-BD59-A6C34878D82A}">
                    <a16:rowId xmlns:a16="http://schemas.microsoft.com/office/drawing/2014/main" val="10003"/>
                  </a:ext>
                </a:extLst>
              </a:tr>
              <a:tr h="406400">
                <a:tc>
                  <a:txBody>
                    <a:bodyPr/>
                    <a:lstStyle/>
                    <a:p>
                      <a:pPr>
                        <a:buNone/>
                      </a:pPr>
                      <a:r>
                        <a:rPr lang="zh-CN" altLang="en-US" sz="2000" b="0">
                          <a:latin typeface="微软雅黑" panose="020B0503020204020204" pitchFamily="34" charset="-122"/>
                          <a:ea typeface="微软雅黑" panose="020B0503020204020204" pitchFamily="34" charset="-122"/>
                        </a:rPr>
                        <a:t>可读性和可维护性</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难于阅读，难于维护</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结构清晰，便于阅读和维护</a:t>
                      </a:r>
                    </a:p>
                  </a:txBody>
                  <a:tcPr/>
                </a:tc>
                <a:extLst>
                  <a:ext uri="{0D108BD9-81ED-4DB2-BD59-A6C34878D82A}">
                    <a16:rowId xmlns:a16="http://schemas.microsoft.com/office/drawing/2014/main" val="10004"/>
                  </a:ext>
                </a:extLst>
              </a:tr>
              <a:tr h="406400">
                <a:tc>
                  <a:txBody>
                    <a:bodyPr/>
                    <a:lstStyle/>
                    <a:p>
                      <a:pPr>
                        <a:buNone/>
                      </a:pPr>
                      <a:r>
                        <a:rPr lang="zh-CN" altLang="en-US" sz="2000" b="0">
                          <a:latin typeface="微软雅黑" panose="020B0503020204020204" pitchFamily="34" charset="-122"/>
                          <a:ea typeface="微软雅黑" panose="020B0503020204020204" pitchFamily="34" charset="-122"/>
                        </a:rPr>
                        <a:t>数据本身与显示</a:t>
                      </a:r>
                    </a:p>
                  </a:txBody>
                  <a:tcPr/>
                </a:tc>
                <a:tc>
                  <a:txBody>
                    <a:bodyPr/>
                    <a:lstStyle/>
                    <a:p>
                      <a:pPr>
                        <a:buNone/>
                      </a:pPr>
                      <a:r>
                        <a:rPr lang="zh-CN" altLang="en-US" sz="2000" b="0" dirty="0">
                          <a:latin typeface="微软雅黑" panose="020B0503020204020204" pitchFamily="34" charset="-122"/>
                          <a:ea typeface="微软雅黑" panose="020B0503020204020204" pitchFamily="34" charset="-122"/>
                        </a:rPr>
                        <a:t>数据与显示通常合在一起</a:t>
                      </a:r>
                    </a:p>
                  </a:txBody>
                  <a:tcPr/>
                </a:tc>
                <a:tc>
                  <a:txBody>
                    <a:bodyPr/>
                    <a:lstStyle/>
                    <a:p>
                      <a:pPr>
                        <a:buNone/>
                      </a:pPr>
                      <a:r>
                        <a:rPr lang="zh-CN" altLang="en-US" sz="2000" b="0">
                          <a:latin typeface="微软雅黑" panose="020B0503020204020204" pitchFamily="34" charset="-122"/>
                          <a:ea typeface="微软雅黑" panose="020B0503020204020204" pitchFamily="34" charset="-122"/>
                        </a:rPr>
                        <a:t>数据与显示分离</a:t>
                      </a:r>
                    </a:p>
                  </a:txBody>
                  <a:tcPr/>
                </a:tc>
                <a:extLst>
                  <a:ext uri="{0D108BD9-81ED-4DB2-BD59-A6C34878D82A}">
                    <a16:rowId xmlns:a16="http://schemas.microsoft.com/office/drawing/2014/main" val="10005"/>
                  </a:ext>
                </a:extLst>
              </a:tr>
              <a:tr h="406400">
                <a:tc>
                  <a:txBody>
                    <a:bodyPr/>
                    <a:lstStyle/>
                    <a:p>
                      <a:pPr>
                        <a:buNone/>
                      </a:pPr>
                      <a:r>
                        <a:rPr lang="zh-CN" altLang="en-US" sz="2000" b="0" dirty="0">
                          <a:latin typeface="微软雅黑" panose="020B0503020204020204" pitchFamily="34" charset="-122"/>
                          <a:ea typeface="微软雅黑" panose="020B0503020204020204" pitchFamily="34" charset="-122"/>
                        </a:rPr>
                        <a:t>重用性</a:t>
                      </a:r>
                    </a:p>
                  </a:txBody>
                  <a:tcPr/>
                </a:tc>
                <a:tc>
                  <a:txBody>
                    <a:bodyPr/>
                    <a:lstStyle/>
                    <a:p>
                      <a:pPr>
                        <a:buNone/>
                      </a:pPr>
                      <a:r>
                        <a:rPr lang="zh-CN" altLang="en-US" sz="2000" b="0" dirty="0">
                          <a:latin typeface="微软雅黑" panose="020B0503020204020204" pitchFamily="34" charset="-122"/>
                          <a:ea typeface="微软雅黑" panose="020B0503020204020204" pitchFamily="34" charset="-122"/>
                        </a:rPr>
                        <a:t>低</a:t>
                      </a:r>
                    </a:p>
                  </a:txBody>
                  <a:tcPr/>
                </a:tc>
                <a:tc>
                  <a:txBody>
                    <a:bodyPr/>
                    <a:lstStyle/>
                    <a:p>
                      <a:pPr>
                        <a:buNone/>
                      </a:pPr>
                      <a:r>
                        <a:rPr lang="zh-CN" altLang="en-US" sz="2000" b="0" dirty="0">
                          <a:latin typeface="微软雅黑" panose="020B0503020204020204" pitchFamily="34" charset="-122"/>
                          <a:ea typeface="微软雅黑" panose="020B0503020204020204" pitchFamily="34" charset="-122"/>
                        </a:rPr>
                        <a:t>高</a:t>
                      </a:r>
                    </a:p>
                  </a:txBody>
                  <a:tcPr/>
                </a:tc>
                <a:extLst>
                  <a:ext uri="{0D108BD9-81ED-4DB2-BD59-A6C34878D82A}">
                    <a16:rowId xmlns:a16="http://schemas.microsoft.com/office/drawing/2014/main" val="10006"/>
                  </a:ext>
                </a:extLst>
              </a:tr>
            </a:tbl>
          </a:graphicData>
        </a:graphic>
      </p:graphicFrame>
      <p:pic>
        <p:nvPicPr>
          <p:cNvPr id="7" name="图片 6"/>
          <p:cNvPicPr>
            <a:picLocks noChangeAspect="1"/>
          </p:cNvPicPr>
          <p:nvPr/>
        </p:nvPicPr>
        <p:blipFill>
          <a:blip r:embed="rId4"/>
          <a:stretch>
            <a:fillRect/>
          </a:stretch>
        </p:blipFill>
        <p:spPr>
          <a:xfrm>
            <a:off x="2427381" y="4216103"/>
            <a:ext cx="5981065" cy="2611754"/>
          </a:xfrm>
          <a:prstGeom prst="rect">
            <a:avLst/>
          </a:prstGeom>
        </p:spPr>
      </p:pic>
      <p:sp>
        <p:nvSpPr>
          <p:cNvPr id="3" name="灯片编号占位符 2"/>
          <p:cNvSpPr>
            <a:spLocks noGrp="1"/>
          </p:cNvSpPr>
          <p:nvPr>
            <p:ph type="sldNum" sz="quarter" idx="12"/>
          </p:nvPr>
        </p:nvSpPr>
        <p:spPr/>
        <p:txBody>
          <a:bodyPr/>
          <a:lstStyle/>
          <a:p>
            <a:fld id="{8D4D1E41-7A09-AB4A-A4E1-09765ADA2698}" type="slidenum">
              <a:rPr kumimoji="1" lang="zh-CN" altLang="en-US" smtClean="0"/>
              <a:t>114</a:t>
            </a:fld>
            <a:endParaRPr kumimoji="1" lang="zh-CN" altLang="en-US" dirty="0"/>
          </a:p>
        </p:txBody>
      </p:sp>
      <p:sp>
        <p:nvSpPr>
          <p:cNvPr id="8" name="文本框 7"/>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29278352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a:bodyPr>
          <a:lstStyle/>
          <a:p>
            <a:r>
              <a:rPr lang="zh-CN" altLang="en-US" dirty="0"/>
              <a:t>动态</a:t>
            </a:r>
            <a:r>
              <a:rPr lang="en-US" altLang="zh-CN" dirty="0"/>
              <a:t>Web</a:t>
            </a:r>
            <a:r>
              <a:rPr lang="zh-CN" altLang="en-US" dirty="0"/>
              <a:t>概述</a:t>
            </a:r>
          </a:p>
        </p:txBody>
      </p:sp>
      <p:sp>
        <p:nvSpPr>
          <p:cNvPr id="47107" name="Rectangle 3"/>
          <p:cNvSpPr>
            <a:spLocks noGrp="1" noChangeArrowheads="1"/>
          </p:cNvSpPr>
          <p:nvPr>
            <p:ph idx="1"/>
          </p:nvPr>
        </p:nvSpPr>
        <p:spPr>
          <a:xfrm>
            <a:off x="1170940" y="1438275"/>
            <a:ext cx="10153650" cy="4019550"/>
          </a:xfrm>
        </p:spPr>
        <p:txBody>
          <a:bodyPr>
            <a:normAutofit/>
          </a:bodyPr>
          <a:lstStyle/>
          <a:p>
            <a:r>
              <a:rPr lang="zh-CN" altLang="en-US" dirty="0"/>
              <a:t>为什么需要动态</a:t>
            </a:r>
            <a:r>
              <a:rPr lang="en-US" altLang="zh-CN" dirty="0"/>
              <a:t>Web</a:t>
            </a:r>
            <a:r>
              <a:rPr lang="zh-CN" altLang="en-US" dirty="0"/>
              <a:t>？</a:t>
            </a:r>
          </a:p>
          <a:p>
            <a:r>
              <a:rPr lang="zh-CN" altLang="en-US" sz="2800" dirty="0"/>
              <a:t>动态</a:t>
            </a:r>
            <a:r>
              <a:rPr lang="en-US" altLang="zh-CN" sz="2800" dirty="0"/>
              <a:t>W</a:t>
            </a:r>
            <a:r>
              <a:rPr lang="zh-CN" altLang="en-US" sz="2800" dirty="0"/>
              <a:t>eb页面</a:t>
            </a:r>
          </a:p>
          <a:p>
            <a:pPr lvl="1"/>
            <a:r>
              <a:rPr lang="zh-CN" altLang="en-US" sz="2400" dirty="0">
                <a:solidFill>
                  <a:srgbClr val="C00000"/>
                </a:solidFill>
                <a:sym typeface="+mn-ea"/>
              </a:rPr>
              <a:t>通用网关接口CGI </a:t>
            </a:r>
            <a:r>
              <a:rPr lang="zh-CN" altLang="en-US" dirty="0">
                <a:solidFill>
                  <a:srgbClr val="C00000"/>
                </a:solidFill>
                <a:sym typeface="+mn-ea"/>
              </a:rPr>
              <a:t>(*.cgi)</a:t>
            </a:r>
            <a:endParaRPr lang="zh-CN" altLang="en-US" sz="2400" dirty="0">
              <a:solidFill>
                <a:srgbClr val="C00000"/>
              </a:solidFill>
              <a:sym typeface="+mn-ea"/>
            </a:endParaRPr>
          </a:p>
          <a:p>
            <a:pPr lvl="1"/>
            <a:r>
              <a:rPr lang="zh-CN" altLang="en-US" sz="2400" dirty="0">
                <a:solidFill>
                  <a:srgbClr val="C00000"/>
                </a:solidFill>
                <a:sym typeface="+mn-ea"/>
              </a:rPr>
              <a:t>脚本语言</a:t>
            </a:r>
            <a:r>
              <a:rPr lang="en-US" altLang="zh-CN" sz="2400" dirty="0">
                <a:solidFill>
                  <a:srgbClr val="C00000"/>
                </a:solidFill>
                <a:sym typeface="+mn-ea"/>
              </a:rPr>
              <a:t>+</a:t>
            </a:r>
            <a:r>
              <a:rPr lang="zh-CN" altLang="en-US" sz="2400" dirty="0">
                <a:solidFill>
                  <a:srgbClr val="C00000"/>
                </a:solidFill>
                <a:sym typeface="+mn-ea"/>
              </a:rPr>
              <a:t>数据库技术 </a:t>
            </a:r>
            <a:r>
              <a:rPr lang="en-US" altLang="zh-CN" dirty="0">
                <a:solidFill>
                  <a:srgbClr val="C00000"/>
                </a:solidFill>
                <a:sym typeface="+mn-ea"/>
              </a:rPr>
              <a:t>(*.php, *.asp, *.aspx)</a:t>
            </a:r>
            <a:endParaRPr lang="zh-CN" altLang="en-US" dirty="0">
              <a:solidFill>
                <a:srgbClr val="C00000"/>
              </a:solidFill>
            </a:endParaRPr>
          </a:p>
          <a:p>
            <a:pPr lvl="1"/>
            <a:endParaRPr lang="zh-CN" altLang="en-US" dirty="0">
              <a:solidFill>
                <a:srgbClr val="C00000"/>
              </a:solidFill>
            </a:endParaRPr>
          </a:p>
        </p:txBody>
      </p:sp>
      <p:pic>
        <p:nvPicPr>
          <p:cNvPr id="47108" name="Picture 2"/>
          <p:cNvPicPr>
            <a:picLocks noChangeAspect="1" noChangeArrowheads="1"/>
          </p:cNvPicPr>
          <p:nvPr/>
        </p:nvPicPr>
        <p:blipFill>
          <a:blip r:embed="rId2" cstate="print"/>
          <a:srcRect/>
          <a:stretch>
            <a:fillRect/>
          </a:stretch>
        </p:blipFill>
        <p:spPr bwMode="auto">
          <a:xfrm>
            <a:off x="1170940" y="3298190"/>
            <a:ext cx="10153650" cy="3134360"/>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fld id="{8D4D1E41-7A09-AB4A-A4E1-09765ADA2698}" type="slidenum">
              <a:rPr kumimoji="1" lang="zh-CN" altLang="en-US" smtClean="0"/>
              <a:t>115</a:t>
            </a:fld>
            <a:endParaRPr kumimoji="1" lang="zh-CN" altLang="en-US" dirty="0"/>
          </a:p>
        </p:txBody>
      </p:sp>
      <p:sp>
        <p:nvSpPr>
          <p:cNvPr id="7" name="文本框 6"/>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9654445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通用网关接口</a:t>
            </a:r>
            <a:r>
              <a:rPr lang="en-US" altLang="zh-CN"/>
              <a:t>CGI</a:t>
            </a:r>
          </a:p>
        </p:txBody>
      </p:sp>
      <p:sp>
        <p:nvSpPr>
          <p:cNvPr id="3" name="内容占位符 2"/>
          <p:cNvSpPr>
            <a:spLocks noGrp="1"/>
          </p:cNvSpPr>
          <p:nvPr>
            <p:ph idx="1"/>
          </p:nvPr>
        </p:nvSpPr>
        <p:spPr/>
        <p:txBody>
          <a:bodyPr/>
          <a:lstStyle/>
          <a:p>
            <a:pPr marL="0" indent="0">
              <a:buNone/>
            </a:pPr>
            <a:r>
              <a:rPr lang="en-US" altLang="zh-CN"/>
              <a:t> </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116</a:t>
            </a:fld>
            <a:endParaRPr kumimoji="1" lang="zh-CN" altLang="en-US" dirty="0"/>
          </a:p>
        </p:txBody>
      </p:sp>
      <p:grpSp>
        <p:nvGrpSpPr>
          <p:cNvPr id="5" name="组合 4"/>
          <p:cNvGrpSpPr/>
          <p:nvPr/>
        </p:nvGrpSpPr>
        <p:grpSpPr>
          <a:xfrm>
            <a:off x="1708318" y="2785291"/>
            <a:ext cx="8573135" cy="3654851"/>
            <a:chOff x="877" y="1665"/>
            <a:chExt cx="12675" cy="5370"/>
          </a:xfrm>
          <a:noFill/>
        </p:grpSpPr>
        <p:sp>
          <p:nvSpPr>
            <p:cNvPr id="6" name="圆角矩形 5"/>
            <p:cNvSpPr/>
            <p:nvPr/>
          </p:nvSpPr>
          <p:spPr>
            <a:xfrm>
              <a:off x="877" y="1665"/>
              <a:ext cx="12675" cy="5220"/>
            </a:xfrm>
            <a:prstGeom prst="roundRect">
              <a:avLst/>
            </a:prstGeom>
            <a:grp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pitchFamily="34" charset="-122"/>
              </a:endParaRPr>
            </a:p>
          </p:txBody>
        </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5" y="2225"/>
              <a:ext cx="1760" cy="2463"/>
            </a:xfrm>
            <a:prstGeom prst="rect">
              <a:avLst/>
            </a:prstGeom>
            <a:grpFill/>
          </p:spPr>
        </p:pic>
        <p:pic>
          <p:nvPicPr>
            <p:cNvPr id="5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5" y="2633"/>
              <a:ext cx="1446" cy="1446"/>
            </a:xfrm>
            <a:prstGeom prst="rect">
              <a:avLst/>
            </a:prstGeom>
            <a:grpFill/>
            <a:extLst/>
          </p:spPr>
        </p:pic>
        <p:grpSp>
          <p:nvGrpSpPr>
            <p:cNvPr id="13" name="Group 49"/>
            <p:cNvGrpSpPr/>
            <p:nvPr/>
          </p:nvGrpSpPr>
          <p:grpSpPr bwMode="auto">
            <a:xfrm>
              <a:off x="9080" y="3086"/>
              <a:ext cx="2239" cy="1270"/>
              <a:chOff x="3530" y="1904"/>
              <a:chExt cx="1150" cy="707"/>
            </a:xfrm>
            <a:grpFill/>
          </p:grpSpPr>
          <p:sp>
            <p:nvSpPr>
              <p:cNvPr id="14" name="AutoShape 5"/>
              <p:cNvSpPr>
                <a:spLocks noChangeArrowheads="1"/>
              </p:cNvSpPr>
              <p:nvPr/>
            </p:nvSpPr>
            <p:spPr bwMode="auto">
              <a:xfrm>
                <a:off x="4238" y="1904"/>
                <a:ext cx="442" cy="289"/>
              </a:xfrm>
              <a:prstGeom prst="can">
                <a:avLst>
                  <a:gd name="adj" fmla="val 39583"/>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14"/>
              <p:cNvSpPr>
                <a:spLocks noChangeShapeType="1"/>
              </p:cNvSpPr>
              <p:nvPr/>
            </p:nvSpPr>
            <p:spPr bwMode="auto">
              <a:xfrm flipV="1">
                <a:off x="3985" y="2177"/>
                <a:ext cx="393" cy="232"/>
              </a:xfrm>
              <a:prstGeom prst="line">
                <a:avLst/>
              </a:prstGeom>
              <a:grpFill/>
              <a:ln w="28575">
                <a:solidFill>
                  <a:srgbClr val="FF00FF"/>
                </a:solidFill>
                <a:round/>
                <a:headEnd type="triangle" w="sm" len="me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Line 18"/>
              <p:cNvSpPr>
                <a:spLocks noChangeShapeType="1"/>
              </p:cNvSpPr>
              <p:nvPr/>
            </p:nvSpPr>
            <p:spPr bwMode="auto">
              <a:xfrm>
                <a:off x="3530" y="2276"/>
                <a:ext cx="186" cy="181"/>
              </a:xfrm>
              <a:prstGeom prst="line">
                <a:avLst/>
              </a:prstGeom>
              <a:grpFill/>
              <a:ln w="25400">
                <a:solidFill>
                  <a:srgbClr val="FF00FF"/>
                </a:solidFill>
                <a:round/>
                <a:headEnd type="triangle" w="sm" len="me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Oval 13"/>
              <p:cNvSpPr>
                <a:spLocks noChangeArrowheads="1"/>
              </p:cNvSpPr>
              <p:nvPr/>
            </p:nvSpPr>
            <p:spPr bwMode="auto">
              <a:xfrm>
                <a:off x="3651" y="2385"/>
                <a:ext cx="450" cy="226"/>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400">
                    <a:latin typeface="微软雅黑" panose="020B0503020204020204" pitchFamily="34" charset="-122"/>
                    <a:ea typeface="微软雅黑" panose="020B0503020204020204" pitchFamily="34" charset="-122"/>
                    <a:cs typeface="微软雅黑" panose="020B0503020204020204" pitchFamily="34" charset="-122"/>
                  </a:rPr>
                  <a:t>CGI</a:t>
                </a:r>
              </a:p>
            </p:txBody>
          </p:sp>
        </p:grpSp>
        <p:grpSp>
          <p:nvGrpSpPr>
            <p:cNvPr id="18" name="Group 45"/>
            <p:cNvGrpSpPr/>
            <p:nvPr/>
          </p:nvGrpSpPr>
          <p:grpSpPr bwMode="auto">
            <a:xfrm>
              <a:off x="3501" y="5273"/>
              <a:ext cx="6543" cy="1762"/>
              <a:chOff x="664" y="3124"/>
              <a:chExt cx="3361" cy="981"/>
            </a:xfrm>
            <a:grpFill/>
          </p:grpSpPr>
          <p:sp>
            <p:nvSpPr>
              <p:cNvPr id="19" name="Line 32"/>
              <p:cNvSpPr>
                <a:spLocks noChangeShapeType="1"/>
              </p:cNvSpPr>
              <p:nvPr/>
            </p:nvSpPr>
            <p:spPr bwMode="auto">
              <a:xfrm flipH="1" flipV="1">
                <a:off x="664" y="3680"/>
                <a:ext cx="2965" cy="11"/>
              </a:xfrm>
              <a:prstGeom prst="line">
                <a:avLst/>
              </a:prstGeom>
              <a:grpFill/>
              <a:ln w="28575">
                <a:solidFill>
                  <a:srgbClr val="0000FF"/>
                </a:solidFill>
                <a:prstDash val="dash"/>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 Box 34"/>
              <p:cNvSpPr txBox="1">
                <a:spLocks noChangeArrowheads="1"/>
              </p:cNvSpPr>
              <p:nvPr/>
            </p:nvSpPr>
            <p:spPr bwMode="auto">
              <a:xfrm>
                <a:off x="2336" y="3124"/>
                <a:ext cx="672" cy="98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7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endParaRPr kumimoji="1" lang="en-US" altLang="zh-CN" sz="7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 Box 36"/>
              <p:cNvSpPr txBox="1">
                <a:spLocks noChangeArrowheads="1"/>
              </p:cNvSpPr>
              <p:nvPr/>
            </p:nvSpPr>
            <p:spPr bwMode="auto">
              <a:xfrm>
                <a:off x="2795" y="3216"/>
                <a:ext cx="1230" cy="30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响应动态文档</a:t>
                </a:r>
              </a:p>
            </p:txBody>
          </p:sp>
          <p:grpSp>
            <p:nvGrpSpPr>
              <p:cNvPr id="22" name="Group 37"/>
              <p:cNvGrpSpPr/>
              <p:nvPr/>
            </p:nvGrpSpPr>
            <p:grpSpPr bwMode="auto">
              <a:xfrm flipH="1">
                <a:off x="1039" y="3509"/>
                <a:ext cx="1433" cy="321"/>
                <a:chOff x="1152" y="1824"/>
                <a:chExt cx="1296" cy="240"/>
              </a:xfrm>
              <a:grpFill/>
            </p:grpSpPr>
            <p:sp>
              <p:nvSpPr>
                <p:cNvPr id="23" name="AutoShape 38"/>
                <p:cNvSpPr>
                  <a:spLocks noChangeArrowheads="1"/>
                </p:cNvSpPr>
                <p:nvPr/>
              </p:nvSpPr>
              <p:spPr bwMode="auto">
                <a:xfrm>
                  <a:off x="2160" y="1872"/>
                  <a:ext cx="288" cy="144"/>
                </a:xfrm>
                <a:prstGeom prst="rightArrow">
                  <a:avLst>
                    <a:gd name="adj1" fmla="val 50000"/>
                    <a:gd name="adj2" fmla="val 50000"/>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39"/>
                <p:cNvSpPr>
                  <a:spLocks noChangeArrowheads="1"/>
                </p:cNvSpPr>
                <p:nvPr/>
              </p:nvSpPr>
              <p:spPr bwMode="auto">
                <a:xfrm>
                  <a:off x="1152" y="1824"/>
                  <a:ext cx="1008"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HTTP </a:t>
                  </a:r>
                  <a:r>
                    <a:rPr kumimoji="1" lang="zh-CN" altLang="en-US" sz="14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响应报文</a:t>
                  </a:r>
                </a:p>
              </p:txBody>
            </p:sp>
          </p:grpSp>
        </p:grpSp>
        <p:sp>
          <p:nvSpPr>
            <p:cNvPr id="25" name="Rectangle 6"/>
            <p:cNvSpPr>
              <a:spLocks noChangeArrowheads="1"/>
            </p:cNvSpPr>
            <p:nvPr/>
          </p:nvSpPr>
          <p:spPr bwMode="auto">
            <a:xfrm>
              <a:off x="8566" y="1790"/>
              <a:ext cx="1984" cy="44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万维网服务器</a:t>
              </a:r>
            </a:p>
          </p:txBody>
        </p:sp>
        <p:sp>
          <p:nvSpPr>
            <p:cNvPr id="26" name="Oval 7"/>
            <p:cNvSpPr>
              <a:spLocks noChangeArrowheads="1"/>
            </p:cNvSpPr>
            <p:nvPr/>
          </p:nvSpPr>
          <p:spPr bwMode="auto">
            <a:xfrm>
              <a:off x="8605" y="3377"/>
              <a:ext cx="837" cy="40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Rectangle 8"/>
            <p:cNvSpPr>
              <a:spLocks noChangeArrowheads="1"/>
            </p:cNvSpPr>
            <p:nvPr/>
          </p:nvSpPr>
          <p:spPr bwMode="auto">
            <a:xfrm>
              <a:off x="4631" y="2558"/>
              <a:ext cx="1136" cy="699"/>
            </a:xfrm>
            <a:prstGeom prst="rect">
              <a:avLst/>
            </a:prstGeom>
            <a:grp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nSpc>
                  <a:spcPct val="90000"/>
                </a:lnSpc>
              </a:pP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浏览器</a:t>
              </a:r>
            </a:p>
            <a:p>
              <a:pPr>
                <a:lnSpc>
                  <a:spcPct val="90000"/>
                </a:lnSpc>
              </a:pP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 程序</a:t>
              </a:r>
            </a:p>
          </p:txBody>
        </p:sp>
        <p:sp>
          <p:nvSpPr>
            <p:cNvPr id="28" name="Rectangle 9"/>
            <p:cNvSpPr>
              <a:spLocks noChangeArrowheads="1"/>
            </p:cNvSpPr>
            <p:nvPr/>
          </p:nvSpPr>
          <p:spPr bwMode="auto">
            <a:xfrm>
              <a:off x="2859" y="2200"/>
              <a:ext cx="1701" cy="44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万维网客户</a:t>
              </a:r>
            </a:p>
          </p:txBody>
        </p:sp>
        <p:sp>
          <p:nvSpPr>
            <p:cNvPr id="29" name="Line 10"/>
            <p:cNvSpPr>
              <a:spLocks noChangeShapeType="1"/>
            </p:cNvSpPr>
            <p:nvPr/>
          </p:nvSpPr>
          <p:spPr bwMode="auto">
            <a:xfrm>
              <a:off x="7980" y="3008"/>
              <a:ext cx="954" cy="597"/>
            </a:xfrm>
            <a:prstGeom prst="line">
              <a:avLst/>
            </a:prstGeom>
            <a:grpFill/>
            <a:ln w="28575">
              <a:solidFill>
                <a:srgbClr val="FF00FF"/>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Rectangle 11"/>
            <p:cNvSpPr>
              <a:spLocks noChangeArrowheads="1"/>
            </p:cNvSpPr>
            <p:nvPr/>
          </p:nvSpPr>
          <p:spPr bwMode="auto">
            <a:xfrm>
              <a:off x="7024" y="2577"/>
              <a:ext cx="1136" cy="699"/>
            </a:xfrm>
            <a:prstGeom prst="rect">
              <a:avLst/>
            </a:prstGeom>
            <a:grp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nSpc>
                  <a:spcPct val="90000"/>
                </a:lnSpc>
              </a:pPr>
              <a:r>
                <a:rPr kumimoji="1" lang="zh-CN" altLang="en-US" sz="1400">
                  <a:latin typeface="微软雅黑" panose="020B0503020204020204" pitchFamily="34" charset="-122"/>
                  <a:ea typeface="微软雅黑" panose="020B0503020204020204" pitchFamily="34" charset="-122"/>
                  <a:cs typeface="微软雅黑" panose="020B0503020204020204" pitchFamily="34" charset="-122"/>
                </a:rPr>
                <a:t>服务器</a:t>
              </a:r>
            </a:p>
            <a:p>
              <a:pPr>
                <a:lnSpc>
                  <a:spcPct val="90000"/>
                </a:lnSpc>
              </a:pPr>
              <a:r>
                <a:rPr kumimoji="1" lang="zh-CN" altLang="en-US" sz="1400">
                  <a:latin typeface="微软雅黑" panose="020B0503020204020204" pitchFamily="34" charset="-122"/>
                  <a:ea typeface="微软雅黑" panose="020B0503020204020204" pitchFamily="34" charset="-122"/>
                  <a:cs typeface="微软雅黑" panose="020B0503020204020204" pitchFamily="34" charset="-122"/>
                </a:rPr>
                <a:t> 程序</a:t>
              </a:r>
            </a:p>
          </p:txBody>
        </p:sp>
        <p:sp>
          <p:nvSpPr>
            <p:cNvPr id="31" name="Rectangle 12"/>
            <p:cNvSpPr>
              <a:spLocks noChangeArrowheads="1"/>
            </p:cNvSpPr>
            <p:nvPr/>
          </p:nvSpPr>
          <p:spPr bwMode="auto">
            <a:xfrm>
              <a:off x="5806" y="3215"/>
              <a:ext cx="1066" cy="447"/>
            </a:xfrm>
            <a:prstGeom prst="rect">
              <a:avLst/>
            </a:prstGeom>
            <a:grp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kumimoji="1" lang="en-US" altLang="zh-CN" sz="1400">
                  <a:latin typeface="微软雅黑" panose="020B0503020204020204" pitchFamily="34" charset="-122"/>
                  <a:ea typeface="微软雅黑" panose="020B0503020204020204" pitchFamily="34" charset="-122"/>
                  <a:cs typeface="微软雅黑" panose="020B0503020204020204" pitchFamily="34" charset="-122"/>
                </a:rPr>
                <a:t>HTTP</a:t>
              </a:r>
            </a:p>
          </p:txBody>
        </p:sp>
        <p:sp>
          <p:nvSpPr>
            <p:cNvPr id="32" name="Rectangle 16"/>
            <p:cNvSpPr>
              <a:spLocks noChangeArrowheads="1"/>
            </p:cNvSpPr>
            <p:nvPr/>
          </p:nvSpPr>
          <p:spPr bwMode="auto">
            <a:xfrm>
              <a:off x="10307" y="2644"/>
              <a:ext cx="1136" cy="447"/>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数据库</a:t>
              </a:r>
            </a:p>
          </p:txBody>
        </p:sp>
        <p:sp>
          <p:nvSpPr>
            <p:cNvPr id="34" name="Oval 20"/>
            <p:cNvSpPr>
              <a:spLocks noChangeArrowheads="1"/>
            </p:cNvSpPr>
            <p:nvPr/>
          </p:nvSpPr>
          <p:spPr bwMode="auto">
            <a:xfrm>
              <a:off x="3235" y="3409"/>
              <a:ext cx="894" cy="405"/>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Line 21"/>
            <p:cNvSpPr>
              <a:spLocks noChangeShapeType="1"/>
            </p:cNvSpPr>
            <p:nvPr/>
          </p:nvSpPr>
          <p:spPr bwMode="auto">
            <a:xfrm flipH="1">
              <a:off x="3816" y="3008"/>
              <a:ext cx="921" cy="626"/>
            </a:xfrm>
            <a:prstGeom prst="line">
              <a:avLst/>
            </a:prstGeom>
            <a:grpFill/>
            <a:ln w="28575">
              <a:solidFill>
                <a:srgbClr val="FF00FF"/>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7" name="Group 50"/>
            <p:cNvGrpSpPr/>
            <p:nvPr/>
          </p:nvGrpSpPr>
          <p:grpSpPr bwMode="auto">
            <a:xfrm>
              <a:off x="3047" y="4550"/>
              <a:ext cx="6243" cy="2088"/>
              <a:chOff x="431" y="2722"/>
              <a:chExt cx="3207" cy="1162"/>
            </a:xfrm>
            <a:grpFill/>
          </p:grpSpPr>
          <p:sp>
            <p:nvSpPr>
              <p:cNvPr id="38" name="Line 27"/>
              <p:cNvSpPr>
                <a:spLocks noChangeShapeType="1"/>
              </p:cNvSpPr>
              <p:nvPr/>
            </p:nvSpPr>
            <p:spPr bwMode="auto">
              <a:xfrm>
                <a:off x="664" y="2791"/>
                <a:ext cx="0" cy="1093"/>
              </a:xfrm>
              <a:prstGeom prst="line">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Line 28"/>
              <p:cNvSpPr>
                <a:spLocks noChangeShapeType="1"/>
              </p:cNvSpPr>
              <p:nvPr/>
            </p:nvSpPr>
            <p:spPr bwMode="auto">
              <a:xfrm>
                <a:off x="3638" y="2855"/>
                <a:ext cx="0" cy="1029"/>
              </a:xfrm>
              <a:prstGeom prst="line">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0" name="Group 44"/>
              <p:cNvGrpSpPr/>
              <p:nvPr/>
            </p:nvGrpSpPr>
            <p:grpSpPr bwMode="auto">
              <a:xfrm>
                <a:off x="431" y="2722"/>
                <a:ext cx="3207" cy="519"/>
                <a:chOff x="431" y="2722"/>
                <a:chExt cx="3207" cy="519"/>
              </a:xfrm>
              <a:grpFill/>
            </p:grpSpPr>
            <p:sp>
              <p:nvSpPr>
                <p:cNvPr id="41" name="Line 23"/>
                <p:cNvSpPr>
                  <a:spLocks noChangeShapeType="1"/>
                </p:cNvSpPr>
                <p:nvPr/>
              </p:nvSpPr>
              <p:spPr bwMode="auto">
                <a:xfrm flipV="1">
                  <a:off x="673" y="3080"/>
                  <a:ext cx="2965" cy="11"/>
                </a:xfrm>
                <a:prstGeom prst="line">
                  <a:avLst/>
                </a:prstGeom>
                <a:grpFill/>
                <a:ln w="28575">
                  <a:solidFill>
                    <a:srgbClr val="0000FF"/>
                  </a:solidFill>
                  <a:prstDash val="dash"/>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2" name="Group 24"/>
                <p:cNvGrpSpPr/>
                <p:nvPr/>
              </p:nvGrpSpPr>
              <p:grpSpPr bwMode="auto">
                <a:xfrm>
                  <a:off x="1419" y="2919"/>
                  <a:ext cx="1461" cy="322"/>
                  <a:chOff x="1152" y="1824"/>
                  <a:chExt cx="1296" cy="240"/>
                </a:xfrm>
                <a:grpFill/>
              </p:grpSpPr>
              <p:sp>
                <p:nvSpPr>
                  <p:cNvPr id="44" name="AutoShape 25"/>
                  <p:cNvSpPr>
                    <a:spLocks noChangeArrowheads="1"/>
                  </p:cNvSpPr>
                  <p:nvPr/>
                </p:nvSpPr>
                <p:spPr bwMode="auto">
                  <a:xfrm>
                    <a:off x="2160" y="1872"/>
                    <a:ext cx="288" cy="144"/>
                  </a:xfrm>
                  <a:prstGeom prst="rightArrow">
                    <a:avLst>
                      <a:gd name="adj1" fmla="val 50000"/>
                      <a:gd name="adj2" fmla="val 50000"/>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Rectangle 26"/>
                  <p:cNvSpPr>
                    <a:spLocks noChangeArrowheads="1"/>
                  </p:cNvSpPr>
                  <p:nvPr/>
                </p:nvSpPr>
                <p:spPr bwMode="auto">
                  <a:xfrm>
                    <a:off x="1152" y="1824"/>
                    <a:ext cx="1008"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HTTP </a:t>
                    </a:r>
                    <a:r>
                      <a:rPr kumimoji="1" lang="zh-CN" altLang="en-US" sz="14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请求报文</a:t>
                    </a:r>
                  </a:p>
                </p:txBody>
              </p:sp>
            </p:grpSp>
            <p:sp>
              <p:nvSpPr>
                <p:cNvPr id="43" name="Text Box 29"/>
                <p:cNvSpPr txBox="1">
                  <a:spLocks noChangeArrowheads="1"/>
                </p:cNvSpPr>
                <p:nvPr/>
              </p:nvSpPr>
              <p:spPr bwMode="auto">
                <a:xfrm>
                  <a:off x="431" y="2722"/>
                  <a:ext cx="939" cy="30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请求文档</a:t>
                  </a:r>
                </a:p>
              </p:txBody>
            </p:sp>
          </p:grpSp>
        </p:grpSp>
        <p:grpSp>
          <p:nvGrpSpPr>
            <p:cNvPr id="46" name="Group 42"/>
            <p:cNvGrpSpPr/>
            <p:nvPr/>
          </p:nvGrpSpPr>
          <p:grpSpPr bwMode="auto">
            <a:xfrm>
              <a:off x="10009" y="4301"/>
              <a:ext cx="3113" cy="2002"/>
              <a:chOff x="3909" y="2533"/>
              <a:chExt cx="1599" cy="1114"/>
            </a:xfrm>
            <a:grpFill/>
          </p:grpSpPr>
          <p:sp>
            <p:nvSpPr>
              <p:cNvPr id="47" name="Line 30"/>
              <p:cNvSpPr>
                <a:spLocks noChangeShapeType="1"/>
              </p:cNvSpPr>
              <p:nvPr/>
            </p:nvSpPr>
            <p:spPr bwMode="auto">
              <a:xfrm>
                <a:off x="3909" y="2533"/>
                <a:ext cx="278" cy="336"/>
              </a:xfrm>
              <a:prstGeom prst="line">
                <a:avLst/>
              </a:prstGeom>
              <a:grpFill/>
              <a:ln w="28575">
                <a:solidFill>
                  <a:srgbClr val="FF00FF"/>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Text Box 31"/>
              <p:cNvSpPr txBox="1">
                <a:spLocks noChangeArrowheads="1"/>
              </p:cNvSpPr>
              <p:nvPr/>
            </p:nvSpPr>
            <p:spPr bwMode="auto">
              <a:xfrm>
                <a:off x="4260" y="2552"/>
                <a:ext cx="1248" cy="47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kumimoji="1"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CGI </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程序创建</a:t>
                </a:r>
              </a:p>
              <a:p>
                <a:pPr algn="ctr" eaLnBrk="1" hangingPunct="1"/>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动态文档</a:t>
                </a:r>
              </a:p>
            </p:txBody>
          </p:sp>
          <p:sp>
            <p:nvSpPr>
              <p:cNvPr id="49" name="Text Box 35"/>
              <p:cNvSpPr txBox="1">
                <a:spLocks noChangeArrowheads="1"/>
              </p:cNvSpPr>
              <p:nvPr/>
            </p:nvSpPr>
            <p:spPr bwMode="auto">
              <a:xfrm>
                <a:off x="4035" y="2667"/>
                <a:ext cx="672" cy="9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72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endParaRPr kumimoji="1" lang="en-US" altLang="zh-CN" sz="7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0" name="Line 15"/>
            <p:cNvSpPr>
              <a:spLocks noChangeShapeType="1"/>
            </p:cNvSpPr>
            <p:nvPr/>
          </p:nvSpPr>
          <p:spPr bwMode="auto">
            <a:xfrm>
              <a:off x="3921" y="3663"/>
              <a:ext cx="4948" cy="0"/>
            </a:xfrm>
            <a:prstGeom prst="line">
              <a:avLst/>
            </a:prstGeom>
            <a:grpFill/>
            <a:ln w="38100">
              <a:solidFill>
                <a:srgbClr val="CC00CC"/>
              </a:solidFill>
              <a:prstDash val="dash"/>
              <a:round/>
              <a:headEnd type="triangle" w="med" len="lg"/>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7" name="文本框 6"/>
          <p:cNvSpPr txBox="1"/>
          <p:nvPr/>
        </p:nvSpPr>
        <p:spPr>
          <a:xfrm>
            <a:off x="3225800" y="6489700"/>
            <a:ext cx="6073140" cy="337185"/>
          </a:xfrm>
          <a:prstGeom prst="rect">
            <a:avLst/>
          </a:prstGeom>
          <a:noFill/>
        </p:spPr>
        <p:txBody>
          <a:bodyPr wrap="square" rtlCol="0">
            <a:spAutoFit/>
          </a:bodyPr>
          <a:lstStyle/>
          <a:p>
            <a:pPr algn="ctr"/>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引自：计算机网络，谢希仁</a:t>
            </a:r>
          </a:p>
        </p:txBody>
      </p:sp>
      <p:sp>
        <p:nvSpPr>
          <p:cNvPr id="10" name="内容占位符 2"/>
          <p:cNvSpPr>
            <a:spLocks noGrp="1"/>
          </p:cNvSpPr>
          <p:nvPr/>
        </p:nvSpPr>
        <p:spPr>
          <a:xfrm>
            <a:off x="613954" y="1376680"/>
            <a:ext cx="10866846" cy="4847590"/>
          </a:xfrm>
          <a:prstGeom prst="rect">
            <a:avLst/>
          </a:prstGeom>
        </p:spPr>
        <p:txBody>
          <a:bodyPr vert="horz" lIns="91440" tIns="45720" rIns="91440" bIns="45720" rtlCol="0">
            <a:norm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dirty="0">
                <a:cs typeface="微软雅黑" panose="020B0503020204020204" pitchFamily="34" charset="-122"/>
                <a:sym typeface="+mn-ea"/>
              </a:rPr>
              <a:t>CGI (Common Gateway Interface) </a:t>
            </a:r>
            <a:r>
              <a:rPr lang="zh-CN" altLang="en-US" dirty="0">
                <a:cs typeface="微软雅黑" panose="020B0503020204020204" pitchFamily="34" charset="-122"/>
                <a:sym typeface="+mn-ea"/>
              </a:rPr>
              <a:t>是一种标准</a:t>
            </a:r>
            <a:endParaRPr lang="en-US" altLang="zh-CN" dirty="0">
              <a:cs typeface="微软雅黑" panose="020B0503020204020204" pitchFamily="34" charset="-122"/>
              <a:sym typeface="+mn-ea"/>
            </a:endParaRPr>
          </a:p>
          <a:p>
            <a:pPr lvl="1" algn="just"/>
            <a:r>
              <a:rPr lang="zh-CN" altLang="en-US" dirty="0">
                <a:cs typeface="微软雅黑" panose="020B0503020204020204" pitchFamily="34" charset="-122"/>
                <a:sym typeface="+mn-ea"/>
              </a:rPr>
              <a:t>定义了动态文档应如何创建</a:t>
            </a:r>
            <a:endParaRPr lang="en-US" altLang="zh-CN" dirty="0">
              <a:cs typeface="微软雅黑" panose="020B0503020204020204" pitchFamily="34" charset="-122"/>
              <a:sym typeface="+mn-ea"/>
            </a:endParaRPr>
          </a:p>
          <a:p>
            <a:pPr lvl="1" algn="just"/>
            <a:r>
              <a:rPr lang="zh-CN" altLang="en-US" dirty="0">
                <a:cs typeface="微软雅黑" panose="020B0503020204020204" pitchFamily="34" charset="-122"/>
                <a:sym typeface="+mn-ea"/>
              </a:rPr>
              <a:t>输入数据应如何提供给应用程序</a:t>
            </a:r>
            <a:endParaRPr lang="en-US" altLang="zh-CN" dirty="0">
              <a:cs typeface="微软雅黑" panose="020B0503020204020204" pitchFamily="34" charset="-122"/>
              <a:sym typeface="+mn-ea"/>
            </a:endParaRPr>
          </a:p>
          <a:p>
            <a:pPr lvl="1" algn="just"/>
            <a:r>
              <a:rPr lang="zh-CN" altLang="en-US" dirty="0">
                <a:cs typeface="微软雅黑" panose="020B0503020204020204" pitchFamily="34" charset="-122"/>
                <a:sym typeface="+mn-ea"/>
              </a:rPr>
              <a:t>输出结果应如何使用</a:t>
            </a:r>
            <a:endParaRPr lang="zh-CN" altLang="en-US" dirty="0">
              <a:cs typeface="微软雅黑" panose="020B0503020204020204" pitchFamily="34" charset="-122"/>
            </a:endParaRPr>
          </a:p>
          <a:p>
            <a:pPr algn="just"/>
            <a:endParaRPr lang="zh-CN" altLang="en-US" dirty="0"/>
          </a:p>
        </p:txBody>
      </p:sp>
      <p:sp>
        <p:nvSpPr>
          <p:cNvPr id="51" name="文本框 50"/>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2215807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脚本语言</a:t>
            </a:r>
            <a:r>
              <a:rPr lang="en-US" altLang="zh-CN"/>
              <a:t>+</a:t>
            </a:r>
            <a:r>
              <a:rPr lang="zh-CN" altLang="en-US"/>
              <a:t>数据库技术</a:t>
            </a:r>
          </a:p>
        </p:txBody>
      </p:sp>
      <p:sp>
        <p:nvSpPr>
          <p:cNvPr id="3" name="内容占位符 2"/>
          <p:cNvSpPr>
            <a:spLocks noGrp="1"/>
          </p:cNvSpPr>
          <p:nvPr>
            <p:ph idx="1"/>
          </p:nvPr>
        </p:nvSpPr>
        <p:spPr>
          <a:xfrm>
            <a:off x="640080" y="1510758"/>
            <a:ext cx="10713720" cy="4586694"/>
          </a:xfrm>
        </p:spPr>
        <p:txBody>
          <a:bodyPr/>
          <a:lstStyle/>
          <a:p>
            <a:pPr algn="just"/>
            <a:r>
              <a:rPr lang="zh-CN" altLang="en-US" dirty="0">
                <a:cs typeface="微软雅黑" panose="020B0503020204020204" pitchFamily="34" charset="-122"/>
                <a:sym typeface="+mn-ea"/>
              </a:rPr>
              <a:t>“</a:t>
            </a:r>
            <a:r>
              <a:rPr lang="zh-CN" altLang="en-US" dirty="0">
                <a:solidFill>
                  <a:srgbClr val="C00000"/>
                </a:solidFill>
                <a:cs typeface="微软雅黑" panose="020B0503020204020204" pitchFamily="34" charset="-122"/>
                <a:sym typeface="+mn-ea"/>
              </a:rPr>
              <a:t>脚本</a:t>
            </a:r>
            <a:r>
              <a:rPr lang="zh-CN" altLang="en-US" dirty="0">
                <a:cs typeface="微软雅黑" panose="020B0503020204020204" pitchFamily="34" charset="-122"/>
                <a:sym typeface="+mn-ea"/>
              </a:rPr>
              <a:t>”指的是一个程序，它被另一个程序（即解释程序，如</a:t>
            </a:r>
            <a:r>
              <a:rPr lang="en-US" altLang="zh-CN" dirty="0">
                <a:cs typeface="微软雅黑" panose="020B0503020204020204" pitchFamily="34" charset="-122"/>
                <a:sym typeface="+mn-ea"/>
              </a:rPr>
              <a:t>Web</a:t>
            </a:r>
            <a:r>
              <a:rPr lang="zh-CN" altLang="en-US" dirty="0">
                <a:cs typeface="微软雅黑" panose="020B0503020204020204" pitchFamily="34" charset="-122"/>
                <a:sym typeface="+mn-ea"/>
              </a:rPr>
              <a:t>浏览器）解释执行，而不是由计算机的处理器来解释或执行</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117</a:t>
            </a:fld>
            <a:endParaRPr kumimoji="1" lang="zh-CN" altLang="en-US" dirty="0"/>
          </a:p>
        </p:txBody>
      </p:sp>
      <p:grpSp>
        <p:nvGrpSpPr>
          <p:cNvPr id="7" name="组合 6"/>
          <p:cNvGrpSpPr/>
          <p:nvPr/>
        </p:nvGrpSpPr>
        <p:grpSpPr>
          <a:xfrm>
            <a:off x="1694542" y="2576557"/>
            <a:ext cx="8964295" cy="3873639"/>
            <a:chOff x="877" y="1665"/>
            <a:chExt cx="12675" cy="5225"/>
          </a:xfrm>
          <a:noFill/>
        </p:grpSpPr>
        <p:sp>
          <p:nvSpPr>
            <p:cNvPr id="5" name="圆角矩形 4"/>
            <p:cNvSpPr/>
            <p:nvPr/>
          </p:nvSpPr>
          <p:spPr>
            <a:xfrm>
              <a:off x="877" y="1665"/>
              <a:ext cx="12675" cy="5220"/>
            </a:xfrm>
            <a:prstGeom prst="roundRect">
              <a:avLst/>
            </a:prstGeom>
            <a:grp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41" name="Text Box 35"/>
            <p:cNvSpPr txBox="1">
              <a:spLocks noChangeArrowheads="1"/>
            </p:cNvSpPr>
            <p:nvPr/>
          </p:nvSpPr>
          <p:spPr bwMode="auto">
            <a:xfrm>
              <a:off x="10689" y="2464"/>
              <a:ext cx="1308" cy="161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72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endParaRPr kumimoji="1" lang="en-US" altLang="zh-CN" sz="72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5" y="2225"/>
              <a:ext cx="1760" cy="2463"/>
            </a:xfrm>
            <a:prstGeom prst="rect">
              <a:avLst/>
            </a:prstGeom>
            <a:grpFill/>
          </p:spPr>
        </p:pic>
        <p:pic>
          <p:nvPicPr>
            <p:cNvPr id="8"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5" y="2633"/>
              <a:ext cx="1446" cy="1446"/>
            </a:xfrm>
            <a:prstGeom prst="rect">
              <a:avLst/>
            </a:prstGeom>
            <a:grpFill/>
            <a:extLst/>
          </p:spPr>
        </p:pic>
        <p:sp>
          <p:nvSpPr>
            <p:cNvPr id="9" name="AutoShape 5"/>
            <p:cNvSpPr>
              <a:spLocks noChangeArrowheads="1"/>
            </p:cNvSpPr>
            <p:nvPr/>
          </p:nvSpPr>
          <p:spPr bwMode="auto">
            <a:xfrm>
              <a:off x="10899" y="4269"/>
              <a:ext cx="860" cy="519"/>
            </a:xfrm>
            <a:prstGeom prst="can">
              <a:avLst>
                <a:gd name="adj" fmla="val 39583"/>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2" name="Group 45"/>
            <p:cNvGrpSpPr/>
            <p:nvPr/>
          </p:nvGrpSpPr>
          <p:grpSpPr bwMode="auto">
            <a:xfrm>
              <a:off x="3501" y="5273"/>
              <a:ext cx="5920" cy="1617"/>
              <a:chOff x="664" y="3124"/>
              <a:chExt cx="3041" cy="900"/>
            </a:xfrm>
            <a:grpFill/>
          </p:grpSpPr>
          <p:sp>
            <p:nvSpPr>
              <p:cNvPr id="13" name="Line 32"/>
              <p:cNvSpPr>
                <a:spLocks noChangeShapeType="1"/>
              </p:cNvSpPr>
              <p:nvPr/>
            </p:nvSpPr>
            <p:spPr bwMode="auto">
              <a:xfrm flipH="1" flipV="1">
                <a:off x="664" y="3680"/>
                <a:ext cx="2965" cy="11"/>
              </a:xfrm>
              <a:prstGeom prst="line">
                <a:avLst/>
              </a:prstGeom>
              <a:grpFill/>
              <a:ln w="28575">
                <a:solidFill>
                  <a:srgbClr val="0000FF"/>
                </a:solidFill>
                <a:prstDash val="dash"/>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ext Box 34"/>
              <p:cNvSpPr txBox="1">
                <a:spLocks noChangeArrowheads="1"/>
              </p:cNvSpPr>
              <p:nvPr/>
            </p:nvSpPr>
            <p:spPr bwMode="auto">
              <a:xfrm>
                <a:off x="2336" y="3124"/>
                <a:ext cx="672" cy="9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72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endParaRPr kumimoji="1" lang="en-US" altLang="zh-CN" sz="72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ext Box 36"/>
              <p:cNvSpPr txBox="1">
                <a:spLocks noChangeArrowheads="1"/>
              </p:cNvSpPr>
              <p:nvPr/>
            </p:nvSpPr>
            <p:spPr bwMode="auto">
              <a:xfrm>
                <a:off x="2809" y="3369"/>
                <a:ext cx="896" cy="27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响应程序</a:t>
                </a:r>
              </a:p>
            </p:txBody>
          </p:sp>
          <p:grpSp>
            <p:nvGrpSpPr>
              <p:cNvPr id="16" name="Group 37"/>
              <p:cNvGrpSpPr/>
              <p:nvPr/>
            </p:nvGrpSpPr>
            <p:grpSpPr bwMode="auto">
              <a:xfrm flipH="1">
                <a:off x="1039" y="3509"/>
                <a:ext cx="1433" cy="321"/>
                <a:chOff x="1152" y="1824"/>
                <a:chExt cx="1296" cy="240"/>
              </a:xfrm>
              <a:grpFill/>
            </p:grpSpPr>
            <p:sp>
              <p:nvSpPr>
                <p:cNvPr id="17" name="AutoShape 38"/>
                <p:cNvSpPr>
                  <a:spLocks noChangeArrowheads="1"/>
                </p:cNvSpPr>
                <p:nvPr/>
              </p:nvSpPr>
              <p:spPr bwMode="auto">
                <a:xfrm>
                  <a:off x="2160" y="1872"/>
                  <a:ext cx="288" cy="144"/>
                </a:xfrm>
                <a:prstGeom prst="rightArrow">
                  <a:avLst>
                    <a:gd name="adj1" fmla="val 50000"/>
                    <a:gd name="adj2" fmla="val 50000"/>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9"/>
                <p:cNvSpPr>
                  <a:spLocks noChangeArrowheads="1"/>
                </p:cNvSpPr>
                <p:nvPr/>
              </p:nvSpPr>
              <p:spPr bwMode="auto">
                <a:xfrm>
                  <a:off x="1152" y="1824"/>
                  <a:ext cx="1008"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HTTP </a:t>
                  </a:r>
                  <a:r>
                    <a:rPr kumimoji="1" lang="zh-CN" altLang="en-US" sz="14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响应报文</a:t>
                  </a:r>
                </a:p>
              </p:txBody>
            </p:sp>
          </p:grpSp>
        </p:grpSp>
        <p:sp>
          <p:nvSpPr>
            <p:cNvPr id="19" name="Rectangle 6"/>
            <p:cNvSpPr>
              <a:spLocks noChangeArrowheads="1"/>
            </p:cNvSpPr>
            <p:nvPr/>
          </p:nvSpPr>
          <p:spPr bwMode="auto">
            <a:xfrm>
              <a:off x="8566" y="1790"/>
              <a:ext cx="1984" cy="41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万维网服务器</a:t>
              </a:r>
            </a:p>
          </p:txBody>
        </p:sp>
        <p:sp>
          <p:nvSpPr>
            <p:cNvPr id="20" name="Oval 7"/>
            <p:cNvSpPr>
              <a:spLocks noChangeArrowheads="1"/>
            </p:cNvSpPr>
            <p:nvPr/>
          </p:nvSpPr>
          <p:spPr bwMode="auto">
            <a:xfrm>
              <a:off x="8605" y="3377"/>
              <a:ext cx="837" cy="40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Rectangle 8"/>
            <p:cNvSpPr>
              <a:spLocks noChangeArrowheads="1"/>
            </p:cNvSpPr>
            <p:nvPr/>
          </p:nvSpPr>
          <p:spPr bwMode="auto">
            <a:xfrm>
              <a:off x="4631" y="2558"/>
              <a:ext cx="1136" cy="642"/>
            </a:xfrm>
            <a:prstGeom prst="rect">
              <a:avLst/>
            </a:prstGeom>
            <a:grp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nSpc>
                  <a:spcPct val="90000"/>
                </a:lnSpc>
              </a:pP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浏览器</a:t>
              </a:r>
            </a:p>
            <a:p>
              <a:pPr>
                <a:lnSpc>
                  <a:spcPct val="90000"/>
                </a:lnSpc>
              </a:pP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 程序</a:t>
              </a:r>
            </a:p>
          </p:txBody>
        </p:sp>
        <p:sp>
          <p:nvSpPr>
            <p:cNvPr id="22" name="Rectangle 9"/>
            <p:cNvSpPr>
              <a:spLocks noChangeArrowheads="1"/>
            </p:cNvSpPr>
            <p:nvPr/>
          </p:nvSpPr>
          <p:spPr bwMode="auto">
            <a:xfrm>
              <a:off x="2859" y="2200"/>
              <a:ext cx="1701" cy="410"/>
            </a:xfrm>
            <a:prstGeom prst="rect">
              <a:avLst/>
            </a:prstGeom>
            <a:grp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万维网客户</a:t>
              </a:r>
            </a:p>
          </p:txBody>
        </p:sp>
        <p:sp>
          <p:nvSpPr>
            <p:cNvPr id="23" name="Line 10"/>
            <p:cNvSpPr>
              <a:spLocks noChangeShapeType="1"/>
            </p:cNvSpPr>
            <p:nvPr/>
          </p:nvSpPr>
          <p:spPr bwMode="auto">
            <a:xfrm>
              <a:off x="7980" y="3008"/>
              <a:ext cx="954" cy="597"/>
            </a:xfrm>
            <a:prstGeom prst="line">
              <a:avLst/>
            </a:prstGeom>
            <a:grpFill/>
            <a:ln w="28575">
              <a:solidFill>
                <a:srgbClr val="FF00FF"/>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11"/>
            <p:cNvSpPr>
              <a:spLocks noChangeArrowheads="1"/>
            </p:cNvSpPr>
            <p:nvPr/>
          </p:nvSpPr>
          <p:spPr bwMode="auto">
            <a:xfrm>
              <a:off x="7024" y="2577"/>
              <a:ext cx="1136" cy="642"/>
            </a:xfrm>
            <a:prstGeom prst="rect">
              <a:avLst/>
            </a:prstGeom>
            <a:grp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nSpc>
                  <a:spcPct val="90000"/>
                </a:lnSpc>
              </a:pPr>
              <a:r>
                <a:rPr kumimoji="1" lang="zh-CN" altLang="en-US" sz="1400">
                  <a:latin typeface="微软雅黑" panose="020B0503020204020204" pitchFamily="34" charset="-122"/>
                  <a:ea typeface="微软雅黑" panose="020B0503020204020204" pitchFamily="34" charset="-122"/>
                  <a:cs typeface="微软雅黑" panose="020B0503020204020204" pitchFamily="34" charset="-122"/>
                </a:rPr>
                <a:t>服务器</a:t>
              </a:r>
            </a:p>
            <a:p>
              <a:pPr>
                <a:lnSpc>
                  <a:spcPct val="90000"/>
                </a:lnSpc>
              </a:pPr>
              <a:r>
                <a:rPr kumimoji="1" lang="zh-CN" altLang="en-US" sz="1400">
                  <a:latin typeface="微软雅黑" panose="020B0503020204020204" pitchFamily="34" charset="-122"/>
                  <a:ea typeface="微软雅黑" panose="020B0503020204020204" pitchFamily="34" charset="-122"/>
                  <a:cs typeface="微软雅黑" panose="020B0503020204020204" pitchFamily="34" charset="-122"/>
                </a:rPr>
                <a:t> 程序</a:t>
              </a:r>
            </a:p>
          </p:txBody>
        </p:sp>
        <p:sp>
          <p:nvSpPr>
            <p:cNvPr id="25" name="Rectangle 12"/>
            <p:cNvSpPr>
              <a:spLocks noChangeArrowheads="1"/>
            </p:cNvSpPr>
            <p:nvPr/>
          </p:nvSpPr>
          <p:spPr bwMode="auto">
            <a:xfrm>
              <a:off x="5806" y="3215"/>
              <a:ext cx="1066" cy="410"/>
            </a:xfrm>
            <a:prstGeom prst="rect">
              <a:avLst/>
            </a:prstGeom>
            <a:grp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kumimoji="1" lang="en-US" altLang="zh-CN" sz="1400">
                  <a:latin typeface="微软雅黑" panose="020B0503020204020204" pitchFamily="34" charset="-122"/>
                  <a:ea typeface="微软雅黑" panose="020B0503020204020204" pitchFamily="34" charset="-122"/>
                  <a:cs typeface="微软雅黑" panose="020B0503020204020204" pitchFamily="34" charset="-122"/>
                </a:rPr>
                <a:t>HTTP</a:t>
              </a:r>
            </a:p>
          </p:txBody>
        </p:sp>
        <p:sp>
          <p:nvSpPr>
            <p:cNvPr id="27" name="Oval 20"/>
            <p:cNvSpPr>
              <a:spLocks noChangeArrowheads="1"/>
            </p:cNvSpPr>
            <p:nvPr/>
          </p:nvSpPr>
          <p:spPr bwMode="auto">
            <a:xfrm>
              <a:off x="3235" y="3409"/>
              <a:ext cx="894" cy="405"/>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Line 21"/>
            <p:cNvSpPr>
              <a:spLocks noChangeShapeType="1"/>
            </p:cNvSpPr>
            <p:nvPr/>
          </p:nvSpPr>
          <p:spPr bwMode="auto">
            <a:xfrm flipH="1">
              <a:off x="3816" y="3008"/>
              <a:ext cx="921" cy="626"/>
            </a:xfrm>
            <a:prstGeom prst="line">
              <a:avLst/>
            </a:prstGeom>
            <a:grpFill/>
            <a:ln w="28575">
              <a:solidFill>
                <a:srgbClr val="FF00FF"/>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Group 50"/>
            <p:cNvGrpSpPr/>
            <p:nvPr/>
          </p:nvGrpSpPr>
          <p:grpSpPr bwMode="auto">
            <a:xfrm>
              <a:off x="3047" y="4550"/>
              <a:ext cx="6243" cy="2088"/>
              <a:chOff x="431" y="2722"/>
              <a:chExt cx="3207" cy="1162"/>
            </a:xfrm>
            <a:grpFill/>
          </p:grpSpPr>
          <p:sp>
            <p:nvSpPr>
              <p:cNvPr id="30" name="Line 27"/>
              <p:cNvSpPr>
                <a:spLocks noChangeShapeType="1"/>
              </p:cNvSpPr>
              <p:nvPr/>
            </p:nvSpPr>
            <p:spPr bwMode="auto">
              <a:xfrm>
                <a:off x="664" y="2791"/>
                <a:ext cx="0" cy="1093"/>
              </a:xfrm>
              <a:prstGeom prst="line">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Line 28"/>
              <p:cNvSpPr>
                <a:spLocks noChangeShapeType="1"/>
              </p:cNvSpPr>
              <p:nvPr/>
            </p:nvSpPr>
            <p:spPr bwMode="auto">
              <a:xfrm>
                <a:off x="3638" y="2855"/>
                <a:ext cx="0" cy="1029"/>
              </a:xfrm>
              <a:prstGeom prst="line">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2" name="Group 44"/>
              <p:cNvGrpSpPr/>
              <p:nvPr/>
            </p:nvGrpSpPr>
            <p:grpSpPr bwMode="auto">
              <a:xfrm>
                <a:off x="431" y="2722"/>
                <a:ext cx="3207" cy="519"/>
                <a:chOff x="431" y="2722"/>
                <a:chExt cx="3207" cy="519"/>
              </a:xfrm>
              <a:grpFill/>
            </p:grpSpPr>
            <p:sp>
              <p:nvSpPr>
                <p:cNvPr id="33" name="Line 23"/>
                <p:cNvSpPr>
                  <a:spLocks noChangeShapeType="1"/>
                </p:cNvSpPr>
                <p:nvPr/>
              </p:nvSpPr>
              <p:spPr bwMode="auto">
                <a:xfrm flipV="1">
                  <a:off x="673" y="3080"/>
                  <a:ext cx="2965" cy="11"/>
                </a:xfrm>
                <a:prstGeom prst="line">
                  <a:avLst/>
                </a:prstGeom>
                <a:grpFill/>
                <a:ln w="28575">
                  <a:solidFill>
                    <a:srgbClr val="0000FF"/>
                  </a:solidFill>
                  <a:prstDash val="dash"/>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4" name="Group 24"/>
                <p:cNvGrpSpPr/>
                <p:nvPr/>
              </p:nvGrpSpPr>
              <p:grpSpPr bwMode="auto">
                <a:xfrm>
                  <a:off x="1419" y="2919"/>
                  <a:ext cx="1461" cy="322"/>
                  <a:chOff x="1152" y="1824"/>
                  <a:chExt cx="1296" cy="240"/>
                </a:xfrm>
                <a:grpFill/>
              </p:grpSpPr>
              <p:sp>
                <p:nvSpPr>
                  <p:cNvPr id="36" name="AutoShape 25"/>
                  <p:cNvSpPr>
                    <a:spLocks noChangeArrowheads="1"/>
                  </p:cNvSpPr>
                  <p:nvPr/>
                </p:nvSpPr>
                <p:spPr bwMode="auto">
                  <a:xfrm>
                    <a:off x="2160" y="1872"/>
                    <a:ext cx="288" cy="144"/>
                  </a:xfrm>
                  <a:prstGeom prst="rightArrow">
                    <a:avLst>
                      <a:gd name="adj1" fmla="val 50000"/>
                      <a:gd name="adj2" fmla="val 50000"/>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Rectangle 26"/>
                  <p:cNvSpPr>
                    <a:spLocks noChangeArrowheads="1"/>
                  </p:cNvSpPr>
                  <p:nvPr/>
                </p:nvSpPr>
                <p:spPr bwMode="auto">
                  <a:xfrm>
                    <a:off x="1152" y="1824"/>
                    <a:ext cx="1008" cy="24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HTTP </a:t>
                    </a:r>
                    <a:r>
                      <a:rPr kumimoji="1" lang="zh-CN" altLang="en-US" sz="14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请求报文</a:t>
                    </a:r>
                  </a:p>
                </p:txBody>
              </p:sp>
            </p:grpSp>
            <p:sp>
              <p:nvSpPr>
                <p:cNvPr id="35" name="Text Box 29"/>
                <p:cNvSpPr txBox="1">
                  <a:spLocks noChangeArrowheads="1"/>
                </p:cNvSpPr>
                <p:nvPr/>
              </p:nvSpPr>
              <p:spPr bwMode="auto">
                <a:xfrm>
                  <a:off x="431" y="2722"/>
                  <a:ext cx="939" cy="27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请求文档</a:t>
                  </a:r>
                </a:p>
              </p:txBody>
            </p:sp>
          </p:grpSp>
        </p:grpSp>
        <p:sp>
          <p:nvSpPr>
            <p:cNvPr id="40" name="Text Box 31"/>
            <p:cNvSpPr txBox="1">
              <a:spLocks noChangeArrowheads="1"/>
            </p:cNvSpPr>
            <p:nvPr/>
          </p:nvSpPr>
          <p:spPr bwMode="auto">
            <a:xfrm>
              <a:off x="1691" y="5587"/>
              <a:ext cx="1745" cy="107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此程序在</a:t>
              </a:r>
            </a:p>
            <a:p>
              <a:pPr algn="ct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客户端创建</a:t>
              </a:r>
            </a:p>
            <a:p>
              <a:pPr algn="ct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出活动文档</a:t>
              </a:r>
            </a:p>
          </p:txBody>
        </p:sp>
        <p:sp>
          <p:nvSpPr>
            <p:cNvPr id="42" name="Line 15"/>
            <p:cNvSpPr>
              <a:spLocks noChangeShapeType="1"/>
            </p:cNvSpPr>
            <p:nvPr/>
          </p:nvSpPr>
          <p:spPr bwMode="auto">
            <a:xfrm>
              <a:off x="3921" y="3663"/>
              <a:ext cx="4948" cy="0"/>
            </a:xfrm>
            <a:prstGeom prst="line">
              <a:avLst/>
            </a:prstGeom>
            <a:grpFill/>
            <a:ln w="38100">
              <a:solidFill>
                <a:srgbClr val="CC00CC"/>
              </a:solidFill>
              <a:prstDash val="dash"/>
              <a:round/>
              <a:headEnd type="triangle" w="med" len="lg"/>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Text Box 31"/>
            <p:cNvSpPr txBox="1">
              <a:spLocks noChangeArrowheads="1"/>
            </p:cNvSpPr>
            <p:nvPr/>
          </p:nvSpPr>
          <p:spPr bwMode="auto">
            <a:xfrm>
              <a:off x="10222" y="4815"/>
              <a:ext cx="2267" cy="9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程序事先被编译成二进制代码，存放为文件</a:t>
              </a:r>
            </a:p>
          </p:txBody>
        </p:sp>
        <p:sp>
          <p:nvSpPr>
            <p:cNvPr id="10" name="Line 18"/>
            <p:cNvSpPr>
              <a:spLocks noChangeShapeType="1"/>
            </p:cNvSpPr>
            <p:nvPr/>
          </p:nvSpPr>
          <p:spPr bwMode="auto">
            <a:xfrm>
              <a:off x="9206" y="3605"/>
              <a:ext cx="1853" cy="923"/>
            </a:xfrm>
            <a:prstGeom prst="line">
              <a:avLst/>
            </a:prstGeom>
            <a:grpFill/>
            <a:ln w="25400">
              <a:solidFill>
                <a:srgbClr val="FF00FF"/>
              </a:solidFill>
              <a:round/>
              <a:headEnd type="triangle" w="sm" len="me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31"/>
            <p:cNvSpPr txBox="1">
              <a:spLocks noChangeArrowheads="1"/>
            </p:cNvSpPr>
            <p:nvPr/>
          </p:nvSpPr>
          <p:spPr bwMode="auto">
            <a:xfrm>
              <a:off x="10222" y="3823"/>
              <a:ext cx="2267" cy="41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程序</a:t>
              </a:r>
            </a:p>
          </p:txBody>
        </p:sp>
      </p:grpSp>
      <p:sp>
        <p:nvSpPr>
          <p:cNvPr id="11" name="文本框 10"/>
          <p:cNvSpPr txBox="1"/>
          <p:nvPr/>
        </p:nvSpPr>
        <p:spPr>
          <a:xfrm>
            <a:off x="3225800" y="6489700"/>
            <a:ext cx="6073140" cy="337185"/>
          </a:xfrm>
          <a:prstGeom prst="rect">
            <a:avLst/>
          </a:prstGeom>
          <a:noFill/>
        </p:spPr>
        <p:txBody>
          <a:bodyPr wrap="square" rtlCol="0">
            <a:spAutoFit/>
          </a:bodyPr>
          <a:lstStyle/>
          <a:p>
            <a:pPr algn="ctr"/>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引自：计算机网络，谢希仁</a:t>
            </a:r>
          </a:p>
        </p:txBody>
      </p:sp>
      <p:sp>
        <p:nvSpPr>
          <p:cNvPr id="43" name="文本框 42"/>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18316307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zh-CN" altLang="en-US"/>
              <a:t>动态</a:t>
            </a:r>
            <a:r>
              <a:rPr lang="en-US"/>
              <a:t>Web</a:t>
            </a:r>
            <a:r>
              <a:rPr lang="zh-CN" altLang="en-US"/>
              <a:t>的执行</a:t>
            </a:r>
            <a:endParaRPr lang="en-US" dirty="0"/>
          </a:p>
        </p:txBody>
      </p:sp>
      <p:sp>
        <p:nvSpPr>
          <p:cNvPr id="50179" name="Rectangle 3"/>
          <p:cNvSpPr>
            <a:spLocks noGrp="1" noChangeArrowheads="1"/>
          </p:cNvSpPr>
          <p:nvPr>
            <p:ph idx="1"/>
          </p:nvPr>
        </p:nvSpPr>
        <p:spPr>
          <a:xfrm>
            <a:off x="666206" y="1510758"/>
            <a:ext cx="10687594" cy="4586694"/>
          </a:xfrm>
        </p:spPr>
        <p:txBody>
          <a:bodyPr/>
          <a:lstStyle/>
          <a:p>
            <a:pPr algn="just"/>
            <a:r>
              <a:rPr lang="zh-CN" altLang="en-US" dirty="0"/>
              <a:t>脚本程序的执行差异（在服务器端和客户端执行脚本的不同之处）</a:t>
            </a:r>
          </a:p>
          <a:p>
            <a:pPr lvl="1" algn="just"/>
            <a:r>
              <a:rPr lang="zh-CN" altLang="en-US" dirty="0"/>
              <a:t>最好的动态</a:t>
            </a:r>
            <a:r>
              <a:rPr lang="en-US" altLang="zh-CN" dirty="0"/>
              <a:t>Web</a:t>
            </a:r>
            <a:r>
              <a:rPr lang="zh-CN" altLang="en-US" dirty="0"/>
              <a:t>开发形式：显示与脚本程序相分离（显示</a:t>
            </a:r>
            <a:r>
              <a:rPr lang="en-US" altLang="zh-CN" dirty="0"/>
              <a:t>+</a:t>
            </a:r>
            <a:r>
              <a:rPr lang="zh-CN" altLang="en-US" dirty="0"/>
              <a:t>脚本</a:t>
            </a:r>
            <a:r>
              <a:rPr lang="en-US" altLang="zh-CN" dirty="0"/>
              <a:t>+CSS3</a:t>
            </a:r>
            <a:r>
              <a:rPr lang="zh-CN" altLang="en-US" dirty="0"/>
              <a:t>）</a:t>
            </a:r>
          </a:p>
          <a:p>
            <a:pPr marL="457200" lvl="1" indent="0" algn="just">
              <a:buNone/>
            </a:pPr>
            <a:endParaRPr lang="en-US" altLang="zh-CN" dirty="0"/>
          </a:p>
        </p:txBody>
      </p:sp>
      <p:grpSp>
        <p:nvGrpSpPr>
          <p:cNvPr id="14" name="Group 13"/>
          <p:cNvGrpSpPr/>
          <p:nvPr/>
        </p:nvGrpSpPr>
        <p:grpSpPr>
          <a:xfrm>
            <a:off x="1035050" y="2595880"/>
            <a:ext cx="10292701" cy="3731895"/>
            <a:chOff x="530225" y="3244850"/>
            <a:chExt cx="7903527" cy="2078038"/>
          </a:xfrm>
        </p:grpSpPr>
        <p:pic>
          <p:nvPicPr>
            <p:cNvPr id="50180" name="Picture 2"/>
            <p:cNvPicPr>
              <a:picLocks noChangeAspect="1" noChangeArrowheads="1"/>
            </p:cNvPicPr>
            <p:nvPr/>
          </p:nvPicPr>
          <p:blipFill>
            <a:blip r:embed="rId2" cstate="print"/>
            <a:srcRect/>
            <a:stretch>
              <a:fillRect/>
            </a:stretch>
          </p:blipFill>
          <p:spPr bwMode="auto">
            <a:xfrm>
              <a:off x="530225" y="3244850"/>
              <a:ext cx="3981450" cy="2038350"/>
            </a:xfrm>
            <a:prstGeom prst="rect">
              <a:avLst/>
            </a:prstGeom>
            <a:noFill/>
            <a:ln w="9525">
              <a:noFill/>
              <a:miter lim="800000"/>
              <a:headEnd/>
              <a:tailEnd/>
            </a:ln>
          </p:spPr>
        </p:pic>
        <p:pic>
          <p:nvPicPr>
            <p:cNvPr id="50181" name="Picture 3"/>
            <p:cNvPicPr>
              <a:picLocks noChangeAspect="1" noChangeArrowheads="1"/>
            </p:cNvPicPr>
            <p:nvPr/>
          </p:nvPicPr>
          <p:blipFill>
            <a:blip r:embed="rId3" cstate="print"/>
            <a:srcRect/>
            <a:stretch>
              <a:fillRect/>
            </a:stretch>
          </p:blipFill>
          <p:spPr bwMode="auto">
            <a:xfrm>
              <a:off x="4806950" y="3284538"/>
              <a:ext cx="3600450" cy="2038350"/>
            </a:xfrm>
            <a:prstGeom prst="rect">
              <a:avLst/>
            </a:prstGeom>
            <a:noFill/>
            <a:ln w="9525">
              <a:noFill/>
              <a:miter lim="800000"/>
              <a:headEnd/>
              <a:tailEnd/>
            </a:ln>
          </p:spPr>
        </p:pic>
        <p:sp>
          <p:nvSpPr>
            <p:cNvPr id="10" name="Rectangle 9"/>
            <p:cNvSpPr/>
            <p:nvPr/>
          </p:nvSpPr>
          <p:spPr bwMode="auto">
            <a:xfrm>
              <a:off x="1971675" y="4867275"/>
              <a:ext cx="400050" cy="2952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p:cNvSpPr/>
            <p:nvPr/>
          </p:nvSpPr>
          <p:spPr bwMode="auto">
            <a:xfrm>
              <a:off x="6296025" y="4867275"/>
              <a:ext cx="400050" cy="2952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Box 11"/>
            <p:cNvSpPr txBox="1"/>
            <p:nvPr/>
          </p:nvSpPr>
          <p:spPr>
            <a:xfrm>
              <a:off x="752475" y="5095875"/>
              <a:ext cx="3151505" cy="205081"/>
            </a:xfrm>
            <a:prstGeom prst="rect">
              <a:avLst/>
            </a:prstGeom>
            <a:noFill/>
          </p:spPr>
          <p:txBody>
            <a:bodyPr wrap="square" rtlCol="0">
              <a:spAutoFit/>
            </a:bodyPr>
            <a:lstStyle/>
            <a:p>
              <a:pPr algn="ctr"/>
              <a:r>
                <a:rPr lang="en-US" dirty="0">
                  <a:solidFill>
                    <a:srgbClr val="C00000"/>
                  </a:solidFill>
                  <a:latin typeface="微软雅黑" panose="020B0503020204020204" pitchFamily="34" charset="-122"/>
                  <a:ea typeface="微软雅黑" panose="020B0503020204020204" pitchFamily="34" charset="-122"/>
                </a:rPr>
                <a:t>PHP</a:t>
              </a:r>
              <a:r>
                <a:rPr lang="zh-CN" altLang="en-US" dirty="0">
                  <a:solidFill>
                    <a:srgbClr val="C00000"/>
                  </a:solidFill>
                  <a:latin typeface="微软雅黑" panose="020B0503020204020204" pitchFamily="34" charset="-122"/>
                  <a:ea typeface="微软雅黑" panose="020B0503020204020204" pitchFamily="34" charset="-122"/>
                </a:rPr>
                <a:t>在服务器端</a:t>
              </a:r>
            </a:p>
          </p:txBody>
        </p:sp>
        <p:sp>
          <p:nvSpPr>
            <p:cNvPr id="13" name="TextBox 12"/>
            <p:cNvSpPr txBox="1"/>
            <p:nvPr/>
          </p:nvSpPr>
          <p:spPr>
            <a:xfrm>
              <a:off x="4780597" y="5095875"/>
              <a:ext cx="3653155" cy="205081"/>
            </a:xfrm>
            <a:prstGeom prst="rect">
              <a:avLst/>
            </a:prstGeom>
            <a:noFill/>
          </p:spPr>
          <p:txBody>
            <a:bodyPr wrap="square" rtlCol="0">
              <a:spAutoFit/>
            </a:bodyPr>
            <a:lstStyle/>
            <a:p>
              <a:pPr algn="ctr"/>
              <a:r>
                <a:rPr lang="en-US" dirty="0">
                  <a:solidFill>
                    <a:srgbClr val="C00000"/>
                  </a:solidFill>
                  <a:latin typeface="微软雅黑" panose="020B0503020204020204" pitchFamily="34" charset="-122"/>
                  <a:ea typeface="微软雅黑" panose="020B0503020204020204" pitchFamily="34" charset="-122"/>
                </a:rPr>
                <a:t>JavaScript</a:t>
              </a:r>
              <a:r>
                <a:rPr lang="zh-CN" altLang="en-US" dirty="0">
                  <a:solidFill>
                    <a:srgbClr val="C00000"/>
                  </a:solidFill>
                  <a:latin typeface="微软雅黑" panose="020B0503020204020204" pitchFamily="34" charset="-122"/>
                  <a:ea typeface="微软雅黑" panose="020B0503020204020204" pitchFamily="34" charset="-122"/>
                </a:rPr>
                <a:t>脚本在客户端</a:t>
              </a:r>
            </a:p>
          </p:txBody>
        </p:sp>
      </p:grpSp>
      <p:sp>
        <p:nvSpPr>
          <p:cNvPr id="2" name="灯片编号占位符 1"/>
          <p:cNvSpPr>
            <a:spLocks noGrp="1"/>
          </p:cNvSpPr>
          <p:nvPr>
            <p:ph type="sldNum" sz="quarter" idx="12"/>
          </p:nvPr>
        </p:nvSpPr>
        <p:spPr/>
        <p:txBody>
          <a:bodyPr/>
          <a:lstStyle/>
          <a:p>
            <a:fld id="{8D4D1E41-7A09-AB4A-A4E1-09765ADA2698}" type="slidenum">
              <a:rPr kumimoji="1" lang="zh-CN" altLang="en-US" smtClean="0"/>
              <a:t>118</a:t>
            </a:fld>
            <a:endParaRPr kumimoji="1" lang="zh-CN" altLang="en-US" dirty="0"/>
          </a:p>
        </p:txBody>
      </p:sp>
      <p:sp>
        <p:nvSpPr>
          <p:cNvPr id="15" name="文本框 14"/>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7863809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zh-CN" altLang="en-US" dirty="0"/>
              <a:t>典型的动态</a:t>
            </a:r>
            <a:r>
              <a:rPr lang="en-US" dirty="0"/>
              <a:t>Web</a:t>
            </a:r>
            <a:r>
              <a:rPr lang="zh-CN" altLang="en-US" dirty="0"/>
              <a:t>技术：</a:t>
            </a:r>
            <a:r>
              <a:rPr lang="en-US" altLang="zh-CN" dirty="0"/>
              <a:t>AJAX</a:t>
            </a:r>
            <a:endParaRPr lang="en-US" dirty="0"/>
          </a:p>
        </p:txBody>
      </p:sp>
      <p:sp>
        <p:nvSpPr>
          <p:cNvPr id="51203" name="Rectangle 3"/>
          <p:cNvSpPr>
            <a:spLocks noGrp="1" noChangeArrowheads="1"/>
          </p:cNvSpPr>
          <p:nvPr>
            <p:ph idx="1"/>
          </p:nvPr>
        </p:nvSpPr>
        <p:spPr>
          <a:xfrm>
            <a:off x="666206" y="1367155"/>
            <a:ext cx="11010809" cy="5126355"/>
          </a:xfrm>
        </p:spPr>
        <p:txBody>
          <a:bodyPr>
            <a:normAutofit/>
          </a:bodyPr>
          <a:lstStyle/>
          <a:p>
            <a:pPr marL="360680" lvl="1" indent="-360680" algn="just">
              <a:lnSpc>
                <a:spcPct val="120000"/>
              </a:lnSpc>
              <a:buFont typeface="Wingdings" panose="05000000000000000000" pitchFamily="2" charset="2"/>
              <a:buChar char="Ø"/>
            </a:pPr>
            <a:r>
              <a:rPr lang="en-US" sz="2800" dirty="0">
                <a:solidFill>
                  <a:srgbClr val="7030A0"/>
                </a:solidFill>
              </a:rPr>
              <a:t>AJAX</a:t>
            </a:r>
            <a:r>
              <a:rPr lang="zh-CN" altLang="en-US" sz="2800" dirty="0"/>
              <a:t>：</a:t>
            </a:r>
            <a:r>
              <a:rPr lang="en-US" altLang="zh-CN" sz="2800" dirty="0"/>
              <a:t>Asynchronous JavaScript and XML</a:t>
            </a:r>
          </a:p>
          <a:p>
            <a:pPr marL="817880" lvl="2" indent="-360680" algn="just">
              <a:lnSpc>
                <a:spcPct val="120000"/>
              </a:lnSpc>
            </a:pPr>
            <a:r>
              <a:rPr lang="zh-CN" altLang="en-US" sz="2400" dirty="0">
                <a:solidFill>
                  <a:srgbClr val="C00000"/>
                </a:solidFill>
              </a:rPr>
              <a:t>超文本标记语言</a:t>
            </a:r>
            <a:r>
              <a:rPr lang="en-US" sz="2400" dirty="0">
                <a:solidFill>
                  <a:srgbClr val="C00000"/>
                </a:solidFill>
              </a:rPr>
              <a:t>HTML+CSS</a:t>
            </a:r>
            <a:r>
              <a:rPr lang="en-US" sz="2400" dirty="0"/>
              <a:t>: </a:t>
            </a:r>
            <a:r>
              <a:rPr lang="zh-CN" altLang="en-US" sz="2400" dirty="0"/>
              <a:t>用于</a:t>
            </a:r>
            <a:r>
              <a:rPr lang="en-US" altLang="zh-CN" sz="2400" dirty="0"/>
              <a:t>Web</a:t>
            </a:r>
            <a:r>
              <a:rPr lang="zh-CN" altLang="en-US" sz="2400" dirty="0"/>
              <a:t>网页内容的显示</a:t>
            </a:r>
            <a:endParaRPr lang="en-US" altLang="zh-CN" sz="2400" dirty="0"/>
          </a:p>
          <a:p>
            <a:pPr marL="817880" lvl="2" indent="-360680" algn="just">
              <a:lnSpc>
                <a:spcPct val="120000"/>
              </a:lnSpc>
            </a:pPr>
            <a:r>
              <a:rPr lang="zh-CN" altLang="en-US" sz="2400" dirty="0">
                <a:solidFill>
                  <a:srgbClr val="C00000"/>
                </a:solidFill>
                <a:sym typeface="+mn-ea"/>
              </a:rPr>
              <a:t>文档对象模型</a:t>
            </a:r>
            <a:r>
              <a:rPr lang="zh-CN" altLang="en-US" sz="2400" dirty="0">
                <a:solidFill>
                  <a:srgbClr val="C00000"/>
                </a:solidFill>
              </a:rPr>
              <a:t>DOM（Document Object Model）</a:t>
            </a:r>
            <a:r>
              <a:rPr lang="en-US" sz="2400" dirty="0"/>
              <a:t>: 文档对象模型 (DOM) 是HTML和XML文档的编程接口</a:t>
            </a:r>
            <a:r>
              <a:rPr lang="zh-CN" altLang="en-US" sz="2400" dirty="0"/>
              <a:t>，其本质上是页面的API，允许程序读取和操作页面的内容、结构和样式；</a:t>
            </a:r>
            <a:r>
              <a:rPr lang="zh-CN" altLang="en-US" sz="2400" dirty="0">
                <a:solidFill>
                  <a:srgbClr val="C00000"/>
                </a:solidFill>
              </a:rPr>
              <a:t>采用树形结构组织</a:t>
            </a:r>
            <a:endParaRPr lang="en-US" altLang="zh-CN" sz="2400" dirty="0">
              <a:solidFill>
                <a:srgbClr val="C00000"/>
              </a:solidFill>
            </a:endParaRPr>
          </a:p>
          <a:p>
            <a:pPr marL="817880" lvl="2" indent="-360680" algn="just">
              <a:lnSpc>
                <a:spcPct val="120000"/>
              </a:lnSpc>
            </a:pPr>
            <a:r>
              <a:rPr lang="zh-CN" altLang="en-US" sz="2400" dirty="0">
                <a:solidFill>
                  <a:srgbClr val="C00000"/>
                </a:solidFill>
              </a:rPr>
              <a:t>扩展标记语言XML（eXtensible Markup Language）</a:t>
            </a:r>
            <a:r>
              <a:rPr lang="zh-CN" altLang="en-US" sz="2400" dirty="0"/>
              <a:t>：用于程序与服务器交换应用数据</a:t>
            </a:r>
            <a:endParaRPr lang="en-US" altLang="zh-CN" sz="2400" dirty="0"/>
          </a:p>
          <a:p>
            <a:pPr marL="817880" lvl="2" indent="-360680" algn="just">
              <a:lnSpc>
                <a:spcPct val="120000"/>
              </a:lnSpc>
            </a:pPr>
            <a:r>
              <a:rPr lang="zh-CN" altLang="en-US" sz="2400" dirty="0">
                <a:solidFill>
                  <a:srgbClr val="C00000"/>
                </a:solidFill>
              </a:rPr>
              <a:t>异步式工作方式</a:t>
            </a:r>
            <a:r>
              <a:rPr lang="zh-CN" altLang="en-US" sz="2400" dirty="0"/>
              <a:t>：用于发送和检索</a:t>
            </a:r>
            <a:r>
              <a:rPr lang="en-US" sz="2400" dirty="0"/>
              <a:t>XML</a:t>
            </a:r>
            <a:r>
              <a:rPr lang="zh-CN" altLang="en-US" sz="2400" dirty="0"/>
              <a:t>数据</a:t>
            </a:r>
            <a:endParaRPr lang="en-US" altLang="zh-CN" sz="2400" dirty="0"/>
          </a:p>
          <a:p>
            <a:pPr marL="817880" lvl="2" indent="-360680" algn="just">
              <a:lnSpc>
                <a:spcPct val="120000"/>
              </a:lnSpc>
            </a:pPr>
            <a:r>
              <a:rPr lang="zh-CN" altLang="en-US" sz="2400" dirty="0">
                <a:solidFill>
                  <a:srgbClr val="C00000"/>
                </a:solidFill>
              </a:rPr>
              <a:t>JavaScript</a:t>
            </a:r>
            <a:r>
              <a:rPr lang="zh-CN" altLang="en-US" sz="2400" dirty="0"/>
              <a:t>：用于将以上所有功能进行组合，并协同工作</a:t>
            </a:r>
            <a:endParaRPr lang="en-US" altLang="zh-CN" sz="2400" dirty="0"/>
          </a:p>
          <a:p>
            <a:pPr marL="360680" lvl="1" indent="-360680" algn="just">
              <a:lnSpc>
                <a:spcPct val="120000"/>
              </a:lnSpc>
            </a:pPr>
            <a:r>
              <a:rPr lang="en-US" altLang="zh-CN" sz="2800" dirty="0">
                <a:solidFill>
                  <a:srgbClr val="7030A0"/>
                </a:solidFill>
              </a:rPr>
              <a:t>AJAX </a:t>
            </a:r>
            <a:r>
              <a:rPr lang="zh-CN" altLang="en-US" sz="2800" dirty="0">
                <a:solidFill>
                  <a:srgbClr val="7030A0"/>
                </a:solidFill>
              </a:rPr>
              <a:t>不是新的编程语言</a:t>
            </a:r>
            <a:r>
              <a:rPr lang="en-US" altLang="zh-CN" sz="2800" dirty="0">
                <a:solidFill>
                  <a:srgbClr val="7030A0"/>
                </a:solidFill>
              </a:rPr>
              <a:t>,</a:t>
            </a:r>
            <a:r>
              <a:rPr lang="zh-CN" altLang="en-US" sz="2800" dirty="0">
                <a:solidFill>
                  <a:srgbClr val="7030A0"/>
                </a:solidFill>
              </a:rPr>
              <a:t>而是一种使用现有标准的新方法</a:t>
            </a:r>
            <a:endParaRPr lang="en-US" sz="2800" dirty="0">
              <a:solidFill>
                <a:srgbClr val="7030A0"/>
              </a:solidFill>
            </a:endParaRPr>
          </a:p>
        </p:txBody>
      </p:sp>
      <p:sp>
        <p:nvSpPr>
          <p:cNvPr id="2" name="灯片编号占位符 1"/>
          <p:cNvSpPr>
            <a:spLocks noGrp="1"/>
          </p:cNvSpPr>
          <p:nvPr>
            <p:ph type="sldNum" sz="quarter" idx="12"/>
          </p:nvPr>
        </p:nvSpPr>
        <p:spPr/>
        <p:txBody>
          <a:bodyPr/>
          <a:lstStyle/>
          <a:p>
            <a:fld id="{8D4D1E41-7A09-AB4A-A4E1-09765ADA2698}" type="slidenum">
              <a:rPr kumimoji="1" lang="zh-CN" altLang="en-US" smtClean="0"/>
              <a:t>119</a:t>
            </a:fld>
            <a:endParaRPr kumimoji="1" lang="zh-CN" altLang="en-US" dirty="0"/>
          </a:p>
        </p:txBody>
      </p:sp>
      <p:sp>
        <p:nvSpPr>
          <p:cNvPr id="6" name="文本框 5"/>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998762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应用进程通信方式</a:t>
            </a:r>
            <a:endParaRPr lang="zh-CN" altLang="en-US" dirty="0"/>
          </a:p>
        </p:txBody>
      </p:sp>
      <p:sp>
        <p:nvSpPr>
          <p:cNvPr id="3" name="内容占位符 2"/>
          <p:cNvSpPr>
            <a:spLocks noGrp="1"/>
          </p:cNvSpPr>
          <p:nvPr>
            <p:ph idx="1"/>
          </p:nvPr>
        </p:nvSpPr>
        <p:spPr>
          <a:xfrm>
            <a:off x="838200" y="1449978"/>
            <a:ext cx="10529570" cy="4919708"/>
          </a:xfrm>
        </p:spPr>
        <p:txBody>
          <a:bodyPr>
            <a:noAutofit/>
          </a:bodyPr>
          <a:lstStyle/>
          <a:p>
            <a:pPr algn="just">
              <a:lnSpc>
                <a:spcPct val="120000"/>
              </a:lnSpc>
            </a:pPr>
            <a:r>
              <a:rPr lang="zh-CN" altLang="zh-CN" dirty="0">
                <a:cs typeface="微软雅黑" panose="020B0503020204020204" pitchFamily="34" charset="-122"/>
                <a:sym typeface="+mn-ea"/>
              </a:rPr>
              <a:t>服务器进程的特点</a:t>
            </a:r>
            <a:endParaRPr kumimoji="1" lang="zh-CN" altLang="zh-CN" dirty="0">
              <a:cs typeface="微软雅黑" panose="020B0503020204020204" pitchFamily="34" charset="-122"/>
              <a:sym typeface="+mn-ea"/>
            </a:endParaRPr>
          </a:p>
          <a:p>
            <a:pPr lvl="1" algn="just">
              <a:lnSpc>
                <a:spcPct val="120000"/>
              </a:lnSpc>
            </a:pPr>
            <a:r>
              <a:rPr lang="zh-CN" altLang="en-US" dirty="0">
                <a:sym typeface="+mn-ea"/>
              </a:rPr>
              <a:t>专门用来提供某种服务的程序，可“同时”处理多个远地或本地客户的请求</a:t>
            </a:r>
            <a:endParaRPr lang="zh-CN" altLang="en-US" dirty="0">
              <a:solidFill>
                <a:schemeClr val="tx1"/>
              </a:solidFill>
              <a:sym typeface="+mn-ea"/>
            </a:endParaRPr>
          </a:p>
          <a:p>
            <a:pPr lvl="1" algn="just">
              <a:lnSpc>
                <a:spcPct val="120000"/>
              </a:lnSpc>
            </a:pPr>
            <a:r>
              <a:rPr kumimoji="1" lang="zh-CN" altLang="en-US" noProof="0" dirty="0">
                <a:ln>
                  <a:noFill/>
                </a:ln>
                <a:solidFill>
                  <a:srgbClr val="C00000"/>
                </a:solidFill>
                <a:effectLst/>
                <a:uLnTx/>
                <a:uFillTx/>
                <a:sym typeface="+mn-ea"/>
              </a:rPr>
              <a:t>必须始终处于运行状态才有可能提供服务</a:t>
            </a:r>
          </a:p>
          <a:p>
            <a:pPr lvl="1" algn="just">
              <a:lnSpc>
                <a:spcPct val="120000"/>
              </a:lnSpc>
            </a:pPr>
            <a:r>
              <a:rPr lang="zh-CN" altLang="en-US" dirty="0">
                <a:sym typeface="+mn-ea"/>
              </a:rPr>
              <a:t>通信开始之前服务器进程不需要知道客户进程所在主机的</a:t>
            </a:r>
            <a:r>
              <a:rPr lang="en-US" altLang="zh-CN" dirty="0">
                <a:sym typeface="+mn-ea"/>
              </a:rPr>
              <a:t>IP</a:t>
            </a:r>
            <a:r>
              <a:rPr lang="zh-CN" altLang="en-US" dirty="0">
                <a:sym typeface="+mn-ea"/>
              </a:rPr>
              <a:t>地址，无论客户请求来自哪里，服务器进程被动等待服务请求的到来即可</a:t>
            </a:r>
          </a:p>
          <a:p>
            <a:pPr lvl="1" algn="just">
              <a:lnSpc>
                <a:spcPct val="120000"/>
              </a:lnSpc>
            </a:pPr>
            <a:r>
              <a:rPr lang="zh-CN" altLang="en-US" dirty="0">
                <a:sym typeface="+mn-ea"/>
              </a:rPr>
              <a:t>通常是当系统启动时即自动调用并</a:t>
            </a:r>
            <a:r>
              <a:rPr kumimoji="1" lang="zh-CN" altLang="en-US" noProof="0" dirty="0">
                <a:ln>
                  <a:noFill/>
                </a:ln>
                <a:solidFill>
                  <a:srgbClr val="C00000"/>
                </a:solidFill>
                <a:effectLst/>
                <a:uLnTx/>
                <a:uFillTx/>
                <a:sym typeface="+mn-ea"/>
              </a:rPr>
              <a:t>一直运行着</a:t>
            </a:r>
            <a:r>
              <a:rPr lang="zh-CN" altLang="en-US" dirty="0">
                <a:sym typeface="+mn-ea"/>
              </a:rPr>
              <a:t>。某些服务器程序也可以由用户或其它进程在通信前启动</a:t>
            </a:r>
            <a:endParaRPr lang="zh-CN" altLang="en-US" dirty="0">
              <a:sym typeface="Arial" panose="020B0604020202020204" pitchFamily="34" charset="0"/>
            </a:endParaRPr>
          </a:p>
          <a:p>
            <a:pPr lvl="1" algn="just">
              <a:lnSpc>
                <a:spcPct val="120000"/>
              </a:lnSpc>
            </a:pPr>
            <a:r>
              <a:rPr kumimoji="1" lang="zh-CN" altLang="en-US" noProof="0" dirty="0">
                <a:ln>
                  <a:noFill/>
                </a:ln>
                <a:solidFill>
                  <a:srgbClr val="C00000"/>
                </a:solidFill>
                <a:effectLst/>
                <a:uLnTx/>
                <a:uFillTx/>
                <a:sym typeface="+mn-ea"/>
              </a:rPr>
              <a:t>被动等待</a:t>
            </a:r>
            <a:r>
              <a:rPr lang="zh-CN" altLang="en-US" dirty="0">
                <a:sym typeface="+mn-ea"/>
              </a:rPr>
              <a:t>并接受来自多个客户的通信请求</a:t>
            </a:r>
          </a:p>
          <a:p>
            <a:pPr lvl="1" algn="just">
              <a:lnSpc>
                <a:spcPct val="120000"/>
              </a:lnSpc>
            </a:pPr>
            <a:endParaRPr lang="zh-CN" altLang="en-US" dirty="0">
              <a:sym typeface="+mn-ea"/>
            </a:endParaRPr>
          </a:p>
          <a:p>
            <a:pPr lvl="1" algn="just">
              <a:lnSpc>
                <a:spcPct val="120000"/>
              </a:lnSpc>
            </a:pP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12</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Tree>
    <p:extLst>
      <p:ext uri="{BB962C8B-B14F-4D97-AF65-F5344CB8AC3E}">
        <p14:creationId xmlns:p14="http://schemas.microsoft.com/office/powerpoint/2010/main" val="1203496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819150" y="1337945"/>
            <a:ext cx="10626090" cy="496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a:spcBef>
                <a:spcPct val="20000"/>
              </a:spcBef>
              <a:buBlip>
                <a:blip r:embed="rId3"/>
              </a:buBlip>
              <a:tabLst>
                <a:tab pos="715645" algn="l"/>
              </a:tabLst>
              <a:defRPr sz="2800">
                <a:solidFill>
                  <a:schemeClr val="tx1"/>
                </a:solidFill>
                <a:latin typeface="Times New Roman" panose="02020603050405020304" pitchFamily="18" charset="0"/>
                <a:ea typeface="宋体" panose="02010600030101010101" pitchFamily="2" charset="-122"/>
              </a:defRPr>
            </a:lvl1pPr>
            <a:lvl2pPr marL="811530" indent="-266700">
              <a:spcBef>
                <a:spcPct val="20000"/>
              </a:spcBef>
              <a:buBlip>
                <a:blip r:embed="rId4"/>
              </a:buBlip>
              <a:tabLst>
                <a:tab pos="715645" algn="l"/>
              </a:tabLst>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tabLst>
                <a:tab pos="715645" algn="l"/>
              </a:tabLst>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9pPr>
          </a:lstStyle>
          <a:p>
            <a:pPr marL="457200" lvl="0" indent="-457200" algn="l" defTabSz="914400">
              <a:lnSpc>
                <a:spcPct val="110000"/>
              </a:lnSpc>
              <a:spcBef>
                <a:spcPts val="600"/>
              </a:spcBef>
              <a:spcAft>
                <a:spcPts val="0"/>
              </a:spcAft>
              <a:buClrTx/>
              <a:buSzTx/>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Symbol" panose="05050102010706020507" pitchFamily="18" charset="2"/>
              </a:rPr>
              <a:t>超文本传输协议HTTP（</a:t>
            </a:r>
            <a:r>
              <a:rPr lang="zh-CN" altLang="en-US" dirty="0">
                <a:latin typeface="微软雅黑" panose="020B0503020204020204" pitchFamily="34" charset="-122"/>
                <a:ea typeface="微软雅黑" panose="020B0503020204020204" pitchFamily="34" charset="-122"/>
                <a:sym typeface="+mn-ea"/>
              </a:rPr>
              <a:t> HyperText Transfer Protocol）在</a:t>
            </a:r>
            <a:r>
              <a:rPr kumimoji="0" lang="zh-CN" altLang="en-US" dirty="0">
                <a:latin typeface="微软雅黑" panose="020B0503020204020204" pitchFamily="34" charset="-122"/>
                <a:ea typeface="微软雅黑" panose="020B0503020204020204" pitchFamily="34" charset="-122"/>
                <a:cs typeface="微软雅黑" panose="020B0503020204020204" pitchFamily="34" charset="-122"/>
              </a:rPr>
              <a:t>传输层通常使用</a:t>
            </a:r>
            <a:r>
              <a:rPr kumimoji="0"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TCP</a:t>
            </a:r>
            <a:r>
              <a:rPr kumimoji="0" lang="zh-CN" altLang="en-US" dirty="0">
                <a:latin typeface="微软雅黑" panose="020B0503020204020204" pitchFamily="34" charset="-122"/>
                <a:ea typeface="微软雅黑" panose="020B0503020204020204" pitchFamily="34" charset="-122"/>
                <a:cs typeface="微软雅黑" panose="020B0503020204020204" pitchFamily="34" charset="-122"/>
              </a:rPr>
              <a:t>协议，</a:t>
            </a:r>
            <a:r>
              <a:rPr kumimoji="0"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缺省使用TCP的80端口</a:t>
            </a:r>
            <a:endParaRPr kumimoji="0"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defTabSz="914400">
              <a:lnSpc>
                <a:spcPct val="110000"/>
              </a:lnSpc>
              <a:spcBef>
                <a:spcPts val="600"/>
              </a:spcBef>
              <a:spcAft>
                <a:spcPts val="0"/>
              </a:spcAft>
              <a:buClrTx/>
              <a:buSzTx/>
              <a:buFont typeface="Wingdings" panose="05000000000000000000" charset="0"/>
              <a:buChar char="Ø"/>
            </a:pPr>
            <a:r>
              <a:rPr kumimoji="0"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HTTP为无状态协议</a:t>
            </a:r>
            <a:r>
              <a:rPr kumimoji="0" lang="zh-CN" altLang="en-US" dirty="0">
                <a:latin typeface="微软雅黑" panose="020B0503020204020204" pitchFamily="34" charset="-122"/>
                <a:ea typeface="微软雅黑" panose="020B0503020204020204" pitchFamily="34" charset="-122"/>
                <a:cs typeface="微软雅黑" panose="020B0503020204020204" pitchFamily="34" charset="-122"/>
              </a:rPr>
              <a:t>，服务器端不保留</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之前请求的</a:t>
            </a:r>
            <a:r>
              <a:rPr kumimoji="0" lang="zh-CN" altLang="en-US" dirty="0">
                <a:latin typeface="微软雅黑" panose="020B0503020204020204" pitchFamily="34" charset="-122"/>
                <a:ea typeface="微软雅黑" panose="020B0503020204020204" pitchFamily="34" charset="-122"/>
                <a:cs typeface="微软雅黑" panose="020B0503020204020204" pitchFamily="34" charset="-122"/>
              </a:rPr>
              <a:t>状态信息</a:t>
            </a:r>
          </a:p>
          <a:p>
            <a:pPr lvl="1" algn="l" defTabSz="914400">
              <a:lnSpc>
                <a:spcPct val="110000"/>
              </a:lnSpc>
              <a:spcBef>
                <a:spcPts val="600"/>
              </a:spcBef>
              <a:spcAft>
                <a:spcPts val="0"/>
              </a:spcAft>
              <a:buClrTx/>
              <a:buSzTx/>
              <a:buFont typeface="Arial" panose="020B0604020202020204" pitchFamily="34" charset="0"/>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无状态协议</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效率低、但简单</a:t>
            </a:r>
            <a:endParaRPr lang="en-US" altLang="zh-CN" dirty="0">
              <a:latin typeface="微软雅黑" panose="020B0503020204020204" pitchFamily="34" charset="-122"/>
              <a:ea typeface="微软雅黑" panose="020B0503020204020204" pitchFamily="34" charset="-122"/>
            </a:endParaRPr>
          </a:p>
          <a:p>
            <a:pPr lvl="1" algn="l" defTabSz="914400">
              <a:lnSpc>
                <a:spcPct val="110000"/>
              </a:lnSpc>
              <a:spcBef>
                <a:spcPts val="600"/>
              </a:spcBef>
              <a:spcAft>
                <a:spcPts val="0"/>
              </a:spcAft>
              <a:buClrTx/>
              <a:buSzTx/>
              <a:buFont typeface="Arial" panose="020B0604020202020204" pitchFamily="34" charset="0"/>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有状态协议</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维护状态相对复杂，需要维护历史信息，在客户端或服务器出现故障时，需要保持状态的一致性等</a:t>
            </a:r>
            <a:endParaRPr lang="en-US" altLang="zh-CN" dirty="0">
              <a:latin typeface="微软雅黑" panose="020B0503020204020204" pitchFamily="34" charset="-122"/>
              <a:ea typeface="微软雅黑" panose="020B0503020204020204" pitchFamily="34" charset="-122"/>
            </a:endParaRPr>
          </a:p>
          <a:p>
            <a:pPr marL="457200" lvl="0" indent="-457200" algn="l" defTabSz="914400">
              <a:lnSpc>
                <a:spcPct val="110000"/>
              </a:lnSpc>
              <a:spcBef>
                <a:spcPts val="600"/>
              </a:spcBef>
              <a:spcAft>
                <a:spcPts val="0"/>
              </a:spcAft>
              <a:buClrTx/>
              <a:buSzTx/>
              <a:buFont typeface="Wingdings" panose="05000000000000000000" charset="0"/>
              <a:buChar char="Ø"/>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HTTP标准 </a:t>
            </a:r>
          </a:p>
          <a:p>
            <a:pPr lvl="1" algn="l" defTabSz="914400">
              <a:lnSpc>
                <a:spcPct val="110000"/>
              </a:lnSpc>
              <a:spcBef>
                <a:spcPts val="600"/>
              </a:spcBef>
              <a:spcAft>
                <a:spcPts val="0"/>
              </a:spcAft>
              <a:buClrTx/>
              <a:buSzTx/>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HTTP/1.0: RFC 1945（1996年）</a:t>
            </a:r>
          </a:p>
          <a:p>
            <a:pPr lvl="1" algn="l" defTabSz="914400">
              <a:lnSpc>
                <a:spcPct val="110000"/>
              </a:lnSpc>
              <a:spcBef>
                <a:spcPts val="600"/>
              </a:spcBef>
              <a:spcAft>
                <a:spcPts val="0"/>
              </a:spcAft>
              <a:buClrTx/>
              <a:buSzTx/>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HTTP/1.1: RFC 2616（1999年）</a:t>
            </a:r>
          </a:p>
          <a:p>
            <a:pPr lvl="1" algn="l" defTabSz="914400">
              <a:lnSpc>
                <a:spcPct val="110000"/>
              </a:lnSpc>
              <a:spcBef>
                <a:spcPts val="600"/>
              </a:spcBef>
              <a:spcAft>
                <a:spcPts val="0"/>
              </a:spcAft>
              <a:buClrTx/>
              <a:buSzTx/>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HTTP/2: RFC 7540（2015年）、RFC 8740（2020年）</a:t>
            </a:r>
          </a:p>
        </p:txBody>
      </p:sp>
      <p:sp>
        <p:nvSpPr>
          <p:cNvPr id="34818" name="Rectangle 2"/>
          <p:cNvSpPr>
            <a:spLocks noGrp="1" noChangeArrowheads="1"/>
          </p:cNvSpPr>
          <p:nvPr/>
        </p:nvSpPr>
        <p:spPr>
          <a:xfrm>
            <a:off x="1343067" y="36149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HTTP</a:t>
            </a:r>
            <a:r>
              <a:rPr lang="zh-CN" altLang="en-US" dirty="0"/>
              <a:t>概述</a:t>
            </a:r>
          </a:p>
        </p:txBody>
      </p:sp>
      <p:sp>
        <p:nvSpPr>
          <p:cNvPr id="456" name="矩形 455"/>
          <p:cNvSpPr/>
          <p:nvPr/>
        </p:nvSpPr>
        <p:spPr>
          <a:xfrm>
            <a:off x="4471229" y="6492874"/>
            <a:ext cx="2852063"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引自：计算机网络，徐敬东等</a:t>
            </a:r>
            <a:endParaRPr lang="zh-CN" altLang="en-US" sz="1600" dirty="0">
              <a:solidFill>
                <a:schemeClr val="bg1">
                  <a:lumMod val="65000"/>
                </a:schemeClr>
              </a:solidFill>
            </a:endParaRPr>
          </a:p>
        </p:txBody>
      </p:sp>
      <p:sp>
        <p:nvSpPr>
          <p:cNvPr id="2" name="灯片编号占位符 1"/>
          <p:cNvSpPr>
            <a:spLocks noGrp="1"/>
          </p:cNvSpPr>
          <p:nvPr>
            <p:ph type="sldNum" sz="quarter" idx="12"/>
          </p:nvPr>
        </p:nvSpPr>
        <p:spPr/>
        <p:txBody>
          <a:bodyPr/>
          <a:lstStyle/>
          <a:p>
            <a:fld id="{8D4D1E41-7A09-AB4A-A4E1-09765ADA2698}" type="slidenum">
              <a:rPr kumimoji="1" lang="zh-CN" altLang="en-US" smtClean="0"/>
              <a:t>120</a:t>
            </a:fld>
            <a:endParaRPr kumimoji="1" lang="zh-CN" altLang="en-US" dirty="0"/>
          </a:p>
        </p:txBody>
      </p:sp>
      <p:sp>
        <p:nvSpPr>
          <p:cNvPr id="7" name="文本框 6"/>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27011304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2185676" y="32661"/>
            <a:ext cx="7817162" cy="51299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520" algn="l"/>
              </a:tabLst>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2.7 Web</a:t>
            </a: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服务与</a:t>
            </a: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HTTP</a:t>
            </a: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协议</a:t>
            </a:r>
          </a:p>
        </p:txBody>
      </p:sp>
      <p:sp>
        <p:nvSpPr>
          <p:cNvPr id="33" name="Text Box 3"/>
          <p:cNvSpPr txBox="1">
            <a:spLocks noChangeArrowheads="1"/>
          </p:cNvSpPr>
          <p:nvPr/>
        </p:nvSpPr>
        <p:spPr bwMode="auto">
          <a:xfrm>
            <a:off x="966470" y="1392555"/>
            <a:ext cx="4798060" cy="247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3"/>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4"/>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marL="360680" indent="-360680" algn="l" defTabSz="914400">
              <a:lnSpc>
                <a:spcPct val="100000"/>
              </a:lnSpc>
              <a:spcBef>
                <a:spcPts val="600"/>
              </a:spcBef>
              <a:buClrTx/>
              <a:buSzTx/>
              <a:buFont typeface="Wingdings" panose="05000000000000000000" pitchFamily="2" charset="2"/>
              <a:buChar char="Ø"/>
            </a:pPr>
            <a:r>
              <a:rPr lang="en-US" sz="2400" dirty="0">
                <a:latin typeface="微软雅黑" panose="020B0503020204020204" pitchFamily="34" charset="-122"/>
                <a:ea typeface="微软雅黑" panose="020B0503020204020204" pitchFamily="34" charset="-122"/>
                <a:cs typeface="微软雅黑" panose="020B0503020204020204" pitchFamily="34" charset="-122"/>
              </a:rPr>
              <a:t>HTTP/1.0（1996）</a:t>
            </a:r>
          </a:p>
          <a:p>
            <a:pPr marL="685800" lvl="1" indent="-328930">
              <a:lnSpc>
                <a:spcPts val="2600"/>
              </a:lnSpc>
              <a:spcBef>
                <a:spcPts val="600"/>
              </a:spcBef>
              <a:buFont typeface="Arial" panose="020B0604020202020204" pitchFamily="34" charset="0"/>
              <a:buChar char="•"/>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无状态，非持久连接</a:t>
            </a:r>
            <a:endPar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60680" indent="-360680" algn="l" defTabSz="914400">
              <a:lnSpc>
                <a:spcPct val="100000"/>
              </a:lnSpc>
              <a:spcBef>
                <a:spcPts val="600"/>
              </a:spcBef>
              <a:buClrTx/>
              <a:buSzTx/>
              <a:buFont typeface="Wingdings" panose="05000000000000000000" pitchFamily="2" charset="2"/>
              <a:buChar char="Ø"/>
            </a:pPr>
            <a:r>
              <a:rPr lang="en-US" sz="2400" dirty="0">
                <a:latin typeface="微软雅黑" panose="020B0503020204020204" pitchFamily="34" charset="-122"/>
                <a:ea typeface="微软雅黑" panose="020B0503020204020204" pitchFamily="34" charset="-122"/>
                <a:cs typeface="微软雅黑" panose="020B0503020204020204" pitchFamily="34" charset="-122"/>
              </a:rPr>
              <a:t>与HTTP/1.1（1999）</a:t>
            </a:r>
          </a:p>
          <a:p>
            <a:pPr marL="685800" lvl="1" indent="-328930" algn="l" defTabSz="914400">
              <a:lnSpc>
                <a:spcPts val="2600"/>
              </a:lnSpc>
              <a:spcBef>
                <a:spcPts val="600"/>
              </a:spcBef>
              <a:buClrTx/>
              <a:buSzTx/>
              <a:buFont typeface="Arial" panose="020B0604020202020204" pitchFamily="34" charset="0"/>
              <a:buChar char="•"/>
              <a:tabLst>
                <a:tab pos="715645" algn="l"/>
              </a:tabLst>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支持长连接和流水线机制</a:t>
            </a:r>
          </a:p>
          <a:p>
            <a:pPr marL="685800" lvl="1" indent="-328930" algn="l" defTabSz="914400">
              <a:lnSpc>
                <a:spcPts val="2600"/>
              </a:lnSpc>
              <a:spcBef>
                <a:spcPts val="600"/>
              </a:spcBef>
              <a:buClrTx/>
              <a:buSzTx/>
              <a:buFont typeface="Arial" panose="020B0604020202020204" pitchFamily="34" charset="0"/>
              <a:buChar char="•"/>
              <a:tabLst>
                <a:tab pos="715645" algn="l"/>
              </a:tabLst>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缓存策略优化、部分资源请求及断点续传</a:t>
            </a:r>
          </a:p>
        </p:txBody>
      </p:sp>
      <p:sp>
        <p:nvSpPr>
          <p:cNvPr id="5" name="Text Box 3"/>
          <p:cNvSpPr txBox="1">
            <a:spLocks noChangeArrowheads="1"/>
          </p:cNvSpPr>
          <p:nvPr/>
        </p:nvSpPr>
        <p:spPr bwMode="auto">
          <a:xfrm>
            <a:off x="5888990" y="1306830"/>
            <a:ext cx="5552440" cy="280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3"/>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4"/>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marL="360680" indent="-360680" algn="l" defTabSz="914400">
              <a:lnSpc>
                <a:spcPct val="100000"/>
              </a:lnSpc>
              <a:spcBef>
                <a:spcPts val="600"/>
              </a:spcBef>
              <a:buClrTx/>
              <a:buSzTx/>
              <a:buFont typeface="Wingdings" panose="05000000000000000000" pitchFamily="2" charset="2"/>
              <a:buChar char="Ø"/>
            </a:pPr>
            <a:r>
              <a:rPr lang="en-US" sz="2400" dirty="0">
                <a:latin typeface="微软雅黑" panose="020B0503020204020204" pitchFamily="34" charset="-122"/>
                <a:ea typeface="微软雅黑" panose="020B0503020204020204" pitchFamily="34" charset="-122"/>
                <a:cs typeface="微软雅黑" panose="020B0503020204020204" pitchFamily="34" charset="-122"/>
              </a:rPr>
              <a:t>HTTPS：HTTP+TLS（2008）</a:t>
            </a:r>
          </a:p>
          <a:p>
            <a:pPr marL="685800" lvl="1" indent="-328930" algn="l" defTabSz="914400">
              <a:lnSpc>
                <a:spcPts val="2600"/>
              </a:lnSpc>
              <a:spcBef>
                <a:spcPts val="600"/>
              </a:spcBef>
              <a:buClrTx/>
              <a:buSzTx/>
              <a:buFont typeface="Arial" panose="020B0604020202020204" pitchFamily="34" charset="0"/>
              <a:buChar char="•"/>
              <a:tabLst>
                <a:tab pos="715645" algn="l"/>
              </a:tabLst>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增加SSL/TLS（TLS 1.2）层，在TCP之上提供安全机制</a:t>
            </a:r>
          </a:p>
          <a:p>
            <a:pPr marL="360680" indent="-360680" algn="l" defTabSz="914400">
              <a:lnSpc>
                <a:spcPct val="100000"/>
              </a:lnSpc>
              <a:spcBef>
                <a:spcPts val="600"/>
              </a:spcBef>
              <a:buClrTx/>
              <a:buSzTx/>
              <a:buFont typeface="Wingdings" panose="05000000000000000000" pitchFamily="2" charset="2"/>
              <a:buChar char="Ø"/>
            </a:pPr>
            <a:r>
              <a:rPr lang="en-US" sz="2400" dirty="0">
                <a:latin typeface="微软雅黑" panose="020B0503020204020204" pitchFamily="34" charset="-122"/>
                <a:ea typeface="微软雅黑" panose="020B0503020204020204" pitchFamily="34" charset="-122"/>
                <a:cs typeface="微软雅黑" panose="020B0503020204020204" pitchFamily="34" charset="-122"/>
              </a:rPr>
              <a:t>HTTP/2.0（2015、2020）</a:t>
            </a:r>
          </a:p>
          <a:p>
            <a:pPr marL="685800" lvl="1" indent="-328930">
              <a:lnSpc>
                <a:spcPts val="2600"/>
              </a:lnSpc>
              <a:spcBef>
                <a:spcPts val="600"/>
              </a:spcBef>
              <a:buFont typeface="Arial" panose="020B0604020202020204" pitchFamily="34" charset="0"/>
              <a:buChar char="•"/>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目标：提高带宽利用率、降低延迟</a:t>
            </a:r>
            <a:endPar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685800" lvl="1" indent="-328930">
              <a:lnSpc>
                <a:spcPts val="2600"/>
              </a:lnSpc>
              <a:spcBef>
                <a:spcPts val="600"/>
              </a:spcBef>
              <a:buFont typeface="Arial" panose="020B0604020202020204" pitchFamily="34" charset="0"/>
              <a:buChar char="•"/>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增加二进制格式、</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TCP</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多路复用、头压缩、服务端推送等功能</a:t>
            </a:r>
          </a:p>
        </p:txBody>
      </p:sp>
      <p:grpSp>
        <p:nvGrpSpPr>
          <p:cNvPr id="8" name="组合 7"/>
          <p:cNvGrpSpPr/>
          <p:nvPr/>
        </p:nvGrpSpPr>
        <p:grpSpPr>
          <a:xfrm>
            <a:off x="2536927" y="4095115"/>
            <a:ext cx="6813550" cy="2322830"/>
            <a:chOff x="4717" y="6683"/>
            <a:chExt cx="9558" cy="3356"/>
          </a:xfrm>
        </p:grpSpPr>
        <p:pic>
          <p:nvPicPr>
            <p:cNvPr id="4" name="图片 3"/>
            <p:cNvPicPr>
              <a:picLocks noChangeAspect="1"/>
            </p:cNvPicPr>
            <p:nvPr/>
          </p:nvPicPr>
          <p:blipFill>
            <a:blip r:embed="rId5"/>
            <a:stretch>
              <a:fillRect/>
            </a:stretch>
          </p:blipFill>
          <p:spPr>
            <a:xfrm>
              <a:off x="4761" y="6707"/>
              <a:ext cx="9514" cy="3332"/>
            </a:xfrm>
            <a:prstGeom prst="rect">
              <a:avLst/>
            </a:prstGeom>
          </p:spPr>
        </p:pic>
        <p:sp>
          <p:nvSpPr>
            <p:cNvPr id="6" name="矩形 5"/>
            <p:cNvSpPr/>
            <p:nvPr/>
          </p:nvSpPr>
          <p:spPr>
            <a:xfrm>
              <a:off x="4717" y="7357"/>
              <a:ext cx="2333" cy="18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7148" y="6683"/>
              <a:ext cx="2333" cy="252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 </a:t>
            </a:r>
          </a:p>
        </p:txBody>
      </p:sp>
      <p:sp>
        <p:nvSpPr>
          <p:cNvPr id="3" name="Title 1"/>
          <p:cNvSpPr>
            <a:spLocks noGrp="1"/>
          </p:cNvSpPr>
          <p:nvPr/>
        </p:nvSpPr>
        <p:spPr>
          <a:xfrm>
            <a:off x="1343067" y="357687"/>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en-US" dirty="0">
                <a:cs typeface="微软雅黑" panose="020B0503020204020204" pitchFamily="34" charset="-122"/>
              </a:rPr>
              <a:t>HTTP</a:t>
            </a:r>
            <a:r>
              <a:rPr lang="zh-CN" altLang="en-US" dirty="0">
                <a:cs typeface="微软雅黑" panose="020B0503020204020204" pitchFamily="34" charset="-122"/>
              </a:rPr>
              <a:t>发展现状</a:t>
            </a:r>
          </a:p>
        </p:txBody>
      </p:sp>
      <p:sp>
        <p:nvSpPr>
          <p:cNvPr id="14" name="文本框 13"/>
          <p:cNvSpPr txBox="1"/>
          <p:nvPr/>
        </p:nvSpPr>
        <p:spPr>
          <a:xfrm>
            <a:off x="161301" y="6489303"/>
            <a:ext cx="1173719"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
        <p:nvSpPr>
          <p:cNvPr id="15" name="灯片编号占位符 1">
            <a:extLst>
              <a:ext uri="{FF2B5EF4-FFF2-40B4-BE49-F238E27FC236}">
                <a16:creationId xmlns:a16="http://schemas.microsoft.com/office/drawing/2014/main" id="{4C688C66-20C1-C64A-890C-259427D26BAA}"/>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121</a:t>
            </a:fld>
            <a:endParaRPr kumimoji="1" lang="zh-CN" altLang="en-US" dirty="0"/>
          </a:p>
        </p:txBody>
      </p:sp>
      <p:sp>
        <p:nvSpPr>
          <p:cNvPr id="16" name="矩形 455">
            <a:extLst>
              <a:ext uri="{FF2B5EF4-FFF2-40B4-BE49-F238E27FC236}">
                <a16:creationId xmlns:a16="http://schemas.microsoft.com/office/drawing/2014/main" id="{8A9CA772-D01B-184C-A6C9-EFAF5559007A}"/>
              </a:ext>
            </a:extLst>
          </p:cNvPr>
          <p:cNvSpPr/>
          <p:nvPr/>
        </p:nvSpPr>
        <p:spPr>
          <a:xfrm>
            <a:off x="4471229" y="6492874"/>
            <a:ext cx="2852063"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引自：计算机网络，徐敬东等</a:t>
            </a:r>
            <a:endParaRPr lang="zh-CN" altLang="en-US" sz="1600" dirty="0">
              <a:solidFill>
                <a:schemeClr val="bg1">
                  <a:lumMod val="65000"/>
                </a:schemeClr>
              </a:solidFill>
            </a:endParaRPr>
          </a:p>
        </p:txBody>
      </p:sp>
    </p:spTree>
    <p:extLst>
      <p:ext uri="{BB962C8B-B14F-4D97-AF65-F5344CB8AC3E}">
        <p14:creationId xmlns:p14="http://schemas.microsoft.com/office/powerpoint/2010/main" val="16943883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Line 2"/>
          <p:cNvSpPr>
            <a:spLocks noChangeShapeType="1"/>
          </p:cNvSpPr>
          <p:nvPr/>
        </p:nvSpPr>
        <p:spPr bwMode="auto">
          <a:xfrm flipH="1">
            <a:off x="8694305" y="1458436"/>
            <a:ext cx="5781" cy="5149056"/>
          </a:xfrm>
          <a:prstGeom prst="line">
            <a:avLst/>
          </a:prstGeom>
          <a:noFill/>
          <a:ln w="3175">
            <a:solidFill>
              <a:srgbClr val="C00000"/>
            </a:solidFill>
            <a:round/>
            <a:tailEnd type="triangle" w="med" len="med"/>
          </a:ln>
        </p:spPr>
        <p:txBody>
          <a:bodyPr wrap="none" anchor="ctr"/>
          <a:lstStyle/>
          <a:p>
            <a:endParaRPr lang="zh-CN" altLang="en-US"/>
          </a:p>
        </p:txBody>
      </p:sp>
      <p:sp>
        <p:nvSpPr>
          <p:cNvPr id="83983" name="Text Box 13"/>
          <p:cNvSpPr txBox="1">
            <a:spLocks noChangeArrowheads="1"/>
          </p:cNvSpPr>
          <p:nvPr/>
        </p:nvSpPr>
        <p:spPr bwMode="auto">
          <a:xfrm>
            <a:off x="8419073" y="4578783"/>
            <a:ext cx="589280" cy="337185"/>
          </a:xfrm>
          <a:prstGeom prst="rect">
            <a:avLst/>
          </a:prstGeom>
          <a:solidFill>
            <a:schemeClr val="bg1"/>
          </a:solidFill>
          <a:ln w="9525">
            <a:noFill/>
            <a:miter lim="800000"/>
          </a:ln>
        </p:spPr>
        <p:txBody>
          <a:bodyPr wrap="none">
            <a:spAutoFit/>
          </a:bodyPr>
          <a:lstStyle/>
          <a:p>
            <a:pPr eaLnBrk="0" hangingPunct="0">
              <a:lnSpc>
                <a:spcPct val="100000"/>
              </a:lnSpc>
              <a:spcBef>
                <a:spcPct val="0"/>
              </a:spcBef>
              <a:buClrTx/>
              <a:buFontTx/>
              <a:buNone/>
            </a:pPr>
            <a:r>
              <a:rPr kumimoji="0" lang="zh-CN" altLang="en-US" sz="1600" dirty="0">
                <a:latin typeface="微软雅黑" panose="020B0503020204020204" pitchFamily="34" charset="-122"/>
                <a:ea typeface="微软雅黑" panose="020B0503020204020204" pitchFamily="34" charset="-122"/>
                <a:cs typeface="Times New Roman" panose="02020603050405020304" pitchFamily="18" charset="0"/>
              </a:rPr>
              <a:t>时间</a:t>
            </a:r>
          </a:p>
        </p:txBody>
      </p:sp>
      <p:sp>
        <p:nvSpPr>
          <p:cNvPr id="18" name="标题 1"/>
          <p:cNvSpPr txBox="1"/>
          <p:nvPr/>
        </p:nvSpPr>
        <p:spPr>
          <a:xfrm>
            <a:off x="2185676" y="32661"/>
            <a:ext cx="7817162" cy="5129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520" algn="l"/>
              </a:tabLst>
            </a:pP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Web</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a:t>
            </a: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HTTP</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协议</a:t>
            </a:r>
          </a:p>
        </p:txBody>
      </p:sp>
      <p:sp>
        <p:nvSpPr>
          <p:cNvPr id="5" name="Text Box 3"/>
          <p:cNvSpPr txBox="1">
            <a:spLocks noChangeArrowheads="1"/>
          </p:cNvSpPr>
          <p:nvPr/>
        </p:nvSpPr>
        <p:spPr bwMode="auto">
          <a:xfrm>
            <a:off x="786765" y="1424305"/>
            <a:ext cx="7520940" cy="515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a:spcBef>
                <a:spcPct val="20000"/>
              </a:spcBef>
              <a:buBlip>
                <a:blip r:embed="rId2"/>
              </a:buBlip>
              <a:tabLst>
                <a:tab pos="715645" algn="l"/>
              </a:tabLst>
              <a:defRPr sz="2800">
                <a:solidFill>
                  <a:schemeClr val="tx1"/>
                </a:solidFill>
                <a:latin typeface="Times New Roman" panose="02020603050405020304" pitchFamily="18" charset="0"/>
                <a:ea typeface="宋体" panose="02010600030101010101" pitchFamily="2" charset="-122"/>
              </a:defRPr>
            </a:lvl1pPr>
            <a:lvl2pPr marL="811530" indent="-266700">
              <a:spcBef>
                <a:spcPct val="20000"/>
              </a:spcBef>
              <a:buBlip>
                <a:blip r:embed="rId3"/>
              </a:buBlip>
              <a:tabLst>
                <a:tab pos="715645" algn="l"/>
              </a:tabLst>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tabLst>
                <a:tab pos="715645" algn="l"/>
              </a:tabLst>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9pPr>
          </a:lstStyle>
          <a:p>
            <a:pPr marL="360680" indent="-360680" algn="l" defTabSz="914400">
              <a:lnSpc>
                <a:spcPct val="100000"/>
              </a:lnSpc>
              <a:spcBef>
                <a:spcPts val="600"/>
              </a:spcBef>
              <a:buClrTx/>
              <a:buSzTx/>
              <a:buFont typeface="Wingdings" panose="05000000000000000000" pitchFamily="2" charset="2"/>
              <a:buChar char="Ø"/>
            </a:pPr>
            <a:r>
              <a:rPr lang="en-US" sz="2800" dirty="0">
                <a:latin typeface="微软雅黑" panose="020B0503020204020204" pitchFamily="34" charset="-122"/>
                <a:ea typeface="微软雅黑" panose="020B0503020204020204" pitchFamily="34" charset="-122"/>
                <a:cs typeface="微软雅黑" panose="020B0503020204020204" pitchFamily="34" charset="-122"/>
              </a:rPr>
              <a:t>假设用户输入URL</a:t>
            </a:r>
          </a:p>
          <a:p>
            <a:pPr marL="742950" lvl="1" indent="-285750" algn="l" defTabSz="914400">
              <a:lnSpc>
                <a:spcPct val="100000"/>
              </a:lnSpc>
              <a:spcBef>
                <a:spcPts val="600"/>
              </a:spcBef>
              <a:buClrTx/>
              <a:buSzTx/>
              <a:buFont typeface="Wingdings" panose="05000000000000000000" charset="0"/>
              <a:buChar char="l"/>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http://www.nankai.edu.cn/computer/index.html</a:t>
            </a:r>
          </a:p>
          <a:p>
            <a:pPr marL="742950" lvl="1" indent="-285750" algn="l" defTabSz="914400">
              <a:lnSpc>
                <a:spcPct val="100000"/>
              </a:lnSpc>
              <a:spcBef>
                <a:spcPts val="600"/>
              </a:spcBef>
              <a:buClrTx/>
              <a:buSzTx/>
              <a:buFont typeface="Wingdings" panose="05000000000000000000" charset="0"/>
              <a:buChar char="l"/>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该页面包含2幅jpg图像</a:t>
            </a:r>
          </a:p>
          <a:p>
            <a:pPr marL="1200150" lvl="2" indent="-285750" algn="l" defTabSz="914400">
              <a:lnSpc>
                <a:spcPct val="100000"/>
              </a:lnSpc>
              <a:spcBef>
                <a:spcPts val="600"/>
              </a:spcBef>
              <a:buClrTx/>
              <a:buSzTx/>
              <a:buFont typeface="Wingdings" panose="05000000000000000000" charset="0"/>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需要</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执行三次完整的连接过程</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（即：连接的建立，数据传输，连接终止），</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包含三次</a:t>
            </a:r>
            <a:r>
              <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TCP</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过程（含三次</a:t>
            </a:r>
            <a:r>
              <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过程）</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1657350" lvl="3" indent="-285750" algn="l" defTabSz="914400">
              <a:lnSpc>
                <a:spcPct val="100000"/>
              </a:lnSpc>
              <a:spcBef>
                <a:spcPts val="600"/>
              </a:spcBef>
              <a:buClrTx/>
              <a:buSzTx/>
              <a:buFont typeface="Wingdings" panose="05000000000000000000" charset="0"/>
              <a:buChar char="l"/>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三次握手连接建立</a:t>
            </a:r>
          </a:p>
          <a:p>
            <a:pPr marL="1657350" lvl="3" indent="-285750" algn="l" defTabSz="914400">
              <a:lnSpc>
                <a:spcPct val="100000"/>
              </a:lnSpc>
              <a:spcBef>
                <a:spcPts val="600"/>
              </a:spcBef>
              <a:buClrTx/>
              <a:buSzTx/>
              <a:buFont typeface="Wingdings" panose="05000000000000000000" charset="0"/>
              <a:buChar char="l"/>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Request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Get /index.html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a:p>
            <a:pPr marL="1657350" lvl="3" indent="-285750" algn="l" defTabSz="914400">
              <a:lnSpc>
                <a:spcPct val="100000"/>
              </a:lnSpc>
              <a:spcBef>
                <a:spcPts val="600"/>
              </a:spcBef>
              <a:buClrTx/>
              <a:buSzTx/>
              <a:buFont typeface="Wingdings" panose="05000000000000000000" charset="0"/>
              <a:buChar char="l"/>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Respone</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1657350" lvl="3" indent="-285750" algn="l" defTabSz="914400">
              <a:lnSpc>
                <a:spcPct val="100000"/>
              </a:lnSpc>
              <a:spcBef>
                <a:spcPts val="600"/>
              </a:spcBef>
              <a:buClrTx/>
              <a:buSzTx/>
              <a:buFont typeface="Wingdings" panose="05000000000000000000" charset="0"/>
              <a:buChar char="l"/>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关闭连接</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1657350" lvl="3" indent="-285750" algn="l" defTabSz="914400">
              <a:lnSpc>
                <a:spcPct val="100000"/>
              </a:lnSpc>
              <a:spcBef>
                <a:spcPts val="600"/>
              </a:spcBef>
              <a:buClrTx/>
              <a:buSzTx/>
              <a:buFont typeface="Wingdings" panose="05000000000000000000" charset="0"/>
              <a:buChar char="l"/>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p>
          <a:p>
            <a:pPr marL="742950" lvl="1" indent="-285750" algn="l" defTabSz="914400">
              <a:lnSpc>
                <a:spcPct val="100000"/>
              </a:lnSpc>
              <a:spcBef>
                <a:spcPts val="600"/>
              </a:spcBef>
              <a:buClrTx/>
              <a:buSzTx/>
              <a:buFont typeface="Wingdings" panose="05000000000000000000" charset="0"/>
              <a:buChar char="l"/>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如若</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含</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100副图像呢？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8907145" y="1044575"/>
            <a:ext cx="2416810" cy="5851525"/>
          </a:xfrm>
          <a:prstGeom prst="rect">
            <a:avLst/>
          </a:prstGeom>
        </p:spPr>
      </p:pic>
      <p:sp>
        <p:nvSpPr>
          <p:cNvPr id="2" name="标题 1"/>
          <p:cNvSpPr>
            <a:spLocks noGrp="1"/>
          </p:cNvSpPr>
          <p:nvPr>
            <p:ph type="title"/>
          </p:nvPr>
        </p:nvSpPr>
        <p:spPr>
          <a:xfrm>
            <a:off x="1325288" y="382906"/>
            <a:ext cx="8220812" cy="879086"/>
          </a:xfrm>
        </p:spPr>
        <p:txBody>
          <a:bodyPr/>
          <a:lstStyle/>
          <a:p>
            <a:r>
              <a:rPr lang="en-US" altLang="zh-CN"/>
              <a:t> </a:t>
            </a:r>
          </a:p>
        </p:txBody>
      </p:sp>
      <p:sp>
        <p:nvSpPr>
          <p:cNvPr id="3" name="Title 1"/>
          <p:cNvSpPr>
            <a:spLocks noGrp="1"/>
          </p:cNvSpPr>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en-US" dirty="0"/>
              <a:t>HTTP1.0</a:t>
            </a:r>
            <a:r>
              <a:rPr lang="zh-CN" altLang="en-US" dirty="0"/>
              <a:t>执行过程</a:t>
            </a:r>
            <a:endParaRPr lang="en-US" dirty="0"/>
          </a:p>
        </p:txBody>
      </p:sp>
      <p:sp>
        <p:nvSpPr>
          <p:cNvPr id="456" name="矩形 455"/>
          <p:cNvSpPr/>
          <p:nvPr/>
        </p:nvSpPr>
        <p:spPr>
          <a:xfrm>
            <a:off x="4471229" y="6492874"/>
            <a:ext cx="2852063"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引自：计算机网络，徐敬东等</a:t>
            </a:r>
            <a:endParaRPr lang="zh-CN" altLang="en-US" sz="1600" dirty="0">
              <a:solidFill>
                <a:schemeClr val="bg1">
                  <a:lumMod val="65000"/>
                </a:schemeClr>
              </a:solidFill>
            </a:endParaRPr>
          </a:p>
        </p:txBody>
      </p:sp>
      <p:sp>
        <p:nvSpPr>
          <p:cNvPr id="13" name="文本框 12"/>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
        <p:nvSpPr>
          <p:cNvPr id="12" name="灯片编号占位符 1">
            <a:extLst>
              <a:ext uri="{FF2B5EF4-FFF2-40B4-BE49-F238E27FC236}">
                <a16:creationId xmlns:a16="http://schemas.microsoft.com/office/drawing/2014/main" id="{F54ABC9E-E52D-4E4C-A973-43AFF10F9282}"/>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122</a:t>
            </a:fld>
            <a:endParaRPr kumimoji="1" lang="zh-CN" altLang="en-US" dirty="0"/>
          </a:p>
        </p:txBody>
      </p:sp>
    </p:spTree>
    <p:extLst>
      <p:ext uri="{BB962C8B-B14F-4D97-AF65-F5344CB8AC3E}">
        <p14:creationId xmlns:p14="http://schemas.microsoft.com/office/powerpoint/2010/main" val="20308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2187581" y="276"/>
            <a:ext cx="7817162" cy="5129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520" algn="l"/>
              </a:tabLst>
            </a:pPr>
            <a:r>
              <a:rPr lang="en-US" altLang="zh-CN" sz="3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2.7 Web</a:t>
            </a:r>
            <a:r>
              <a:rPr lang="zh-CN" altLang="en-US" sz="3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服务与</a:t>
            </a:r>
            <a:r>
              <a:rPr lang="en-US" altLang="zh-CN" sz="3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HTTP</a:t>
            </a:r>
            <a:r>
              <a:rPr lang="zh-CN" altLang="en-US" sz="3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协议</a:t>
            </a:r>
          </a:p>
        </p:txBody>
      </p:sp>
      <p:sp>
        <p:nvSpPr>
          <p:cNvPr id="4" name="Text Box 3"/>
          <p:cNvSpPr txBox="1">
            <a:spLocks noGrp="1" noChangeArrowheads="1"/>
          </p:cNvSpPr>
          <p:nvPr>
            <p:ph sz="half" idx="1"/>
          </p:nvPr>
        </p:nvSpPr>
        <p:spPr bwMode="auto">
          <a:xfrm>
            <a:off x="1110615" y="1595755"/>
            <a:ext cx="4575810" cy="436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a:spcBef>
                <a:spcPct val="20000"/>
              </a:spcBef>
              <a:buBlip>
                <a:blip r:embed="rId3"/>
              </a:buBlip>
              <a:tabLst>
                <a:tab pos="715645" algn="l"/>
              </a:tabLst>
              <a:defRPr sz="2800">
                <a:solidFill>
                  <a:schemeClr val="tx1"/>
                </a:solidFill>
                <a:latin typeface="Times New Roman" panose="02020603050405020304" pitchFamily="18" charset="0"/>
                <a:ea typeface="宋体" panose="02010600030101010101" pitchFamily="2" charset="-122"/>
              </a:defRPr>
            </a:lvl1pPr>
            <a:lvl2pPr marL="811530" indent="-266700">
              <a:spcBef>
                <a:spcPct val="20000"/>
              </a:spcBef>
              <a:buBlip>
                <a:blip r:embed="rId4"/>
              </a:buBlip>
              <a:tabLst>
                <a:tab pos="715645" algn="l"/>
              </a:tabLst>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tabLst>
                <a:tab pos="715645" algn="l"/>
              </a:tabLst>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tabLst>
                <a:tab pos="715645" algn="l"/>
              </a:tabLst>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tabLst>
                <a:tab pos="715645" algn="l"/>
              </a:tabLst>
              <a:defRPr sz="2000">
                <a:solidFill>
                  <a:schemeClr val="tx1"/>
                </a:solidFill>
                <a:latin typeface="Times New Roman" panose="02020603050405020304" pitchFamily="18" charset="0"/>
                <a:ea typeface="굴림" panose="020B0600000101010101" pitchFamily="34" charset="-127"/>
              </a:defRPr>
            </a:lvl9pPr>
          </a:lstStyle>
          <a:p>
            <a:pPr marL="342900" indent="-342900">
              <a:lnSpc>
                <a:spcPts val="3300"/>
              </a:lnSpc>
              <a:spcBef>
                <a:spcPts val="600"/>
              </a:spcBef>
              <a:buFont typeface="Wingdings" panose="05000000000000000000" charset="0"/>
              <a:buChar char="Ø"/>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非持久连接</a:t>
            </a:r>
            <a:endPar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defTabSz="914400">
              <a:lnSpc>
                <a:spcPts val="3300"/>
              </a:lnSpc>
              <a:spcBef>
                <a:spcPts val="600"/>
              </a:spcBef>
              <a:buClrTx/>
              <a:buSzTx/>
              <a:buFont typeface="Arial" panose="020B0604020202020204" pitchFamily="34" charset="0"/>
              <a:buChar char="•"/>
              <a:tabLst>
                <a:tab pos="715645" algn="l"/>
              </a:tabLst>
            </a:pP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HTTP/1.0缺省为非持久连接</a:t>
            </a:r>
          </a:p>
          <a:p>
            <a:pPr marL="800100" lvl="2" indent="-342900" algn="l">
              <a:lnSpc>
                <a:spcPts val="3300"/>
              </a:lnSpc>
              <a:spcBef>
                <a:spcPts val="600"/>
              </a:spcBef>
              <a:buClrTx/>
              <a:buSzTx/>
              <a:buFont typeface="Arial" panose="020B0604020202020204" pitchFamily="34" charset="0"/>
              <a:buChar char="•"/>
              <a:tabLst>
                <a:tab pos="715645" algn="l"/>
              </a:tabLst>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服务器接收请求、响应、关闭TCP连接</a:t>
            </a:r>
          </a:p>
          <a:p>
            <a:pPr algn="l">
              <a:lnSpc>
                <a:spcPts val="3300"/>
              </a:lnSpc>
              <a:spcBef>
                <a:spcPts val="600"/>
              </a:spcBef>
              <a:buClrTx/>
              <a:buSzTx/>
              <a:buFont typeface="Arial" panose="020B0604020202020204" pitchFamily="34" charset="0"/>
              <a:buChar char="•"/>
              <a:tabLst>
                <a:tab pos="715645" algn="l"/>
              </a:tabLs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获取每个对象需要两阶段</a:t>
            </a:r>
          </a:p>
          <a:p>
            <a:pPr marL="800100" lvl="2" indent="-342900" algn="l">
              <a:lnSpc>
                <a:spcPts val="3300"/>
              </a:lnSpc>
              <a:spcBef>
                <a:spcPts val="600"/>
              </a:spcBef>
              <a:buClrTx/>
              <a:buSzTx/>
              <a:buFont typeface="Arial" panose="020B0604020202020204" pitchFamily="34" charset="0"/>
              <a:buChar char="•"/>
              <a:tabLst>
                <a:tab pos="715645" algn="l"/>
              </a:tabLst>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建立TCP连接</a:t>
            </a:r>
          </a:p>
          <a:p>
            <a:pPr marL="800100" lvl="2" indent="-342900" algn="l">
              <a:lnSpc>
                <a:spcPts val="3300"/>
              </a:lnSpc>
              <a:spcBef>
                <a:spcPts val="600"/>
              </a:spcBef>
              <a:buClrTx/>
              <a:buSzTx/>
              <a:buFont typeface="Arial" panose="020B0604020202020204" pitchFamily="34" charset="0"/>
              <a:buChar char="•"/>
              <a:tabLst>
                <a:tab pos="715645" algn="l"/>
              </a:tabLst>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对象请求和传输</a:t>
            </a:r>
          </a:p>
          <a:p>
            <a:pPr algn="l">
              <a:lnSpc>
                <a:spcPts val="3300"/>
              </a:lnSpc>
              <a:spcBef>
                <a:spcPts val="600"/>
              </a:spcBef>
              <a:buClrTx/>
              <a:buSzTx/>
              <a:buFont typeface="Arial" panose="020B0604020202020204" pitchFamily="34" charset="0"/>
              <a:buChar char="•"/>
              <a:tabLst>
                <a:tab pos="715645" algn="l"/>
              </a:tabLs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每次连接需要经历TCP慢启动阶段</a:t>
            </a:r>
          </a:p>
        </p:txBody>
      </p:sp>
      <p:sp>
        <p:nvSpPr>
          <p:cNvPr id="10" name="Text Box 3"/>
          <p:cNvSpPr txBox="1">
            <a:spLocks noChangeArrowheads="1"/>
          </p:cNvSpPr>
          <p:nvPr/>
        </p:nvSpPr>
        <p:spPr bwMode="auto">
          <a:xfrm>
            <a:off x="5975350" y="1595755"/>
            <a:ext cx="5094605"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3"/>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4"/>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marL="342900" indent="-342900">
              <a:lnSpc>
                <a:spcPts val="3300"/>
              </a:lnSpc>
              <a:spcBef>
                <a:spcPts val="600"/>
              </a:spcBef>
              <a:buFont typeface="Wingdings" panose="05000000000000000000" charset="0"/>
              <a:buChar char="Ø"/>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持久连接</a:t>
            </a:r>
            <a:endPar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defTabSz="914400">
              <a:lnSpc>
                <a:spcPts val="3300"/>
              </a:lnSpc>
              <a:spcBef>
                <a:spcPts val="600"/>
              </a:spcBef>
              <a:buClrTx/>
              <a:buSzTx/>
              <a:buFont typeface="Arial" panose="020B0604020202020204" pitchFamily="34" charset="0"/>
              <a:buChar char="•"/>
              <a:tabLst>
                <a:tab pos="715645" algn="l"/>
              </a:tabLst>
            </a:pP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HTTP/1.1缺省为持久连接</a:t>
            </a:r>
          </a:p>
          <a:p>
            <a:pPr marL="554355" lvl="1" indent="-285750">
              <a:lnSpc>
                <a:spcPts val="33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在相同的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连接上，服务器接收请求、响应；再接收请求、响应；响应后保持连接</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ts val="3300"/>
              </a:lnSpc>
              <a:spcBef>
                <a:spcPts val="600"/>
              </a:spcBef>
              <a:buFont typeface="Arial" panose="020B0604020202020204" pitchFamily="34" charset="0"/>
              <a:buChar char="•"/>
            </a:pP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HTTP/1.1支持流水线机制</a:t>
            </a:r>
          </a:p>
          <a:p>
            <a:pPr marL="611505" lvl="1" indent="-342900">
              <a:lnSpc>
                <a:spcPts val="33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需要按序响应</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ts val="3300"/>
              </a:lnSpc>
              <a:spcBef>
                <a:spcPts val="600"/>
              </a:spcBef>
              <a:buFont typeface="Arial" panose="020B0604020202020204" pitchFamily="34" charset="0"/>
              <a:buChar char="•"/>
            </a:pP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经历较少的慢启动过程，减少往返时间</a:t>
            </a:r>
          </a:p>
          <a:p>
            <a:pPr marL="611505" lvl="1" indent="-342900">
              <a:lnSpc>
                <a:spcPts val="3300"/>
              </a:lnSpc>
              <a:spcBef>
                <a:spcPts val="600"/>
              </a:spcBef>
              <a:buFont typeface="Arial" panose="020B0604020202020204" pitchFamily="34" charset="0"/>
              <a:buChar char="•"/>
            </a:pP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降低响应时间</a:t>
            </a:r>
          </a:p>
        </p:txBody>
      </p:sp>
      <p:sp>
        <p:nvSpPr>
          <p:cNvPr id="5" name="文本框 4"/>
          <p:cNvSpPr txBox="1"/>
          <p:nvPr/>
        </p:nvSpPr>
        <p:spPr>
          <a:xfrm>
            <a:off x="7826265" y="1322425"/>
            <a:ext cx="4283064" cy="368300"/>
          </a:xfrm>
          <a:prstGeom prst="rect">
            <a:avLst/>
          </a:prstGeom>
          <a:solidFill>
            <a:schemeClr val="accent6">
              <a:lumMod val="20000"/>
              <a:lumOff val="80000"/>
            </a:schemeClr>
          </a:solidFill>
          <a:ln w="3175">
            <a:solidFill>
              <a:srgbClr val="C00000"/>
            </a:solidFill>
          </a:ln>
        </p:spPr>
        <p:txBody>
          <a:bodyPr wrap="square" rtlCol="0">
            <a:spAutoFit/>
          </a:bodyPr>
          <a:lstStyle/>
          <a:p>
            <a:pPr algn="ct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思考：持久连接中的</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连接何时关闭？</a:t>
            </a:r>
          </a:p>
        </p:txBody>
      </p:sp>
      <p:sp>
        <p:nvSpPr>
          <p:cNvPr id="3" name="Title 1"/>
          <p:cNvSpPr>
            <a:spLocks noGrp="1"/>
          </p:cNvSpPr>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en-US" dirty="0">
                <a:cs typeface="+mn-cs"/>
                <a:sym typeface="+mn-ea"/>
              </a:rPr>
              <a:t>非持久连接和持久连接(HTTP1.x)</a:t>
            </a:r>
            <a:endParaRPr lang="en-US" dirty="0">
              <a:cs typeface="微软雅黑" panose="020B0503020204020204" pitchFamily="34" charset="-122"/>
            </a:endParaRPr>
          </a:p>
        </p:txBody>
      </p:sp>
      <p:sp>
        <p:nvSpPr>
          <p:cNvPr id="456" name="矩形 455"/>
          <p:cNvSpPr/>
          <p:nvPr/>
        </p:nvSpPr>
        <p:spPr>
          <a:xfrm>
            <a:off x="4471229" y="6492874"/>
            <a:ext cx="2852063"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引自：计算机网络，徐敬东等</a:t>
            </a:r>
          </a:p>
        </p:txBody>
      </p:sp>
      <p:sp>
        <p:nvSpPr>
          <p:cNvPr id="11" name="文本框 10"/>
          <p:cNvSpPr txBox="1"/>
          <p:nvPr/>
        </p:nvSpPr>
        <p:spPr>
          <a:xfrm>
            <a:off x="161301" y="6489303"/>
            <a:ext cx="1173719"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
        <p:nvSpPr>
          <p:cNvPr id="12" name="灯片编号占位符 1">
            <a:extLst>
              <a:ext uri="{FF2B5EF4-FFF2-40B4-BE49-F238E27FC236}">
                <a16:creationId xmlns:a16="http://schemas.microsoft.com/office/drawing/2014/main" id="{C74F541A-A9A1-544B-94EB-DEB292F38581}"/>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123</a:t>
            </a:fld>
            <a:endParaRPr kumimoji="1" lang="zh-CN" altLang="en-US" dirty="0"/>
          </a:p>
        </p:txBody>
      </p:sp>
    </p:spTree>
    <p:extLst>
      <p:ext uri="{BB962C8B-B14F-4D97-AF65-F5344CB8AC3E}">
        <p14:creationId xmlns:p14="http://schemas.microsoft.com/office/powerpoint/2010/main" val="351621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Line 2"/>
          <p:cNvSpPr>
            <a:spLocks noChangeShapeType="1"/>
          </p:cNvSpPr>
          <p:nvPr/>
        </p:nvSpPr>
        <p:spPr bwMode="auto">
          <a:xfrm flipH="1">
            <a:off x="2823963" y="1570178"/>
            <a:ext cx="9237" cy="4895277"/>
          </a:xfrm>
          <a:prstGeom prst="line">
            <a:avLst/>
          </a:prstGeom>
          <a:noFill/>
          <a:ln w="3175">
            <a:solidFill>
              <a:srgbClr val="C00000"/>
            </a:solidFill>
            <a:round/>
            <a:tailEnd type="triangle" w="med" len="med"/>
          </a:ln>
        </p:spPr>
        <p:txBody>
          <a:bodyPr wrap="none" anchor="ctr"/>
          <a:lstStyle/>
          <a:p>
            <a:endParaRPr lang="zh-CN" altLang="en-US"/>
          </a:p>
        </p:txBody>
      </p:sp>
      <p:sp>
        <p:nvSpPr>
          <p:cNvPr id="83983" name="Text Box 13"/>
          <p:cNvSpPr txBox="1">
            <a:spLocks noChangeArrowheads="1"/>
          </p:cNvSpPr>
          <p:nvPr/>
        </p:nvSpPr>
        <p:spPr bwMode="auto">
          <a:xfrm>
            <a:off x="2586978" y="4645866"/>
            <a:ext cx="589280" cy="337185"/>
          </a:xfrm>
          <a:prstGeom prst="rect">
            <a:avLst/>
          </a:prstGeom>
          <a:solidFill>
            <a:schemeClr val="bg1"/>
          </a:solidFill>
          <a:ln w="9525">
            <a:noFill/>
            <a:miter lim="800000"/>
          </a:ln>
        </p:spPr>
        <p:txBody>
          <a:bodyPr wrap="none">
            <a:spAutoFit/>
          </a:bodyPr>
          <a:lstStyle/>
          <a:p>
            <a:pPr eaLnBrk="0" hangingPunct="0">
              <a:lnSpc>
                <a:spcPct val="100000"/>
              </a:lnSpc>
              <a:spcBef>
                <a:spcPct val="0"/>
              </a:spcBef>
              <a:buClrTx/>
              <a:buFontTx/>
              <a:buNone/>
            </a:pPr>
            <a:r>
              <a:rPr kumimoji="0" lang="zh-CN" altLang="en-US" sz="1600" dirty="0">
                <a:latin typeface="微软雅黑" panose="020B0503020204020204" pitchFamily="34" charset="-122"/>
                <a:ea typeface="微软雅黑" panose="020B0503020204020204" pitchFamily="34" charset="-122"/>
                <a:cs typeface="Times New Roman" panose="02020603050405020304" pitchFamily="18" charset="0"/>
              </a:rPr>
              <a:t>时间</a:t>
            </a:r>
          </a:p>
        </p:txBody>
      </p:sp>
      <p:sp>
        <p:nvSpPr>
          <p:cNvPr id="3" name="Title 1"/>
          <p:cNvSpPr>
            <a:spLocks noGrp="1"/>
          </p:cNvSpPr>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cs typeface="微软雅黑" panose="020B0503020204020204" pitchFamily="34" charset="-122"/>
              </a:rPr>
              <a:t>HTTP 1.x</a:t>
            </a:r>
            <a:r>
              <a:rPr lang="zh-CN" altLang="en-US" dirty="0">
                <a:cs typeface="微软雅黑" panose="020B0503020204020204" pitchFamily="34" charset="-122"/>
              </a:rPr>
              <a:t>比较</a:t>
            </a:r>
          </a:p>
        </p:txBody>
      </p:sp>
      <p:sp>
        <p:nvSpPr>
          <p:cNvPr id="456" name="矩形 455"/>
          <p:cNvSpPr/>
          <p:nvPr/>
        </p:nvSpPr>
        <p:spPr>
          <a:xfrm>
            <a:off x="4471229" y="6492874"/>
            <a:ext cx="2852063"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引自：计算机网络，徐敬东等</a:t>
            </a:r>
            <a:endParaRPr lang="zh-CN" altLang="en-US" sz="1600" dirty="0">
              <a:solidFill>
                <a:schemeClr val="bg1">
                  <a:lumMod val="65000"/>
                </a:schemeClr>
              </a:solidFill>
            </a:endParaRPr>
          </a:p>
        </p:txBody>
      </p:sp>
      <p:pic>
        <p:nvPicPr>
          <p:cNvPr id="2" name="图片 1"/>
          <p:cNvPicPr>
            <a:picLocks noChangeAspect="1"/>
          </p:cNvPicPr>
          <p:nvPr/>
        </p:nvPicPr>
        <p:blipFill>
          <a:blip r:embed="rId2"/>
          <a:stretch>
            <a:fillRect/>
          </a:stretch>
        </p:blipFill>
        <p:spPr>
          <a:xfrm>
            <a:off x="3058160" y="1243966"/>
            <a:ext cx="6595291" cy="5341606"/>
          </a:xfrm>
          <a:prstGeom prst="rect">
            <a:avLst/>
          </a:prstGeom>
        </p:spPr>
      </p:pic>
      <p:sp>
        <p:nvSpPr>
          <p:cNvPr id="9" name="文本框 8"/>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
        <p:nvSpPr>
          <p:cNvPr id="10" name="灯片编号占位符 1">
            <a:extLst>
              <a:ext uri="{FF2B5EF4-FFF2-40B4-BE49-F238E27FC236}">
                <a16:creationId xmlns:a16="http://schemas.microsoft.com/office/drawing/2014/main" id="{B1756135-5DC2-F147-A088-8B4378E6C8BF}"/>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124</a:t>
            </a:fld>
            <a:endParaRPr kumimoji="1" lang="zh-CN" altLang="en-US" dirty="0"/>
          </a:p>
        </p:txBody>
      </p:sp>
    </p:spTree>
    <p:extLst>
      <p:ext uri="{BB962C8B-B14F-4D97-AF65-F5344CB8AC3E}">
        <p14:creationId xmlns:p14="http://schemas.microsoft.com/office/powerpoint/2010/main" val="21047939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82090" y="2030957"/>
            <a:ext cx="9190355" cy="4353568"/>
            <a:chOff x="4235" y="2240"/>
            <a:chExt cx="10902" cy="5005"/>
          </a:xfrm>
          <a:noFill/>
        </p:grpSpPr>
        <p:sp>
          <p:nvSpPr>
            <p:cNvPr id="112"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9"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2"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4"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6"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8"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9"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0"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2" name="Text Box 35"/>
            <p:cNvSpPr txBox="1">
              <a:spLocks noChangeArrowheads="1"/>
            </p:cNvSpPr>
            <p:nvPr/>
          </p:nvSpPr>
          <p:spPr bwMode="auto">
            <a:xfrm>
              <a:off x="5956" y="3251"/>
              <a:ext cx="1469"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方  法</a:t>
              </a:r>
            </a:p>
          </p:txBody>
        </p:sp>
        <p:sp>
          <p:nvSpPr>
            <p:cNvPr id="163"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4"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5"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6"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7"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8" name="Text Box 41"/>
            <p:cNvSpPr txBox="1">
              <a:spLocks noChangeArrowheads="1"/>
            </p:cNvSpPr>
            <p:nvPr/>
          </p:nvSpPr>
          <p:spPr bwMode="auto">
            <a:xfrm>
              <a:off x="7999" y="3251"/>
              <a:ext cx="934"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URL</a:t>
              </a:r>
            </a:p>
          </p:txBody>
        </p:sp>
        <p:sp>
          <p:nvSpPr>
            <p:cNvPr id="169" name="Text Box 42"/>
            <p:cNvSpPr txBox="1">
              <a:spLocks noChangeArrowheads="1"/>
            </p:cNvSpPr>
            <p:nvPr/>
          </p:nvSpPr>
          <p:spPr bwMode="auto">
            <a:xfrm>
              <a:off x="9851" y="3251"/>
              <a:ext cx="1356"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170" name="Text Box 44"/>
            <p:cNvSpPr txBox="1">
              <a:spLocks noChangeArrowheads="1"/>
            </p:cNvSpPr>
            <p:nvPr/>
          </p:nvSpPr>
          <p:spPr bwMode="auto">
            <a:xfrm>
              <a:off x="5698" y="3802"/>
              <a:ext cx="2135"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171"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2"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3" name="Text Box 47"/>
            <p:cNvSpPr txBox="1">
              <a:spLocks noChangeArrowheads="1"/>
            </p:cNvSpPr>
            <p:nvPr/>
          </p:nvSpPr>
          <p:spPr bwMode="auto">
            <a:xfrm>
              <a:off x="10767" y="4344"/>
              <a:ext cx="1660"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174"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5" name="Text Box 49"/>
            <p:cNvSpPr txBox="1">
              <a:spLocks noChangeArrowheads="1"/>
            </p:cNvSpPr>
            <p:nvPr/>
          </p:nvSpPr>
          <p:spPr bwMode="auto">
            <a:xfrm>
              <a:off x="7952" y="3760"/>
              <a:ext cx="379"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76" name="Text Box 50"/>
            <p:cNvSpPr txBox="1">
              <a:spLocks noChangeArrowheads="1"/>
            </p:cNvSpPr>
            <p:nvPr/>
          </p:nvSpPr>
          <p:spPr bwMode="auto">
            <a:xfrm>
              <a:off x="8385" y="3813"/>
              <a:ext cx="608"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177" name="Text Box 52"/>
            <p:cNvSpPr txBox="1">
              <a:spLocks noChangeArrowheads="1"/>
            </p:cNvSpPr>
            <p:nvPr/>
          </p:nvSpPr>
          <p:spPr bwMode="auto">
            <a:xfrm>
              <a:off x="5691" y="4911"/>
              <a:ext cx="2164"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178" name="Text Box 53"/>
            <p:cNvSpPr txBox="1">
              <a:spLocks noChangeArrowheads="1"/>
            </p:cNvSpPr>
            <p:nvPr/>
          </p:nvSpPr>
          <p:spPr bwMode="auto">
            <a:xfrm>
              <a:off x="8420" y="4928"/>
              <a:ext cx="608"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179" name="Text Box 54"/>
            <p:cNvSpPr txBox="1">
              <a:spLocks noChangeArrowheads="1"/>
            </p:cNvSpPr>
            <p:nvPr/>
          </p:nvSpPr>
          <p:spPr bwMode="auto">
            <a:xfrm>
              <a:off x="7833" y="5433"/>
              <a:ext cx="379"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80" name="Text Box 55"/>
            <p:cNvSpPr txBox="1">
              <a:spLocks noChangeArrowheads="1"/>
            </p:cNvSpPr>
            <p:nvPr/>
          </p:nvSpPr>
          <p:spPr bwMode="auto">
            <a:xfrm rot="16200000">
              <a:off x="6779" y="4301"/>
              <a:ext cx="596" cy="54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81"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2"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3" name="Text Box 58"/>
            <p:cNvSpPr txBox="1">
              <a:spLocks noChangeArrowheads="1"/>
            </p:cNvSpPr>
            <p:nvPr/>
          </p:nvSpPr>
          <p:spPr bwMode="auto">
            <a:xfrm>
              <a:off x="8220" y="6114"/>
              <a:ext cx="2208" cy="95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（通常不用）</a:t>
              </a:r>
            </a:p>
          </p:txBody>
        </p:sp>
        <p:sp>
          <p:nvSpPr>
            <p:cNvPr id="184" name="Text Box 59"/>
            <p:cNvSpPr txBox="1">
              <a:spLocks noChangeArrowheads="1"/>
            </p:cNvSpPr>
            <p:nvPr/>
          </p:nvSpPr>
          <p:spPr bwMode="auto">
            <a:xfrm>
              <a:off x="12769" y="3221"/>
              <a:ext cx="1809" cy="52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请求行</a:t>
              </a:r>
            </a:p>
          </p:txBody>
        </p:sp>
        <p:sp>
          <p:nvSpPr>
            <p:cNvPr id="185"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6"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7"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8"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9" name="Text Box 64"/>
            <p:cNvSpPr txBox="1">
              <a:spLocks noChangeArrowheads="1"/>
            </p:cNvSpPr>
            <p:nvPr/>
          </p:nvSpPr>
          <p:spPr bwMode="auto">
            <a:xfrm>
              <a:off x="8012" y="2285"/>
              <a:ext cx="1248"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190" name="Text Box 65"/>
            <p:cNvSpPr txBox="1">
              <a:spLocks noChangeArrowheads="1"/>
            </p:cNvSpPr>
            <p:nvPr/>
          </p:nvSpPr>
          <p:spPr bwMode="auto">
            <a:xfrm>
              <a:off x="10994" y="2240"/>
              <a:ext cx="1921"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191"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2"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3"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4"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5"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6" name="Text Box 71"/>
            <p:cNvSpPr txBox="1">
              <a:spLocks noChangeArrowheads="1"/>
            </p:cNvSpPr>
            <p:nvPr/>
          </p:nvSpPr>
          <p:spPr bwMode="auto">
            <a:xfrm>
              <a:off x="7967" y="4871"/>
              <a:ext cx="379"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97" name="Text Box 72"/>
            <p:cNvSpPr txBox="1">
              <a:spLocks noChangeArrowheads="1"/>
            </p:cNvSpPr>
            <p:nvPr/>
          </p:nvSpPr>
          <p:spPr bwMode="auto">
            <a:xfrm>
              <a:off x="11415" y="3251"/>
              <a:ext cx="1080"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200" name="Text Box 75"/>
            <p:cNvSpPr txBox="1">
              <a:spLocks noChangeArrowheads="1"/>
            </p:cNvSpPr>
            <p:nvPr/>
          </p:nvSpPr>
          <p:spPr bwMode="auto">
            <a:xfrm>
              <a:off x="5766" y="5507"/>
              <a:ext cx="1080"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nvGrpSpPr>
            <p:cNvPr id="201" name="Group 134"/>
            <p:cNvGrpSpPr/>
            <p:nvPr/>
          </p:nvGrpSpPr>
          <p:grpSpPr bwMode="auto">
            <a:xfrm>
              <a:off x="4235" y="3117"/>
              <a:ext cx="10902" cy="690"/>
              <a:chOff x="572" y="1045"/>
              <a:chExt cx="4621" cy="317"/>
            </a:xfrm>
            <a:grpFill/>
          </p:grpSpPr>
          <p:sp>
            <p:nvSpPr>
              <p:cNvPr id="202" name="Rectangle 132"/>
              <p:cNvSpPr>
                <a:spLocks noChangeArrowheads="1"/>
              </p:cNvSpPr>
              <p:nvPr/>
            </p:nvSpPr>
            <p:spPr bwMode="auto">
              <a:xfrm>
                <a:off x="1111" y="1045"/>
                <a:ext cx="4082" cy="317"/>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3" name="Text Box 133"/>
              <p:cNvSpPr txBox="1">
                <a:spLocks noChangeArrowheads="1"/>
              </p:cNvSpPr>
              <p:nvPr/>
            </p:nvSpPr>
            <p:spPr bwMode="auto">
              <a:xfrm>
                <a:off x="572" y="1063"/>
                <a:ext cx="579" cy="2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开始行</a:t>
                </a:r>
              </a:p>
            </p:txBody>
          </p:sp>
        </p:grpSp>
        <p:sp>
          <p:nvSpPr>
            <p:cNvPr id="204" name="Text Box 73"/>
            <p:cNvSpPr txBox="1">
              <a:spLocks noChangeArrowheads="1"/>
            </p:cNvSpPr>
            <p:nvPr/>
          </p:nvSpPr>
          <p:spPr bwMode="auto">
            <a:xfrm>
              <a:off x="9050" y="4924"/>
              <a:ext cx="1262"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205" name="Text Box 74"/>
            <p:cNvSpPr txBox="1">
              <a:spLocks noChangeArrowheads="1"/>
            </p:cNvSpPr>
            <p:nvPr/>
          </p:nvSpPr>
          <p:spPr bwMode="auto">
            <a:xfrm>
              <a:off x="9060" y="3829"/>
              <a:ext cx="1080" cy="5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206" name="矩形 205"/>
          <p:cNvSpPr/>
          <p:nvPr/>
        </p:nvSpPr>
        <p:spPr>
          <a:xfrm>
            <a:off x="627017" y="1243965"/>
            <a:ext cx="10834733" cy="829945"/>
          </a:xfrm>
          <a:prstGeom prst="rect">
            <a:avLst/>
          </a:prstGeom>
          <a:noFill/>
          <a:ln>
            <a:noFill/>
          </a:ln>
          <a:extLst/>
        </p:spPr>
        <p:txBody>
          <a:bodyPr wrap="square">
            <a:spAutoFit/>
          </a:bodyPr>
          <a:lstStyle/>
          <a:p>
            <a:pPr marL="342900" indent="-342900">
              <a:buFont typeface="Wingdings" panose="05000000000000000000" charset="0"/>
              <a:buChar char="Ø"/>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报文由三个部分组成，即开始行、首部行和实体主体</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Ø"/>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在请求报文中，开始行就是请求行</a:t>
            </a:r>
          </a:p>
        </p:txBody>
      </p:sp>
      <p:sp>
        <p:nvSpPr>
          <p:cNvPr id="2" name="标题 1"/>
          <p:cNvSpPr>
            <a:spLocks noGrp="1"/>
          </p:cNvSpPr>
          <p:nvPr>
            <p:ph type="title"/>
          </p:nvPr>
        </p:nvSpPr>
        <p:spPr>
          <a:noFill/>
        </p:spPr>
        <p:txBody>
          <a:bodyPr/>
          <a:lstStyle/>
          <a:p>
            <a:r>
              <a:rPr lang="en-US" altLang="zh-CN">
                <a:latin typeface="微软雅黑" panose="020B0503020204020204" pitchFamily="34" charset="-122"/>
                <a:ea typeface="微软雅黑" panose="020B0503020204020204" pitchFamily="34" charset="-122"/>
              </a:rPr>
              <a:t>HTTP</a:t>
            </a:r>
            <a:r>
              <a:rPr lang="zh-CN" altLang="en-US">
                <a:latin typeface="微软雅黑" panose="020B0503020204020204" pitchFamily="34" charset="-122"/>
                <a:ea typeface="微软雅黑" panose="020B0503020204020204" pitchFamily="34" charset="-122"/>
              </a:rPr>
              <a:t>报文结构：请求报文</a:t>
            </a:r>
          </a:p>
        </p:txBody>
      </p:sp>
      <p:sp>
        <p:nvSpPr>
          <p:cNvPr id="7" name="文本框 6"/>
          <p:cNvSpPr txBox="1"/>
          <p:nvPr/>
        </p:nvSpPr>
        <p:spPr>
          <a:xfrm>
            <a:off x="3225800" y="6489700"/>
            <a:ext cx="6073140" cy="337185"/>
          </a:xfrm>
          <a:prstGeom prst="rect">
            <a:avLst/>
          </a:prstGeom>
          <a:noFill/>
        </p:spPr>
        <p:txBody>
          <a:bodyPr wrap="square" rtlCol="0">
            <a:spAutoFit/>
          </a:bodyPr>
          <a:lstStyle/>
          <a:p>
            <a:pPr algn="ctr"/>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引自：计算机网络，谢希仁</a:t>
            </a:r>
          </a:p>
        </p:txBody>
      </p:sp>
      <p:sp>
        <p:nvSpPr>
          <p:cNvPr id="65" name="文本框 64"/>
          <p:cNvSpPr txBox="1"/>
          <p:nvPr/>
        </p:nvSpPr>
        <p:spPr>
          <a:xfrm>
            <a:off x="161301" y="6489303"/>
            <a:ext cx="1173719" cy="338554"/>
          </a:xfrm>
          <a:prstGeom prst="rect">
            <a:avLst/>
          </a:prstGeom>
          <a:noFill/>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
        <p:nvSpPr>
          <p:cNvPr id="64" name="灯片编号占位符 1">
            <a:extLst>
              <a:ext uri="{FF2B5EF4-FFF2-40B4-BE49-F238E27FC236}">
                <a16:creationId xmlns:a16="http://schemas.microsoft.com/office/drawing/2014/main" id="{81736E9E-F0C6-C84C-BD8F-154A958F1D0C}"/>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125</a:t>
            </a:fld>
            <a:endParaRPr kumimoji="1" lang="zh-CN" altLang="en-US" dirty="0"/>
          </a:p>
        </p:txBody>
      </p:sp>
    </p:spTree>
    <p:extLst>
      <p:ext uri="{BB962C8B-B14F-4D97-AF65-F5344CB8AC3E}">
        <p14:creationId xmlns:p14="http://schemas.microsoft.com/office/powerpoint/2010/main" val="23516221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24635" y="2105659"/>
            <a:ext cx="9752469" cy="4378960"/>
            <a:chOff x="4130" y="1714"/>
            <a:chExt cx="6514" cy="3719"/>
          </a:xfrm>
          <a:noFill/>
        </p:grpSpPr>
        <p:sp>
          <p:nvSpPr>
            <p:cNvPr id="5" name="Rectangle 51"/>
            <p:cNvSpPr>
              <a:spLocks noChangeArrowheads="1"/>
            </p:cNvSpPr>
            <p:nvPr/>
          </p:nvSpPr>
          <p:spPr bwMode="auto">
            <a:xfrm>
              <a:off x="4264" y="3651"/>
              <a:ext cx="3497" cy="420"/>
            </a:xfrm>
            <a:prstGeom prst="rect">
              <a:avLst/>
            </a:prstGeom>
            <a:grpFill/>
            <a:ln w="9525">
              <a:solidFill>
                <a:schemeClr val="tx1"/>
              </a:solidFill>
              <a:miter lim="800000"/>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43"/>
            <p:cNvSpPr>
              <a:spLocks noChangeArrowheads="1"/>
            </p:cNvSpPr>
            <p:nvPr/>
          </p:nvSpPr>
          <p:spPr bwMode="auto">
            <a:xfrm>
              <a:off x="4264" y="2812"/>
              <a:ext cx="3497" cy="42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34"/>
            <p:cNvSpPr>
              <a:spLocks noChangeArrowheads="1"/>
            </p:cNvSpPr>
            <p:nvPr/>
          </p:nvSpPr>
          <p:spPr bwMode="auto">
            <a:xfrm>
              <a:off x="4264" y="2394"/>
              <a:ext cx="5353" cy="41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23"/>
            <p:cNvSpPr>
              <a:spLocks noChangeArrowheads="1"/>
            </p:cNvSpPr>
            <p:nvPr/>
          </p:nvSpPr>
          <p:spPr bwMode="auto">
            <a:xfrm>
              <a:off x="6772" y="3661"/>
              <a:ext cx="989" cy="400"/>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24"/>
            <p:cNvSpPr>
              <a:spLocks noChangeArrowheads="1"/>
            </p:cNvSpPr>
            <p:nvPr/>
          </p:nvSpPr>
          <p:spPr bwMode="auto">
            <a:xfrm>
              <a:off x="4271" y="4091"/>
              <a:ext cx="1014" cy="399"/>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25"/>
            <p:cNvSpPr>
              <a:spLocks noChangeArrowheads="1"/>
            </p:cNvSpPr>
            <p:nvPr/>
          </p:nvSpPr>
          <p:spPr bwMode="auto">
            <a:xfrm>
              <a:off x="6772" y="2822"/>
              <a:ext cx="989" cy="410"/>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26"/>
            <p:cNvSpPr>
              <a:spLocks noChangeArrowheads="1"/>
            </p:cNvSpPr>
            <p:nvPr/>
          </p:nvSpPr>
          <p:spPr bwMode="auto">
            <a:xfrm>
              <a:off x="6152" y="3661"/>
              <a:ext cx="134" cy="4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7"/>
            <p:cNvSpPr>
              <a:spLocks noChangeArrowheads="1"/>
            </p:cNvSpPr>
            <p:nvPr/>
          </p:nvSpPr>
          <p:spPr bwMode="auto">
            <a:xfrm>
              <a:off x="6152" y="2822"/>
              <a:ext cx="124" cy="4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Line 28"/>
            <p:cNvSpPr>
              <a:spLocks noChangeShapeType="1"/>
            </p:cNvSpPr>
            <p:nvPr/>
          </p:nvSpPr>
          <p:spPr bwMode="auto">
            <a:xfrm>
              <a:off x="5998"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Line 29"/>
            <p:cNvSpPr>
              <a:spLocks noChangeShapeType="1"/>
            </p:cNvSpPr>
            <p:nvPr/>
          </p:nvSpPr>
          <p:spPr bwMode="auto">
            <a:xfrm>
              <a:off x="6772"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30"/>
            <p:cNvSpPr>
              <a:spLocks noChangeShapeType="1"/>
            </p:cNvSpPr>
            <p:nvPr/>
          </p:nvSpPr>
          <p:spPr bwMode="auto">
            <a:xfrm>
              <a:off x="6152"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31"/>
            <p:cNvSpPr>
              <a:spLocks noChangeArrowheads="1"/>
            </p:cNvSpPr>
            <p:nvPr/>
          </p:nvSpPr>
          <p:spPr bwMode="auto">
            <a:xfrm>
              <a:off x="8596" y="2403"/>
              <a:ext cx="1021" cy="40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32"/>
            <p:cNvSpPr>
              <a:spLocks noChangeArrowheads="1"/>
            </p:cNvSpPr>
            <p:nvPr/>
          </p:nvSpPr>
          <p:spPr bwMode="auto">
            <a:xfrm>
              <a:off x="7111" y="2403"/>
              <a:ext cx="124" cy="40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3"/>
            <p:cNvSpPr>
              <a:spLocks noChangeArrowheads="1"/>
            </p:cNvSpPr>
            <p:nvPr/>
          </p:nvSpPr>
          <p:spPr bwMode="auto">
            <a:xfrm>
              <a:off x="5627" y="2403"/>
              <a:ext cx="124" cy="40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35"/>
            <p:cNvSpPr txBox="1">
              <a:spLocks noChangeArrowheads="1"/>
            </p:cNvSpPr>
            <p:nvPr/>
          </p:nvSpPr>
          <p:spPr bwMode="auto">
            <a:xfrm>
              <a:off x="4455" y="2382"/>
              <a:ext cx="910"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方   法</a:t>
              </a:r>
            </a:p>
          </p:txBody>
        </p:sp>
        <p:sp>
          <p:nvSpPr>
            <p:cNvPr id="20" name="Line 36"/>
            <p:cNvSpPr>
              <a:spLocks noChangeShapeType="1"/>
            </p:cNvSpPr>
            <p:nvPr/>
          </p:nvSpPr>
          <p:spPr bwMode="auto">
            <a:xfrm>
              <a:off x="5627"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Line 37"/>
            <p:cNvSpPr>
              <a:spLocks noChangeShapeType="1"/>
            </p:cNvSpPr>
            <p:nvPr/>
          </p:nvSpPr>
          <p:spPr bwMode="auto">
            <a:xfrm>
              <a:off x="5751"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Line 38"/>
            <p:cNvSpPr>
              <a:spLocks noChangeShapeType="1"/>
            </p:cNvSpPr>
            <p:nvPr/>
          </p:nvSpPr>
          <p:spPr bwMode="auto">
            <a:xfrm>
              <a:off x="7111"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Line 39"/>
            <p:cNvSpPr>
              <a:spLocks noChangeShapeType="1"/>
            </p:cNvSpPr>
            <p:nvPr/>
          </p:nvSpPr>
          <p:spPr bwMode="auto">
            <a:xfrm>
              <a:off x="7235"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Line 40"/>
            <p:cNvSpPr>
              <a:spLocks noChangeShapeType="1"/>
            </p:cNvSpPr>
            <p:nvPr/>
          </p:nvSpPr>
          <p:spPr bwMode="auto">
            <a:xfrm>
              <a:off x="8596"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 Box 41"/>
            <p:cNvSpPr txBox="1">
              <a:spLocks noChangeArrowheads="1"/>
            </p:cNvSpPr>
            <p:nvPr/>
          </p:nvSpPr>
          <p:spPr bwMode="auto">
            <a:xfrm>
              <a:off x="5988" y="2382"/>
              <a:ext cx="701"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URL</a:t>
              </a:r>
            </a:p>
          </p:txBody>
        </p:sp>
        <p:sp>
          <p:nvSpPr>
            <p:cNvPr id="26" name="Text Box 42"/>
            <p:cNvSpPr txBox="1">
              <a:spLocks noChangeArrowheads="1"/>
            </p:cNvSpPr>
            <p:nvPr/>
          </p:nvSpPr>
          <p:spPr bwMode="auto">
            <a:xfrm>
              <a:off x="7377" y="2382"/>
              <a:ext cx="910"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27" name="Text Box 44"/>
            <p:cNvSpPr txBox="1">
              <a:spLocks noChangeArrowheads="1"/>
            </p:cNvSpPr>
            <p:nvPr/>
          </p:nvSpPr>
          <p:spPr bwMode="auto">
            <a:xfrm>
              <a:off x="4273" y="2807"/>
              <a:ext cx="1416"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28" name="Line 45"/>
            <p:cNvSpPr>
              <a:spLocks noChangeShapeType="1"/>
            </p:cNvSpPr>
            <p:nvPr/>
          </p:nvSpPr>
          <p:spPr bwMode="auto">
            <a:xfrm>
              <a:off x="5998"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Line 46"/>
            <p:cNvSpPr>
              <a:spLocks noChangeShapeType="1"/>
            </p:cNvSpPr>
            <p:nvPr/>
          </p:nvSpPr>
          <p:spPr bwMode="auto">
            <a:xfrm>
              <a:off x="6772"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 Box 47"/>
            <p:cNvSpPr txBox="1">
              <a:spLocks noChangeArrowheads="1"/>
            </p:cNvSpPr>
            <p:nvPr/>
          </p:nvSpPr>
          <p:spPr bwMode="auto">
            <a:xfrm>
              <a:off x="8017" y="3235"/>
              <a:ext cx="936"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31" name="Line 48"/>
            <p:cNvSpPr>
              <a:spLocks noChangeShapeType="1"/>
            </p:cNvSpPr>
            <p:nvPr/>
          </p:nvSpPr>
          <p:spPr bwMode="auto">
            <a:xfrm>
              <a:off x="6152"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49"/>
            <p:cNvSpPr txBox="1">
              <a:spLocks noChangeArrowheads="1"/>
            </p:cNvSpPr>
            <p:nvPr/>
          </p:nvSpPr>
          <p:spPr bwMode="auto">
            <a:xfrm>
              <a:off x="5987" y="2808"/>
              <a:ext cx="284"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3" name="Text Box 50"/>
            <p:cNvSpPr txBox="1">
              <a:spLocks noChangeArrowheads="1"/>
            </p:cNvSpPr>
            <p:nvPr/>
          </p:nvSpPr>
          <p:spPr bwMode="auto">
            <a:xfrm>
              <a:off x="6289" y="2815"/>
              <a:ext cx="456"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4" name="Text Box 52"/>
            <p:cNvSpPr txBox="1">
              <a:spLocks noChangeArrowheads="1"/>
            </p:cNvSpPr>
            <p:nvPr/>
          </p:nvSpPr>
          <p:spPr bwMode="auto">
            <a:xfrm>
              <a:off x="4268" y="3638"/>
              <a:ext cx="1416"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35" name="Text Box 53"/>
            <p:cNvSpPr txBox="1">
              <a:spLocks noChangeArrowheads="1"/>
            </p:cNvSpPr>
            <p:nvPr/>
          </p:nvSpPr>
          <p:spPr bwMode="auto">
            <a:xfrm>
              <a:off x="6315" y="3651"/>
              <a:ext cx="456"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6" name="Text Box 54"/>
            <p:cNvSpPr txBox="1">
              <a:spLocks noChangeArrowheads="1"/>
            </p:cNvSpPr>
            <p:nvPr/>
          </p:nvSpPr>
          <p:spPr bwMode="auto">
            <a:xfrm>
              <a:off x="5875" y="4079"/>
              <a:ext cx="284"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7" name="Text Box 55"/>
            <p:cNvSpPr txBox="1">
              <a:spLocks noChangeArrowheads="1"/>
            </p:cNvSpPr>
            <p:nvPr/>
          </p:nvSpPr>
          <p:spPr bwMode="auto">
            <a:xfrm rot="16200000">
              <a:off x="5084" y="3255"/>
              <a:ext cx="447" cy="30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8" name="AutoShape 56"/>
            <p:cNvSpPr/>
            <p:nvPr/>
          </p:nvSpPr>
          <p:spPr bwMode="auto">
            <a:xfrm>
              <a:off x="7839" y="2866"/>
              <a:ext cx="248" cy="1205"/>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57"/>
            <p:cNvSpPr>
              <a:spLocks noChangeArrowheads="1"/>
            </p:cNvSpPr>
            <p:nvPr/>
          </p:nvSpPr>
          <p:spPr bwMode="auto">
            <a:xfrm>
              <a:off x="4264" y="4489"/>
              <a:ext cx="5570" cy="944"/>
            </a:xfrm>
            <a:prstGeom prst="rect">
              <a:avLst/>
            </a:prstGeom>
            <a:grpFill/>
            <a:ln w="9525">
              <a:solidFill>
                <a:schemeClr val="tx1"/>
              </a:solidFill>
              <a:miter lim="800000"/>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58"/>
            <p:cNvSpPr txBox="1">
              <a:spLocks noChangeArrowheads="1"/>
            </p:cNvSpPr>
            <p:nvPr/>
          </p:nvSpPr>
          <p:spPr bwMode="auto">
            <a:xfrm>
              <a:off x="6166" y="4586"/>
              <a:ext cx="1656" cy="70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（通常不用）</a:t>
              </a:r>
            </a:p>
          </p:txBody>
        </p:sp>
        <p:sp>
          <p:nvSpPr>
            <p:cNvPr id="41" name="Text Box 59"/>
            <p:cNvSpPr txBox="1">
              <a:spLocks noChangeArrowheads="1"/>
            </p:cNvSpPr>
            <p:nvPr/>
          </p:nvSpPr>
          <p:spPr bwMode="auto">
            <a:xfrm>
              <a:off x="9708" y="2382"/>
              <a:ext cx="936"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请求行</a:t>
              </a:r>
            </a:p>
          </p:txBody>
        </p:sp>
        <p:sp>
          <p:nvSpPr>
            <p:cNvPr id="42" name="Line 60"/>
            <p:cNvSpPr>
              <a:spLocks noChangeShapeType="1"/>
            </p:cNvSpPr>
            <p:nvPr/>
          </p:nvSpPr>
          <p:spPr bwMode="auto">
            <a:xfrm>
              <a:off x="4264" y="323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Line 61"/>
            <p:cNvSpPr>
              <a:spLocks noChangeShapeType="1"/>
            </p:cNvSpPr>
            <p:nvPr/>
          </p:nvSpPr>
          <p:spPr bwMode="auto">
            <a:xfrm>
              <a:off x="4264" y="4071"/>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Line 62"/>
            <p:cNvSpPr>
              <a:spLocks noChangeShapeType="1"/>
            </p:cNvSpPr>
            <p:nvPr/>
          </p:nvSpPr>
          <p:spPr bwMode="auto">
            <a:xfrm>
              <a:off x="5285" y="4071"/>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Line 63"/>
            <p:cNvSpPr>
              <a:spLocks noChangeShapeType="1"/>
            </p:cNvSpPr>
            <p:nvPr/>
          </p:nvSpPr>
          <p:spPr bwMode="auto">
            <a:xfrm>
              <a:off x="7761" y="323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64"/>
            <p:cNvSpPr txBox="1">
              <a:spLocks noChangeArrowheads="1"/>
            </p:cNvSpPr>
            <p:nvPr/>
          </p:nvSpPr>
          <p:spPr bwMode="auto">
            <a:xfrm>
              <a:off x="6009" y="1714"/>
              <a:ext cx="696"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47" name="Text Box 65"/>
            <p:cNvSpPr txBox="1">
              <a:spLocks noChangeArrowheads="1"/>
            </p:cNvSpPr>
            <p:nvPr/>
          </p:nvSpPr>
          <p:spPr bwMode="auto">
            <a:xfrm>
              <a:off x="8168" y="1714"/>
              <a:ext cx="1176"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48" name="Line 66"/>
            <p:cNvSpPr>
              <a:spLocks noChangeShapeType="1"/>
            </p:cNvSpPr>
            <p:nvPr/>
          </p:nvSpPr>
          <p:spPr bwMode="auto">
            <a:xfrm>
              <a:off x="6689" y="2078"/>
              <a:ext cx="455" cy="315"/>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Line 67"/>
            <p:cNvSpPr>
              <a:spLocks noChangeShapeType="1"/>
            </p:cNvSpPr>
            <p:nvPr/>
          </p:nvSpPr>
          <p:spPr bwMode="auto">
            <a:xfrm flipH="1">
              <a:off x="5657" y="2078"/>
              <a:ext cx="495" cy="315"/>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Line 68"/>
            <p:cNvSpPr>
              <a:spLocks noChangeShapeType="1"/>
            </p:cNvSpPr>
            <p:nvPr/>
          </p:nvSpPr>
          <p:spPr bwMode="auto">
            <a:xfrm>
              <a:off x="8833" y="2078"/>
              <a:ext cx="248" cy="315"/>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Line 69"/>
            <p:cNvSpPr>
              <a:spLocks noChangeShapeType="1"/>
            </p:cNvSpPr>
            <p:nvPr/>
          </p:nvSpPr>
          <p:spPr bwMode="auto">
            <a:xfrm>
              <a:off x="6276"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Line 70"/>
            <p:cNvSpPr>
              <a:spLocks noChangeShapeType="1"/>
            </p:cNvSpPr>
            <p:nvPr/>
          </p:nvSpPr>
          <p:spPr bwMode="auto">
            <a:xfrm>
              <a:off x="6276"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 Box 71"/>
            <p:cNvSpPr txBox="1">
              <a:spLocks noChangeArrowheads="1"/>
            </p:cNvSpPr>
            <p:nvPr/>
          </p:nvSpPr>
          <p:spPr bwMode="auto">
            <a:xfrm>
              <a:off x="5985" y="3653"/>
              <a:ext cx="284"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4" name="Text Box 72"/>
            <p:cNvSpPr txBox="1">
              <a:spLocks noChangeArrowheads="1"/>
            </p:cNvSpPr>
            <p:nvPr/>
          </p:nvSpPr>
          <p:spPr bwMode="auto">
            <a:xfrm>
              <a:off x="8550" y="2382"/>
              <a:ext cx="810"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5" name="Text Box 75"/>
            <p:cNvSpPr txBox="1">
              <a:spLocks noChangeArrowheads="1"/>
            </p:cNvSpPr>
            <p:nvPr/>
          </p:nvSpPr>
          <p:spPr bwMode="auto">
            <a:xfrm>
              <a:off x="4268" y="4063"/>
              <a:ext cx="810"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7" name="Rectangle 132"/>
            <p:cNvSpPr>
              <a:spLocks noChangeArrowheads="1"/>
            </p:cNvSpPr>
            <p:nvPr/>
          </p:nvSpPr>
          <p:spPr bwMode="auto">
            <a:xfrm>
              <a:off x="4130" y="2338"/>
              <a:ext cx="1621" cy="518"/>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Text Box 73"/>
            <p:cNvSpPr txBox="1">
              <a:spLocks noChangeArrowheads="1"/>
            </p:cNvSpPr>
            <p:nvPr/>
          </p:nvSpPr>
          <p:spPr bwMode="auto">
            <a:xfrm>
              <a:off x="6788" y="3659"/>
              <a:ext cx="947"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60" name="Text Box 74"/>
            <p:cNvSpPr txBox="1">
              <a:spLocks noChangeArrowheads="1"/>
            </p:cNvSpPr>
            <p:nvPr/>
          </p:nvSpPr>
          <p:spPr bwMode="auto">
            <a:xfrm>
              <a:off x="6795" y="2826"/>
              <a:ext cx="810" cy="3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61" name="矩形 60"/>
          <p:cNvSpPr/>
          <p:nvPr/>
        </p:nvSpPr>
        <p:spPr>
          <a:xfrm>
            <a:off x="666206" y="1314450"/>
            <a:ext cx="10870474" cy="829945"/>
          </a:xfrm>
          <a:prstGeom prst="rect">
            <a:avLst/>
          </a:prstGeom>
          <a:noFill/>
          <a:ln>
            <a:noFill/>
          </a:ln>
        </p:spPr>
        <p:txBody>
          <a:bodyPr wrap="square">
            <a:spAutoFit/>
          </a:bodyPr>
          <a:lstStyle/>
          <a:p>
            <a:pPr marL="342900" indent="-342900">
              <a:buFont typeface="Wingdings" panose="05000000000000000000" charset="0"/>
              <a:buChar char="Ø"/>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方法是</a:t>
            </a:r>
            <a:r>
              <a:rPr kumimoji="1"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对所请求的对象进行的操作</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，实际上也</a:t>
            </a:r>
            <a:r>
              <a:rPr kumimoji="1"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就是一些命令</a:t>
            </a:r>
            <a:endPar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Ø"/>
            </a:pPr>
            <a:r>
              <a:rPr kumimoji="1"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请求报文的类型是由它所采用的方法决定的</a:t>
            </a: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3" name="标题 2"/>
          <p:cNvSpPr>
            <a:spLocks noGrp="1"/>
          </p:cNvSpPr>
          <p:nvPr>
            <p:ph type="title"/>
          </p:nvPr>
        </p:nvSpPr>
        <p:spPr/>
        <p:txBody>
          <a:bodyPr/>
          <a:lstStyle/>
          <a:p>
            <a:r>
              <a:rPr lang="en-US" altLang="zh-CN"/>
              <a:t>HTTP</a:t>
            </a:r>
            <a:r>
              <a:rPr lang="zh-CN" altLang="en-US"/>
              <a:t>报文结构：方法</a:t>
            </a:r>
          </a:p>
        </p:txBody>
      </p:sp>
      <p:sp>
        <p:nvSpPr>
          <p:cNvPr id="56" name="文本框 55"/>
          <p:cNvSpPr txBox="1"/>
          <p:nvPr/>
        </p:nvSpPr>
        <p:spPr>
          <a:xfrm>
            <a:off x="3225800" y="6489700"/>
            <a:ext cx="6073140" cy="337185"/>
          </a:xfrm>
          <a:prstGeom prst="rect">
            <a:avLst/>
          </a:prstGeom>
          <a:noFill/>
        </p:spPr>
        <p:txBody>
          <a:bodyPr wrap="square" rtlCol="0">
            <a:spAutoFit/>
          </a:bodyPr>
          <a:lstStyle/>
          <a:p>
            <a:pPr algn="ctr"/>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引自：计算机网络，谢希仁</a:t>
            </a:r>
          </a:p>
        </p:txBody>
      </p:sp>
      <p:sp>
        <p:nvSpPr>
          <p:cNvPr id="58" name="灯片编号占位符 57"/>
          <p:cNvSpPr>
            <a:spLocks noGrp="1"/>
          </p:cNvSpPr>
          <p:nvPr>
            <p:ph type="sldNum" sz="quarter" idx="12"/>
          </p:nvPr>
        </p:nvSpPr>
        <p:spPr/>
        <p:txBody>
          <a:bodyPr/>
          <a:lstStyle/>
          <a:p>
            <a:fld id="{8D4D1E41-7A09-AB4A-A4E1-09765ADA2698}" type="slidenum">
              <a:rPr kumimoji="1" lang="zh-CN" altLang="en-US" smtClean="0"/>
              <a:t>126</a:t>
            </a:fld>
            <a:endParaRPr kumimoji="1" lang="zh-CN" altLang="en-US" dirty="0"/>
          </a:p>
        </p:txBody>
      </p:sp>
      <p:sp>
        <p:nvSpPr>
          <p:cNvPr id="63" name="文本框 62"/>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22090024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885451" y="1366196"/>
            <a:ext cx="0" cy="451467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p:txBody>
          <a:bodyPr>
            <a:noAutofit/>
          </a:bodyPr>
          <a:lstStyle/>
          <a:p>
            <a:r>
              <a:rPr lang="en-US" altLang="zh-CN"/>
              <a:t>HTTP</a:t>
            </a:r>
            <a:r>
              <a:rPr lang="zh-CN" altLang="en-US"/>
              <a:t>报文结构：具体方法</a:t>
            </a:r>
          </a:p>
        </p:txBody>
      </p:sp>
      <p:graphicFrame>
        <p:nvGraphicFramePr>
          <p:cNvPr id="5" name="表格 4"/>
          <p:cNvGraphicFramePr/>
          <p:nvPr>
            <p:custDataLst>
              <p:tags r:id="rId1"/>
            </p:custDataLst>
            <p:extLst>
              <p:ext uri="{D42A27DB-BD31-4B8C-83A1-F6EECF244321}">
                <p14:modId xmlns:p14="http://schemas.microsoft.com/office/powerpoint/2010/main" val="2384802094"/>
              </p:ext>
            </p:extLst>
          </p:nvPr>
        </p:nvGraphicFramePr>
        <p:xfrm>
          <a:off x="1350645" y="1464671"/>
          <a:ext cx="9662795" cy="4703445"/>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0000"/>
                    </a:ext>
                  </a:extLst>
                </a:gridCol>
                <a:gridCol w="7432675">
                  <a:extLst>
                    <a:ext uri="{9D8B030D-6E8A-4147-A177-3AD203B41FA5}">
                      <a16:colId xmlns:a16="http://schemas.microsoft.com/office/drawing/2014/main" val="20001"/>
                    </a:ext>
                  </a:extLst>
                </a:gridCol>
              </a:tblGrid>
              <a:tr h="522605">
                <a:tc>
                  <a:txBody>
                    <a:bodyPr/>
                    <a:lstStyle/>
                    <a:p>
                      <a:pPr>
                        <a:buNone/>
                      </a:pPr>
                      <a:r>
                        <a:rPr lang="zh-CN" altLang="en-US" sz="2400" b="0">
                          <a:latin typeface="微软雅黑" panose="020B0503020204020204" pitchFamily="34" charset="-122"/>
                          <a:ea typeface="微软雅黑" panose="020B0503020204020204" pitchFamily="34" charset="-122"/>
                        </a:rPr>
                        <a:t>方法或操作</a:t>
                      </a:r>
                    </a:p>
                  </a:txBody>
                  <a:tcPr/>
                </a:tc>
                <a:tc>
                  <a:txBody>
                    <a:bodyPr/>
                    <a:lstStyle/>
                    <a:p>
                      <a:pPr>
                        <a:buNone/>
                      </a:pPr>
                      <a:r>
                        <a:rPr lang="zh-CN" altLang="en-US" sz="2400" b="0" dirty="0">
                          <a:latin typeface="微软雅黑" panose="020B0503020204020204" pitchFamily="34" charset="-122"/>
                          <a:ea typeface="微软雅黑" panose="020B0503020204020204" pitchFamily="34" charset="-122"/>
                        </a:rPr>
                        <a:t>含义</a:t>
                      </a:r>
                    </a:p>
                  </a:txBody>
                  <a:tcPr/>
                </a:tc>
                <a:extLst>
                  <a:ext uri="{0D108BD9-81ED-4DB2-BD59-A6C34878D82A}">
                    <a16:rowId xmlns:a16="http://schemas.microsoft.com/office/drawing/2014/main" val="10000"/>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OPTION</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请求一些选项的信息</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1"/>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GET</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请求读取由 </a:t>
                      </a:r>
                      <a:r>
                        <a:rPr lang="en-US" sz="2400" b="0" dirty="0">
                          <a:solidFill>
                            <a:schemeClr val="tx1"/>
                          </a:solidFill>
                          <a:latin typeface="微软雅黑" panose="020B0503020204020204" pitchFamily="34" charset="-122"/>
                          <a:ea typeface="微软雅黑" panose="020B0503020204020204" pitchFamily="34" charset="-122"/>
                          <a:sym typeface="+mn-ea"/>
                        </a:rPr>
                        <a:t>URL</a:t>
                      </a:r>
                      <a:r>
                        <a:rPr lang="zh-CN" sz="2400" b="0" dirty="0">
                          <a:solidFill>
                            <a:schemeClr val="tx1"/>
                          </a:solidFill>
                          <a:latin typeface="微软雅黑" panose="020B0503020204020204" pitchFamily="34" charset="-122"/>
                          <a:ea typeface="微软雅黑" panose="020B0503020204020204" pitchFamily="34" charset="-122"/>
                          <a:sym typeface="+mn-ea"/>
                        </a:rPr>
                        <a:t>所标志的信息</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2"/>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HEAD</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请求读取由 </a:t>
                      </a:r>
                      <a:r>
                        <a:rPr lang="en-US" sz="2400" b="0" dirty="0">
                          <a:solidFill>
                            <a:schemeClr val="tx1"/>
                          </a:solidFill>
                          <a:latin typeface="微软雅黑" panose="020B0503020204020204" pitchFamily="34" charset="-122"/>
                          <a:ea typeface="微软雅黑" panose="020B0503020204020204" pitchFamily="34" charset="-122"/>
                          <a:sym typeface="+mn-ea"/>
                        </a:rPr>
                        <a:t>URL</a:t>
                      </a:r>
                      <a:r>
                        <a:rPr lang="zh-CN" sz="2400" b="0" dirty="0">
                          <a:solidFill>
                            <a:schemeClr val="tx1"/>
                          </a:solidFill>
                          <a:latin typeface="微软雅黑" panose="020B0503020204020204" pitchFamily="34" charset="-122"/>
                          <a:ea typeface="微软雅黑" panose="020B0503020204020204" pitchFamily="34" charset="-122"/>
                          <a:sym typeface="+mn-ea"/>
                        </a:rPr>
                        <a:t>所标志的信息的首部</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3"/>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POST</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给添加信息（例如，注释）</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4"/>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PUT</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在指明的 </a:t>
                      </a:r>
                      <a:r>
                        <a:rPr lang="en-US" sz="2400" b="0" dirty="0">
                          <a:solidFill>
                            <a:schemeClr val="tx1"/>
                          </a:solidFill>
                          <a:latin typeface="微软雅黑" panose="020B0503020204020204" pitchFamily="34" charset="-122"/>
                          <a:ea typeface="微软雅黑" panose="020B0503020204020204" pitchFamily="34" charset="-122"/>
                          <a:sym typeface="+mn-ea"/>
                        </a:rPr>
                        <a:t>URL</a:t>
                      </a:r>
                      <a:r>
                        <a:rPr lang="zh-CN" sz="2400" b="0" dirty="0">
                          <a:solidFill>
                            <a:schemeClr val="tx1"/>
                          </a:solidFill>
                          <a:latin typeface="微软雅黑" panose="020B0503020204020204" pitchFamily="34" charset="-122"/>
                          <a:ea typeface="微软雅黑" panose="020B0503020204020204" pitchFamily="34" charset="-122"/>
                          <a:sym typeface="+mn-ea"/>
                        </a:rPr>
                        <a:t>下存储一个文档</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5"/>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DELETE</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删除指明的 </a:t>
                      </a:r>
                      <a:r>
                        <a:rPr lang="en-US" sz="2400" b="0" dirty="0">
                          <a:solidFill>
                            <a:schemeClr val="tx1"/>
                          </a:solidFill>
                          <a:latin typeface="微软雅黑" panose="020B0503020204020204" pitchFamily="34" charset="-122"/>
                          <a:ea typeface="微软雅黑" panose="020B0503020204020204" pitchFamily="34" charset="-122"/>
                          <a:sym typeface="+mn-ea"/>
                        </a:rPr>
                        <a:t>URL</a:t>
                      </a:r>
                      <a:r>
                        <a:rPr lang="zh-CN" sz="2400" b="0" dirty="0">
                          <a:solidFill>
                            <a:schemeClr val="tx1"/>
                          </a:solidFill>
                          <a:latin typeface="微软雅黑" panose="020B0503020204020204" pitchFamily="34" charset="-122"/>
                          <a:ea typeface="微软雅黑" panose="020B0503020204020204" pitchFamily="34" charset="-122"/>
                          <a:sym typeface="+mn-ea"/>
                        </a:rPr>
                        <a:t>所标志的资源</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6"/>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TRACE</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用来进行环回测试的请求报文</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7"/>
                  </a:ext>
                </a:extLst>
              </a:tr>
              <a:tr h="522605">
                <a:tc>
                  <a:txBody>
                    <a:bodyPr/>
                    <a:lstStyle/>
                    <a:p>
                      <a:pPr>
                        <a:buNone/>
                      </a:pPr>
                      <a:r>
                        <a:rPr lang="en-US" altLang="zh-CN" sz="2400" b="0">
                          <a:latin typeface="微软雅黑" panose="020B0503020204020204" pitchFamily="34" charset="-122"/>
                          <a:ea typeface="微软雅黑" panose="020B0503020204020204" pitchFamily="34" charset="-122"/>
                        </a:rPr>
                        <a:t>CONNECT</a:t>
                      </a:r>
                    </a:p>
                  </a:txBody>
                  <a:tcPr/>
                </a:tc>
                <a:tc>
                  <a:txBody>
                    <a:bodyPr/>
                    <a:lstStyle/>
                    <a:p>
                      <a:pPr>
                        <a:buNone/>
                      </a:pPr>
                      <a:r>
                        <a:rPr lang="zh-CN" sz="2400" b="0" dirty="0">
                          <a:solidFill>
                            <a:schemeClr val="tx1"/>
                          </a:solidFill>
                          <a:latin typeface="微软雅黑" panose="020B0503020204020204" pitchFamily="34" charset="-122"/>
                          <a:ea typeface="微软雅黑" panose="020B0503020204020204" pitchFamily="34" charset="-122"/>
                          <a:sym typeface="+mn-ea"/>
                        </a:rPr>
                        <a:t>用于代理服务器</a:t>
                      </a:r>
                      <a:endParaRPr lang="zh-CN" altLang="en-US" sz="2400" b="0" dirty="0">
                        <a:solidFill>
                          <a:schemeClr val="tx1"/>
                        </a:solidFill>
                        <a:latin typeface="微软雅黑" panose="020B0503020204020204" pitchFamily="34" charset="-122"/>
                        <a:ea typeface="微软雅黑" panose="020B0503020204020204" pitchFamily="34" charset="-122"/>
                        <a:sym typeface="+mn-ea"/>
                      </a:endParaRPr>
                    </a:p>
                  </a:txBody>
                  <a:tcPr/>
                </a:tc>
                <a:extLst>
                  <a:ext uri="{0D108BD9-81ED-4DB2-BD59-A6C34878D82A}">
                    <a16:rowId xmlns:a16="http://schemas.microsoft.com/office/drawing/2014/main" val="10008"/>
                  </a:ext>
                </a:extLst>
              </a:tr>
            </a:tbl>
          </a:graphicData>
        </a:graphic>
      </p:graphicFrame>
      <p:sp>
        <p:nvSpPr>
          <p:cNvPr id="2" name="灯片编号占位符 1"/>
          <p:cNvSpPr>
            <a:spLocks noGrp="1"/>
          </p:cNvSpPr>
          <p:nvPr>
            <p:ph type="sldNum" sz="quarter" idx="12"/>
          </p:nvPr>
        </p:nvSpPr>
        <p:spPr/>
        <p:txBody>
          <a:bodyPr/>
          <a:lstStyle/>
          <a:p>
            <a:fld id="{8D4D1E41-7A09-AB4A-A4E1-09765ADA2698}" type="slidenum">
              <a:rPr kumimoji="1" lang="zh-CN" altLang="en-US" smtClean="0"/>
              <a:t>127</a:t>
            </a:fld>
            <a:endParaRPr kumimoji="1" lang="zh-CN" altLang="en-US" dirty="0"/>
          </a:p>
        </p:txBody>
      </p:sp>
      <p:sp>
        <p:nvSpPr>
          <p:cNvPr id="7" name="文本框 6"/>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21272357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95145" y="1974850"/>
            <a:ext cx="8849995" cy="4379843"/>
            <a:chOff x="5686" y="2285"/>
            <a:chExt cx="8331" cy="4960"/>
          </a:xfrm>
          <a:noFill/>
        </p:grpSpPr>
        <p:sp>
          <p:nvSpPr>
            <p:cNvPr id="5"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35"/>
            <p:cNvSpPr txBox="1">
              <a:spLocks noChangeArrowheads="1"/>
            </p:cNvSpPr>
            <p:nvPr/>
          </p:nvSpPr>
          <p:spPr bwMode="auto">
            <a:xfrm>
              <a:off x="5941" y="3176"/>
              <a:ext cx="1213"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方   法</a:t>
              </a:r>
            </a:p>
          </p:txBody>
        </p:sp>
        <p:sp>
          <p:nvSpPr>
            <p:cNvPr id="20"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 Box 41"/>
            <p:cNvSpPr txBox="1">
              <a:spLocks noChangeArrowheads="1"/>
            </p:cNvSpPr>
            <p:nvPr/>
          </p:nvSpPr>
          <p:spPr bwMode="auto">
            <a:xfrm>
              <a:off x="7984" y="3176"/>
              <a:ext cx="934"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URL</a:t>
              </a:r>
            </a:p>
          </p:txBody>
        </p:sp>
        <p:sp>
          <p:nvSpPr>
            <p:cNvPr id="26" name="Text Box 42"/>
            <p:cNvSpPr txBox="1">
              <a:spLocks noChangeArrowheads="1"/>
            </p:cNvSpPr>
            <p:nvPr/>
          </p:nvSpPr>
          <p:spPr bwMode="auto">
            <a:xfrm>
              <a:off x="9836" y="3176"/>
              <a:ext cx="1213"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27" name="Text Box 44"/>
            <p:cNvSpPr txBox="1">
              <a:spLocks noChangeArrowheads="1"/>
            </p:cNvSpPr>
            <p:nvPr/>
          </p:nvSpPr>
          <p:spPr bwMode="auto">
            <a:xfrm>
              <a:off x="5698" y="3742"/>
              <a:ext cx="1888"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28"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 Box 47"/>
            <p:cNvSpPr txBox="1">
              <a:spLocks noChangeArrowheads="1"/>
            </p:cNvSpPr>
            <p:nvPr/>
          </p:nvSpPr>
          <p:spPr bwMode="auto">
            <a:xfrm>
              <a:off x="10690" y="4313"/>
              <a:ext cx="1248"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31"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49"/>
            <p:cNvSpPr txBox="1">
              <a:spLocks noChangeArrowheads="1"/>
            </p:cNvSpPr>
            <p:nvPr/>
          </p:nvSpPr>
          <p:spPr bwMode="auto">
            <a:xfrm>
              <a:off x="7970" y="3745"/>
              <a:ext cx="379"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3" name="Text Box 50"/>
            <p:cNvSpPr txBox="1">
              <a:spLocks noChangeArrowheads="1"/>
            </p:cNvSpPr>
            <p:nvPr/>
          </p:nvSpPr>
          <p:spPr bwMode="auto">
            <a:xfrm>
              <a:off x="8385" y="3753"/>
              <a:ext cx="608"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4" name="Text Box 52"/>
            <p:cNvSpPr txBox="1">
              <a:spLocks noChangeArrowheads="1"/>
            </p:cNvSpPr>
            <p:nvPr/>
          </p:nvSpPr>
          <p:spPr bwMode="auto">
            <a:xfrm>
              <a:off x="5691" y="4851"/>
              <a:ext cx="1888"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35" name="Text Box 53"/>
            <p:cNvSpPr txBox="1">
              <a:spLocks noChangeArrowheads="1"/>
            </p:cNvSpPr>
            <p:nvPr/>
          </p:nvSpPr>
          <p:spPr bwMode="auto">
            <a:xfrm>
              <a:off x="8420" y="4868"/>
              <a:ext cx="608"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6" name="Text Box 54"/>
            <p:cNvSpPr txBox="1">
              <a:spLocks noChangeArrowheads="1"/>
            </p:cNvSpPr>
            <p:nvPr/>
          </p:nvSpPr>
          <p:spPr bwMode="auto">
            <a:xfrm>
              <a:off x="7833" y="5374"/>
              <a:ext cx="379"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7" name="Text Box 55"/>
            <p:cNvSpPr txBox="1">
              <a:spLocks noChangeArrowheads="1"/>
            </p:cNvSpPr>
            <p:nvPr/>
          </p:nvSpPr>
          <p:spPr bwMode="auto">
            <a:xfrm rot="16200000">
              <a:off x="6779" y="4373"/>
              <a:ext cx="596" cy="43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8"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58"/>
            <p:cNvSpPr txBox="1">
              <a:spLocks noChangeArrowheads="1"/>
            </p:cNvSpPr>
            <p:nvPr/>
          </p:nvSpPr>
          <p:spPr bwMode="auto">
            <a:xfrm>
              <a:off x="8220" y="6114"/>
              <a:ext cx="2208" cy="94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（通常不用）</a:t>
              </a:r>
            </a:p>
          </p:txBody>
        </p:sp>
        <p:sp>
          <p:nvSpPr>
            <p:cNvPr id="41" name="Text Box 59"/>
            <p:cNvSpPr txBox="1">
              <a:spLocks noChangeArrowheads="1"/>
            </p:cNvSpPr>
            <p:nvPr/>
          </p:nvSpPr>
          <p:spPr bwMode="auto">
            <a:xfrm>
              <a:off x="12769" y="3176"/>
              <a:ext cx="1248"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请求行</a:t>
              </a:r>
            </a:p>
          </p:txBody>
        </p:sp>
        <p:sp>
          <p:nvSpPr>
            <p:cNvPr id="42"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64"/>
            <p:cNvSpPr txBox="1">
              <a:spLocks noChangeArrowheads="1"/>
            </p:cNvSpPr>
            <p:nvPr/>
          </p:nvSpPr>
          <p:spPr bwMode="auto">
            <a:xfrm>
              <a:off x="8012" y="2285"/>
              <a:ext cx="928"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47" name="Text Box 65"/>
            <p:cNvSpPr txBox="1">
              <a:spLocks noChangeArrowheads="1"/>
            </p:cNvSpPr>
            <p:nvPr/>
          </p:nvSpPr>
          <p:spPr bwMode="auto">
            <a:xfrm>
              <a:off x="10891" y="2285"/>
              <a:ext cx="1568"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48"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 Box 71"/>
            <p:cNvSpPr txBox="1">
              <a:spLocks noChangeArrowheads="1"/>
            </p:cNvSpPr>
            <p:nvPr/>
          </p:nvSpPr>
          <p:spPr bwMode="auto">
            <a:xfrm>
              <a:off x="7970" y="4871"/>
              <a:ext cx="379"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4" name="Text Box 72"/>
            <p:cNvSpPr txBox="1">
              <a:spLocks noChangeArrowheads="1"/>
            </p:cNvSpPr>
            <p:nvPr/>
          </p:nvSpPr>
          <p:spPr bwMode="auto">
            <a:xfrm>
              <a:off x="11400" y="3176"/>
              <a:ext cx="1080"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5" name="Text Box 75"/>
            <p:cNvSpPr txBox="1">
              <a:spLocks noChangeArrowheads="1"/>
            </p:cNvSpPr>
            <p:nvPr/>
          </p:nvSpPr>
          <p:spPr bwMode="auto">
            <a:xfrm>
              <a:off x="5691" y="5417"/>
              <a:ext cx="1080"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7" name="Rectangle 132"/>
            <p:cNvSpPr>
              <a:spLocks noChangeArrowheads="1"/>
            </p:cNvSpPr>
            <p:nvPr/>
          </p:nvSpPr>
          <p:spPr bwMode="auto">
            <a:xfrm>
              <a:off x="7543" y="3117"/>
              <a:ext cx="2114" cy="690"/>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Text Box 73"/>
            <p:cNvSpPr txBox="1">
              <a:spLocks noChangeArrowheads="1"/>
            </p:cNvSpPr>
            <p:nvPr/>
          </p:nvSpPr>
          <p:spPr bwMode="auto">
            <a:xfrm>
              <a:off x="9050" y="4879"/>
              <a:ext cx="1262"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60" name="Text Box 74"/>
            <p:cNvSpPr txBox="1">
              <a:spLocks noChangeArrowheads="1"/>
            </p:cNvSpPr>
            <p:nvPr/>
          </p:nvSpPr>
          <p:spPr bwMode="auto">
            <a:xfrm>
              <a:off x="9060" y="3769"/>
              <a:ext cx="1080" cy="5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61" name="矩形 60"/>
          <p:cNvSpPr/>
          <p:nvPr/>
        </p:nvSpPr>
        <p:spPr>
          <a:xfrm>
            <a:off x="1061085" y="1426845"/>
            <a:ext cx="8529955" cy="521970"/>
          </a:xfrm>
          <a:prstGeom prst="rect">
            <a:avLst/>
          </a:prstGeom>
          <a:noFill/>
          <a:ln>
            <a:noFill/>
          </a:ln>
        </p:spPr>
        <p:txBody>
          <a:bodyPr wrap="square">
            <a:spAutoFit/>
          </a:bodyPr>
          <a:lstStyle/>
          <a:p>
            <a:pPr marL="457200" indent="-457200">
              <a:buFont typeface="Wingdings" panose="05000000000000000000" charset="0"/>
              <a:buChar char="Ø"/>
            </a:pP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rPr>
              <a:t>URL”</a:t>
            </a:r>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是所请求资源的</a:t>
            </a:r>
            <a:r>
              <a:rPr kumimoji="1" lang="en-US" altLang="zh-CN" sz="2800" dirty="0">
                <a:latin typeface="微软雅黑" panose="020B0503020204020204" pitchFamily="34" charset="-122"/>
                <a:ea typeface="微软雅黑" panose="020B0503020204020204" pitchFamily="34" charset="-122"/>
                <a:cs typeface="微软雅黑" panose="020B0503020204020204" pitchFamily="34" charset="-122"/>
              </a:rPr>
              <a:t>URL</a:t>
            </a:r>
            <a:endPar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标题 1"/>
          <p:cNvSpPr>
            <a:spLocks noGrp="1"/>
          </p:cNvSpPr>
          <p:nvPr>
            <p:ph type="title"/>
          </p:nvPr>
        </p:nvSpPr>
        <p:spPr/>
        <p:txBody>
          <a:bodyPr/>
          <a:lstStyle/>
          <a:p>
            <a:r>
              <a:rPr lang="en-US" altLang="zh-CN"/>
              <a:t>HTTP</a:t>
            </a:r>
            <a:r>
              <a:rPr lang="zh-CN" altLang="en-US"/>
              <a:t>报文结构：</a:t>
            </a:r>
            <a:r>
              <a:rPr lang="en-US" altLang="zh-CN"/>
              <a:t>URL</a:t>
            </a:r>
            <a:endParaRPr lang="zh-CN" altLang="en-US"/>
          </a:p>
        </p:txBody>
      </p:sp>
      <p:sp>
        <p:nvSpPr>
          <p:cNvPr id="56" name="文本框 55"/>
          <p:cNvSpPr txBox="1"/>
          <p:nvPr/>
        </p:nvSpPr>
        <p:spPr>
          <a:xfrm>
            <a:off x="3225800" y="6489700"/>
            <a:ext cx="6073140" cy="337185"/>
          </a:xfrm>
          <a:prstGeom prst="rect">
            <a:avLst/>
          </a:prstGeom>
          <a:noFill/>
        </p:spPr>
        <p:txBody>
          <a:bodyPr wrap="square" rtlCol="0">
            <a:spAutoFit/>
          </a:bodyPr>
          <a:lstStyle/>
          <a:p>
            <a:pPr algn="ctr"/>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引自：计算机网络，谢希仁</a:t>
            </a:r>
          </a:p>
        </p:txBody>
      </p:sp>
      <p:sp>
        <p:nvSpPr>
          <p:cNvPr id="58" name="灯片编号占位符 57"/>
          <p:cNvSpPr>
            <a:spLocks noGrp="1"/>
          </p:cNvSpPr>
          <p:nvPr>
            <p:ph type="sldNum" sz="quarter" idx="12"/>
          </p:nvPr>
        </p:nvSpPr>
        <p:spPr/>
        <p:txBody>
          <a:bodyPr/>
          <a:lstStyle/>
          <a:p>
            <a:fld id="{8D4D1E41-7A09-AB4A-A4E1-09765ADA2698}" type="slidenum">
              <a:rPr kumimoji="1" lang="zh-CN" altLang="en-US" smtClean="0"/>
              <a:t>128</a:t>
            </a:fld>
            <a:endParaRPr kumimoji="1" lang="zh-CN" altLang="en-US" dirty="0"/>
          </a:p>
        </p:txBody>
      </p:sp>
      <p:sp>
        <p:nvSpPr>
          <p:cNvPr id="63" name="文本框 62"/>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12447541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38275" y="1450975"/>
            <a:ext cx="8818003" cy="4893662"/>
            <a:chOff x="5686" y="2285"/>
            <a:chExt cx="8415" cy="4960"/>
          </a:xfrm>
          <a:noFill/>
        </p:grpSpPr>
        <p:sp>
          <p:nvSpPr>
            <p:cNvPr id="5"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35"/>
            <p:cNvSpPr txBox="1">
              <a:spLocks noChangeArrowheads="1"/>
            </p:cNvSpPr>
            <p:nvPr/>
          </p:nvSpPr>
          <p:spPr bwMode="auto">
            <a:xfrm>
              <a:off x="5941" y="3254"/>
              <a:ext cx="1213"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方   法</a:t>
              </a:r>
            </a:p>
          </p:txBody>
        </p:sp>
        <p:sp>
          <p:nvSpPr>
            <p:cNvPr id="20"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 Box 41"/>
            <p:cNvSpPr txBox="1">
              <a:spLocks noChangeArrowheads="1"/>
            </p:cNvSpPr>
            <p:nvPr/>
          </p:nvSpPr>
          <p:spPr bwMode="auto">
            <a:xfrm>
              <a:off x="7984" y="3254"/>
              <a:ext cx="934"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URL</a:t>
              </a:r>
            </a:p>
          </p:txBody>
        </p:sp>
        <p:sp>
          <p:nvSpPr>
            <p:cNvPr id="26" name="Text Box 42"/>
            <p:cNvSpPr txBox="1">
              <a:spLocks noChangeArrowheads="1"/>
            </p:cNvSpPr>
            <p:nvPr/>
          </p:nvSpPr>
          <p:spPr bwMode="auto">
            <a:xfrm>
              <a:off x="9836" y="3254"/>
              <a:ext cx="1213"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27" name="Text Box 44"/>
            <p:cNvSpPr txBox="1">
              <a:spLocks noChangeArrowheads="1"/>
            </p:cNvSpPr>
            <p:nvPr/>
          </p:nvSpPr>
          <p:spPr bwMode="auto">
            <a:xfrm>
              <a:off x="5782" y="3807"/>
              <a:ext cx="1888"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28"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 Box 47"/>
            <p:cNvSpPr txBox="1">
              <a:spLocks noChangeArrowheads="1"/>
            </p:cNvSpPr>
            <p:nvPr/>
          </p:nvSpPr>
          <p:spPr bwMode="auto">
            <a:xfrm>
              <a:off x="10690" y="4313"/>
              <a:ext cx="1248"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31"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49"/>
            <p:cNvSpPr txBox="1">
              <a:spLocks noChangeArrowheads="1"/>
            </p:cNvSpPr>
            <p:nvPr/>
          </p:nvSpPr>
          <p:spPr bwMode="auto">
            <a:xfrm>
              <a:off x="7982" y="3784"/>
              <a:ext cx="379"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3" name="Text Box 50"/>
            <p:cNvSpPr txBox="1">
              <a:spLocks noChangeArrowheads="1"/>
            </p:cNvSpPr>
            <p:nvPr/>
          </p:nvSpPr>
          <p:spPr bwMode="auto">
            <a:xfrm>
              <a:off x="8469" y="3818"/>
              <a:ext cx="608"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4" name="Text Box 52"/>
            <p:cNvSpPr txBox="1">
              <a:spLocks noChangeArrowheads="1"/>
            </p:cNvSpPr>
            <p:nvPr/>
          </p:nvSpPr>
          <p:spPr bwMode="auto">
            <a:xfrm>
              <a:off x="5799" y="4916"/>
              <a:ext cx="1888"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35" name="Text Box 53"/>
            <p:cNvSpPr txBox="1">
              <a:spLocks noChangeArrowheads="1"/>
            </p:cNvSpPr>
            <p:nvPr/>
          </p:nvSpPr>
          <p:spPr bwMode="auto">
            <a:xfrm>
              <a:off x="8528" y="4933"/>
              <a:ext cx="608"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6" name="Text Box 54"/>
            <p:cNvSpPr txBox="1">
              <a:spLocks noChangeArrowheads="1"/>
            </p:cNvSpPr>
            <p:nvPr/>
          </p:nvSpPr>
          <p:spPr bwMode="auto">
            <a:xfrm>
              <a:off x="7833" y="5468"/>
              <a:ext cx="379"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7" name="Text Box 55"/>
            <p:cNvSpPr txBox="1">
              <a:spLocks noChangeArrowheads="1"/>
            </p:cNvSpPr>
            <p:nvPr/>
          </p:nvSpPr>
          <p:spPr bwMode="auto">
            <a:xfrm rot="16200000">
              <a:off x="6779" y="4367"/>
              <a:ext cx="596" cy="44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8"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58"/>
            <p:cNvSpPr txBox="1">
              <a:spLocks noChangeArrowheads="1"/>
            </p:cNvSpPr>
            <p:nvPr/>
          </p:nvSpPr>
          <p:spPr bwMode="auto">
            <a:xfrm>
              <a:off x="8220" y="6114"/>
              <a:ext cx="2208" cy="8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（通常不用）</a:t>
              </a:r>
            </a:p>
          </p:txBody>
        </p:sp>
        <p:sp>
          <p:nvSpPr>
            <p:cNvPr id="41" name="Text Box 59"/>
            <p:cNvSpPr txBox="1">
              <a:spLocks noChangeArrowheads="1"/>
            </p:cNvSpPr>
            <p:nvPr/>
          </p:nvSpPr>
          <p:spPr bwMode="auto">
            <a:xfrm>
              <a:off x="12853" y="3214"/>
              <a:ext cx="1248"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请求行</a:t>
              </a:r>
            </a:p>
          </p:txBody>
        </p:sp>
        <p:sp>
          <p:nvSpPr>
            <p:cNvPr id="42"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64"/>
            <p:cNvSpPr txBox="1">
              <a:spLocks noChangeArrowheads="1"/>
            </p:cNvSpPr>
            <p:nvPr/>
          </p:nvSpPr>
          <p:spPr bwMode="auto">
            <a:xfrm>
              <a:off x="8012" y="2285"/>
              <a:ext cx="928"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47" name="Text Box 65"/>
            <p:cNvSpPr txBox="1">
              <a:spLocks noChangeArrowheads="1"/>
            </p:cNvSpPr>
            <p:nvPr/>
          </p:nvSpPr>
          <p:spPr bwMode="auto">
            <a:xfrm>
              <a:off x="10891" y="2285"/>
              <a:ext cx="1568"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48"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 Box 71"/>
            <p:cNvSpPr txBox="1">
              <a:spLocks noChangeArrowheads="1"/>
            </p:cNvSpPr>
            <p:nvPr/>
          </p:nvSpPr>
          <p:spPr bwMode="auto">
            <a:xfrm>
              <a:off x="7970" y="4936"/>
              <a:ext cx="379"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4" name="Text Box 72"/>
            <p:cNvSpPr txBox="1">
              <a:spLocks noChangeArrowheads="1"/>
            </p:cNvSpPr>
            <p:nvPr/>
          </p:nvSpPr>
          <p:spPr bwMode="auto">
            <a:xfrm>
              <a:off x="11653" y="3267"/>
              <a:ext cx="1080"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5" name="Text Box 75"/>
            <p:cNvSpPr txBox="1">
              <a:spLocks noChangeArrowheads="1"/>
            </p:cNvSpPr>
            <p:nvPr/>
          </p:nvSpPr>
          <p:spPr bwMode="auto">
            <a:xfrm>
              <a:off x="5823" y="5482"/>
              <a:ext cx="1080"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7" name="Rectangle 132"/>
            <p:cNvSpPr>
              <a:spLocks noChangeArrowheads="1"/>
            </p:cNvSpPr>
            <p:nvPr/>
          </p:nvSpPr>
          <p:spPr bwMode="auto">
            <a:xfrm>
              <a:off x="9565" y="3117"/>
              <a:ext cx="1992" cy="690"/>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Text Box 73"/>
            <p:cNvSpPr txBox="1">
              <a:spLocks noChangeArrowheads="1"/>
            </p:cNvSpPr>
            <p:nvPr/>
          </p:nvSpPr>
          <p:spPr bwMode="auto">
            <a:xfrm>
              <a:off x="9158" y="4944"/>
              <a:ext cx="1262"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60" name="Text Box 74"/>
            <p:cNvSpPr txBox="1">
              <a:spLocks noChangeArrowheads="1"/>
            </p:cNvSpPr>
            <p:nvPr/>
          </p:nvSpPr>
          <p:spPr bwMode="auto">
            <a:xfrm>
              <a:off x="9144" y="3834"/>
              <a:ext cx="1080" cy="46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2" name="标题 1"/>
          <p:cNvSpPr>
            <a:spLocks noGrp="1"/>
          </p:cNvSpPr>
          <p:nvPr>
            <p:ph type="title"/>
          </p:nvPr>
        </p:nvSpPr>
        <p:spPr/>
        <p:txBody>
          <a:bodyPr/>
          <a:lstStyle/>
          <a:p>
            <a:r>
              <a:rPr lang="en-US" altLang="zh-CN"/>
              <a:t>HTTP</a:t>
            </a:r>
            <a:r>
              <a:rPr lang="zh-CN" altLang="en-US"/>
              <a:t>报文结构：版本</a:t>
            </a:r>
          </a:p>
        </p:txBody>
      </p:sp>
      <p:sp>
        <p:nvSpPr>
          <p:cNvPr id="56" name="文本框 55"/>
          <p:cNvSpPr txBox="1"/>
          <p:nvPr/>
        </p:nvSpPr>
        <p:spPr>
          <a:xfrm>
            <a:off x="3225800" y="6489700"/>
            <a:ext cx="6073140" cy="337185"/>
          </a:xfrm>
          <a:prstGeom prst="rect">
            <a:avLst/>
          </a:prstGeom>
          <a:noFill/>
        </p:spPr>
        <p:txBody>
          <a:bodyPr wrap="square" rtlCol="0">
            <a:spAutoFit/>
          </a:bodyPr>
          <a:lstStyle/>
          <a:p>
            <a:pPr algn="ctr"/>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引自：计算机网络，谢希仁</a:t>
            </a:r>
          </a:p>
        </p:txBody>
      </p:sp>
      <p:sp>
        <p:nvSpPr>
          <p:cNvPr id="58" name="灯片编号占位符 57"/>
          <p:cNvSpPr>
            <a:spLocks noGrp="1"/>
          </p:cNvSpPr>
          <p:nvPr>
            <p:ph type="sldNum" sz="quarter" idx="12"/>
          </p:nvPr>
        </p:nvSpPr>
        <p:spPr/>
        <p:txBody>
          <a:bodyPr/>
          <a:lstStyle/>
          <a:p>
            <a:fld id="{8D4D1E41-7A09-AB4A-A4E1-09765ADA2698}" type="slidenum">
              <a:rPr kumimoji="1" lang="zh-CN" altLang="en-US" smtClean="0"/>
              <a:t>129</a:t>
            </a:fld>
            <a:endParaRPr kumimoji="1" lang="zh-CN" altLang="en-US" dirty="0"/>
          </a:p>
        </p:txBody>
      </p:sp>
      <p:sp>
        <p:nvSpPr>
          <p:cNvPr id="62" name="文本框 61"/>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975272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应用进程通信方式</a:t>
            </a:r>
            <a:endParaRPr lang="zh-CN" altLang="en-US" dirty="0"/>
          </a:p>
        </p:txBody>
      </p:sp>
      <p:sp>
        <p:nvSpPr>
          <p:cNvPr id="3" name="内容占位符 2"/>
          <p:cNvSpPr>
            <a:spLocks noGrp="1"/>
          </p:cNvSpPr>
          <p:nvPr>
            <p:ph idx="1"/>
          </p:nvPr>
        </p:nvSpPr>
        <p:spPr>
          <a:xfrm>
            <a:off x="838200" y="1968500"/>
            <a:ext cx="10529570" cy="4355465"/>
          </a:xfrm>
        </p:spPr>
        <p:txBody>
          <a:bodyPr>
            <a:noAutofit/>
          </a:bodyPr>
          <a:lstStyle/>
          <a:p>
            <a:pPr algn="just">
              <a:lnSpc>
                <a:spcPct val="120000"/>
              </a:lnSpc>
            </a:pPr>
            <a:r>
              <a:rPr lang="zh-CN" altLang="en-US" dirty="0">
                <a:sym typeface="+mn-ea"/>
              </a:rPr>
              <a:t>B/S方式可以看做</a:t>
            </a:r>
            <a:r>
              <a:rPr kumimoji="1" lang="en-US" altLang="zh-CN" noProof="0" dirty="0">
                <a:ln>
                  <a:noFill/>
                </a:ln>
                <a:solidFill>
                  <a:srgbClr val="C00000"/>
                </a:solidFill>
                <a:effectLst/>
                <a:uLnTx/>
                <a:uFillTx/>
                <a:sym typeface="+mn-ea"/>
              </a:rPr>
              <a:t>C/S</a:t>
            </a:r>
            <a:r>
              <a:rPr kumimoji="1" lang="zh-CN" altLang="en-US" noProof="0" dirty="0">
                <a:ln>
                  <a:noFill/>
                </a:ln>
                <a:solidFill>
                  <a:srgbClr val="C00000"/>
                </a:solidFill>
                <a:effectLst/>
                <a:uLnTx/>
                <a:uFillTx/>
                <a:sym typeface="+mn-ea"/>
              </a:rPr>
              <a:t>方式</a:t>
            </a:r>
            <a:r>
              <a:rPr lang="zh-CN" altLang="en-US" dirty="0">
                <a:sym typeface="+mn-ea"/>
              </a:rPr>
              <a:t>的特例，即客户软件改为浏览器了</a:t>
            </a:r>
            <a:endParaRPr lang="zh-CN" altLang="en-US" dirty="0">
              <a:solidFill>
                <a:schemeClr val="tx1"/>
              </a:solidFill>
              <a:cs typeface="微软雅黑" panose="020B0503020204020204" pitchFamily="34" charset="-122"/>
              <a:sym typeface="+mn-ea"/>
            </a:endParaRPr>
          </a:p>
          <a:p>
            <a:pPr algn="just">
              <a:lnSpc>
                <a:spcPct val="120000"/>
              </a:lnSpc>
            </a:pPr>
            <a:r>
              <a:rPr lang="zh-CN" altLang="en-US" dirty="0">
                <a:sym typeface="+mn-ea"/>
              </a:rPr>
              <a:t>B/S方式采取</a:t>
            </a:r>
            <a:r>
              <a:rPr kumimoji="1" lang="en-US" altLang="zh-CN" noProof="0" dirty="0">
                <a:ln>
                  <a:noFill/>
                </a:ln>
                <a:solidFill>
                  <a:srgbClr val="C00000"/>
                </a:solidFill>
                <a:effectLst/>
                <a:uLnTx/>
                <a:uFillTx/>
                <a:sym typeface="+mn-ea"/>
              </a:rPr>
              <a:t>浏览器请求、服务器响应</a:t>
            </a:r>
            <a:r>
              <a:rPr lang="zh-CN" altLang="en-US" dirty="0">
                <a:sym typeface="+mn-ea"/>
              </a:rPr>
              <a:t>的工作模式</a:t>
            </a:r>
          </a:p>
          <a:p>
            <a:pPr algn="just">
              <a:lnSpc>
                <a:spcPct val="120000"/>
              </a:lnSpc>
            </a:pPr>
            <a:r>
              <a:rPr lang="zh-CN" altLang="en-US" dirty="0">
                <a:sym typeface="+mn-ea"/>
              </a:rPr>
              <a:t>在B/S方式下，</a:t>
            </a:r>
            <a:r>
              <a:rPr kumimoji="1" lang="en-US" altLang="zh-CN" noProof="0" dirty="0">
                <a:ln>
                  <a:noFill/>
                </a:ln>
                <a:solidFill>
                  <a:srgbClr val="C00000"/>
                </a:solidFill>
                <a:effectLst/>
                <a:uLnTx/>
                <a:uFillTx/>
                <a:sym typeface="+mn-ea"/>
              </a:rPr>
              <a:t>用户界面</a:t>
            </a:r>
            <a:r>
              <a:rPr lang="zh-CN" altLang="en-US" dirty="0">
                <a:sym typeface="+mn-ea"/>
              </a:rPr>
              <a:t>完全通过</a:t>
            </a:r>
            <a:r>
              <a:rPr kumimoji="1" lang="en-US" altLang="zh-CN" noProof="0" dirty="0" err="1">
                <a:ln>
                  <a:noFill/>
                </a:ln>
                <a:solidFill>
                  <a:srgbClr val="C00000"/>
                </a:solidFill>
                <a:effectLst/>
                <a:uLnTx/>
                <a:uFillTx/>
                <a:sym typeface="+mn-ea"/>
              </a:rPr>
              <a:t>Web浏览器</a:t>
            </a:r>
            <a:r>
              <a:rPr lang="zh-CN" altLang="en-US" dirty="0">
                <a:sym typeface="+mn-ea"/>
              </a:rPr>
              <a:t>实现，一部分事务逻辑在前端实现，但主要的事务逻辑在</a:t>
            </a:r>
            <a:r>
              <a:rPr kumimoji="1" lang="en-US" altLang="zh-CN" noProof="0" dirty="0">
                <a:ln>
                  <a:noFill/>
                </a:ln>
                <a:solidFill>
                  <a:srgbClr val="C00000"/>
                </a:solidFill>
                <a:effectLst/>
                <a:uLnTx/>
                <a:uFillTx/>
                <a:sym typeface="+mn-ea"/>
              </a:rPr>
              <a:t>服务器端</a:t>
            </a:r>
            <a:r>
              <a:rPr lang="zh-CN" altLang="en-US" dirty="0">
                <a:sym typeface="+mn-ea"/>
              </a:rPr>
              <a:t>实现</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13</a:t>
            </a:fld>
            <a:endParaRPr kumimoji="1" lang="zh-CN" altLang="en-US" dirty="0"/>
          </a:p>
        </p:txBody>
      </p:sp>
      <p:sp>
        <p:nvSpPr>
          <p:cNvPr id="4" name="内容占位符 2"/>
          <p:cNvSpPr>
            <a:spLocks noGrp="1"/>
          </p:cNvSpPr>
          <p:nvPr/>
        </p:nvSpPr>
        <p:spPr>
          <a:xfrm>
            <a:off x="838200" y="1351915"/>
            <a:ext cx="10696303" cy="785495"/>
          </a:xfrm>
          <a:prstGeom prst="rect">
            <a:avLst/>
          </a:prstGeom>
        </p:spPr>
        <p:txBody>
          <a:bodyPr vert="horz" lIns="91440" tIns="45720" rIns="91440" bIns="45720" rtlCol="0">
            <a:no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en-US" altLang="zh-CN" sz="2700" dirty="0">
                <a:solidFill>
                  <a:schemeClr val="tx1"/>
                </a:solidFill>
                <a:cs typeface="微软雅黑" panose="020B0503020204020204" pitchFamily="34" charset="-122"/>
                <a:sym typeface="+mn-ea"/>
              </a:rPr>
              <a:t>(2)</a:t>
            </a:r>
            <a:r>
              <a:rPr lang="zh-CN" altLang="en-US" sz="2700" dirty="0">
                <a:cs typeface="微软雅黑" panose="020B0503020204020204" pitchFamily="34" charset="-122"/>
                <a:sym typeface="+mn-ea"/>
              </a:rPr>
              <a:t>浏览器</a:t>
            </a:r>
            <a:r>
              <a:rPr lang="en-US" altLang="zh-CN" sz="2700" dirty="0">
                <a:cs typeface="微软雅黑" panose="020B0503020204020204" pitchFamily="34" charset="-122"/>
                <a:sym typeface="+mn-ea"/>
              </a:rPr>
              <a:t>/</a:t>
            </a:r>
            <a:r>
              <a:rPr lang="zh-CN" altLang="en-US" sz="2700" dirty="0">
                <a:cs typeface="微软雅黑" panose="020B0503020204020204" pitchFamily="34" charset="-122"/>
                <a:sym typeface="+mn-ea"/>
              </a:rPr>
              <a:t>服务器</a:t>
            </a:r>
            <a:r>
              <a:rPr lang="en-US" altLang="zh-CN" sz="2700" dirty="0">
                <a:cs typeface="微软雅黑" panose="020B0503020204020204" pitchFamily="34" charset="-122"/>
                <a:sym typeface="+mn-ea"/>
              </a:rPr>
              <a:t>(B</a:t>
            </a:r>
            <a:r>
              <a:rPr lang="zh-CN" altLang="en-US" sz="2700" dirty="0">
                <a:cs typeface="微软雅黑" panose="020B0503020204020204" pitchFamily="34" charset="-122"/>
                <a:sym typeface="+mn-ea"/>
              </a:rPr>
              <a:t>/S，</a:t>
            </a:r>
            <a:r>
              <a:rPr lang="en-US" altLang="zh-CN" sz="2700" dirty="0">
                <a:cs typeface="微软雅黑" panose="020B0503020204020204" pitchFamily="34" charset="-122"/>
                <a:sym typeface="+mn-ea"/>
              </a:rPr>
              <a:t>Browser/Server)</a:t>
            </a:r>
            <a:r>
              <a:rPr lang="zh-CN" altLang="en-US" sz="2700" dirty="0">
                <a:cs typeface="微软雅黑" panose="020B0503020204020204" pitchFamily="34" charset="-122"/>
                <a:sym typeface="+mn-ea"/>
              </a:rPr>
              <a:t> 方式</a:t>
            </a:r>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grpSp>
        <p:nvGrpSpPr>
          <p:cNvPr id="6" name="组合 5"/>
          <p:cNvGrpSpPr/>
          <p:nvPr/>
        </p:nvGrpSpPr>
        <p:grpSpPr>
          <a:xfrm>
            <a:off x="2525336" y="4569825"/>
            <a:ext cx="6844146" cy="1045698"/>
            <a:chOff x="3977" y="8418"/>
            <a:chExt cx="10778" cy="1620"/>
          </a:xfrm>
        </p:grpSpPr>
        <p:sp>
          <p:nvSpPr>
            <p:cNvPr id="7" name="矩形: 圆角 6"/>
            <p:cNvSpPr/>
            <p:nvPr/>
          </p:nvSpPr>
          <p:spPr>
            <a:xfrm>
              <a:off x="3977" y="8566"/>
              <a:ext cx="1876" cy="14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8" name="文本框 7"/>
            <p:cNvSpPr txBox="1"/>
            <p:nvPr/>
          </p:nvSpPr>
          <p:spPr>
            <a:xfrm>
              <a:off x="4166" y="8858"/>
              <a:ext cx="1498" cy="904"/>
            </a:xfrm>
            <a:prstGeom prst="rect">
              <a:avLst/>
            </a:prstGeom>
            <a:noFill/>
          </p:spPr>
          <p:txBody>
            <a:bodyPr wrap="square" rtlCol="0">
              <a:spAutoFit/>
            </a:bodyPr>
            <a:lstStyle/>
            <a:p>
              <a:pPr algn="ctr">
                <a:lnSpc>
                  <a:spcPct val="80000"/>
                </a:lnSpc>
              </a:pPr>
              <a:r>
                <a:rPr lang="zh-CN" altLang="en-US" sz="2000" dirty="0">
                  <a:solidFill>
                    <a:schemeClr val="tx1"/>
                  </a:solidFill>
                  <a:latin typeface="微软雅黑" panose="020B0503020204020204" pitchFamily="34" charset="-122"/>
                  <a:ea typeface="微软雅黑" panose="020B0503020204020204" pitchFamily="34" charset="-122"/>
                </a:rPr>
                <a:t>客户</a:t>
              </a:r>
            </a:p>
            <a:p>
              <a:pPr algn="ctr">
                <a:lnSpc>
                  <a:spcPct val="80000"/>
                </a:lnSpc>
              </a:pPr>
              <a:r>
                <a:rPr lang="zh-CN" altLang="en-US" sz="2000" dirty="0">
                  <a:solidFill>
                    <a:schemeClr val="tx1"/>
                  </a:solidFill>
                  <a:latin typeface="微软雅黑" panose="020B0503020204020204" pitchFamily="34" charset="-122"/>
                  <a:ea typeface="微软雅黑" panose="020B0503020204020204" pitchFamily="34" charset="-122"/>
                </a:rPr>
                <a:t>浏览器</a:t>
              </a:r>
            </a:p>
          </p:txBody>
        </p:sp>
        <p:sp>
          <p:nvSpPr>
            <p:cNvPr id="12" name="矩形: 圆角 11"/>
            <p:cNvSpPr/>
            <p:nvPr/>
          </p:nvSpPr>
          <p:spPr>
            <a:xfrm>
              <a:off x="8551" y="8566"/>
              <a:ext cx="1876" cy="14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13" name="文本框 12"/>
            <p:cNvSpPr txBox="1"/>
            <p:nvPr/>
          </p:nvSpPr>
          <p:spPr>
            <a:xfrm>
              <a:off x="8855" y="8881"/>
              <a:ext cx="1498" cy="904"/>
            </a:xfrm>
            <a:prstGeom prst="rect">
              <a:avLst/>
            </a:prstGeom>
            <a:noFill/>
          </p:spPr>
          <p:txBody>
            <a:bodyPr wrap="square" rtlCol="0">
              <a:spAutoFit/>
            </a:bodyPr>
            <a:lstStyle/>
            <a:p>
              <a:pPr algn="ct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服务器</a:t>
              </a:r>
            </a:p>
          </p:txBody>
        </p:sp>
        <p:sp>
          <p:nvSpPr>
            <p:cNvPr id="14" name="矩形: 圆角 13"/>
            <p:cNvSpPr/>
            <p:nvPr/>
          </p:nvSpPr>
          <p:spPr>
            <a:xfrm>
              <a:off x="12879" y="8566"/>
              <a:ext cx="1876" cy="14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15" name="文本框 14"/>
            <p:cNvSpPr txBox="1"/>
            <p:nvPr/>
          </p:nvSpPr>
          <p:spPr>
            <a:xfrm>
              <a:off x="13068" y="8766"/>
              <a:ext cx="1498" cy="904"/>
            </a:xfrm>
            <a:prstGeom prst="rect">
              <a:avLst/>
            </a:prstGeom>
            <a:noFill/>
          </p:spPr>
          <p:txBody>
            <a:bodyPr wrap="square" rtlCol="0">
              <a:spAutoFit/>
            </a:bodyPr>
            <a:lstStyle/>
            <a:p>
              <a:pPr>
                <a:lnSpc>
                  <a:spcPct val="80000"/>
                </a:lnSpc>
              </a:pPr>
              <a:r>
                <a:rPr lang="zh-CN" altLang="en-US" sz="2000" dirty="0">
                  <a:solidFill>
                    <a:schemeClr val="tx1"/>
                  </a:solidFill>
                  <a:latin typeface="微软雅黑" panose="020B0503020204020204" pitchFamily="34" charset="-122"/>
                  <a:ea typeface="微软雅黑" panose="020B0503020204020204" pitchFamily="34" charset="-122"/>
                </a:rPr>
                <a:t>数据库服务器</a:t>
              </a:r>
            </a:p>
          </p:txBody>
        </p:sp>
        <p:cxnSp>
          <p:nvCxnSpPr>
            <p:cNvPr id="17" name="直接箭头连接符 16"/>
            <p:cNvCxnSpPr/>
            <p:nvPr/>
          </p:nvCxnSpPr>
          <p:spPr>
            <a:xfrm>
              <a:off x="6144" y="9004"/>
              <a:ext cx="1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719" y="9004"/>
              <a:ext cx="1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6144" y="9440"/>
              <a:ext cx="1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10719" y="9440"/>
              <a:ext cx="1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929" y="8479"/>
              <a:ext cx="2736" cy="522"/>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1.HTTP</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p>
          </p:txBody>
        </p:sp>
        <p:sp>
          <p:nvSpPr>
            <p:cNvPr id="24" name="文本框 23"/>
            <p:cNvSpPr txBox="1"/>
            <p:nvPr/>
          </p:nvSpPr>
          <p:spPr>
            <a:xfrm>
              <a:off x="5986" y="9470"/>
              <a:ext cx="2680" cy="522"/>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4.HTTP</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响应</a:t>
              </a:r>
            </a:p>
          </p:txBody>
        </p:sp>
        <p:sp>
          <p:nvSpPr>
            <p:cNvPr id="25" name="文本框 24"/>
            <p:cNvSpPr txBox="1"/>
            <p:nvPr/>
          </p:nvSpPr>
          <p:spPr>
            <a:xfrm>
              <a:off x="10890" y="8418"/>
              <a:ext cx="1555" cy="522"/>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查询</a:t>
              </a:r>
            </a:p>
          </p:txBody>
        </p:sp>
        <p:sp>
          <p:nvSpPr>
            <p:cNvPr id="26" name="文本框 25"/>
            <p:cNvSpPr txBox="1"/>
            <p:nvPr/>
          </p:nvSpPr>
          <p:spPr>
            <a:xfrm>
              <a:off x="10911" y="9516"/>
              <a:ext cx="1564" cy="522"/>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结果</a:t>
              </a:r>
            </a:p>
          </p:txBody>
        </p:sp>
      </p:grpSp>
    </p:spTree>
    <p:extLst>
      <p:ext uri="{BB962C8B-B14F-4D97-AF65-F5344CB8AC3E}">
        <p14:creationId xmlns:p14="http://schemas.microsoft.com/office/powerpoint/2010/main" val="24254809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22450" y="1450975"/>
            <a:ext cx="8641080" cy="4339195"/>
            <a:chOff x="4235" y="2285"/>
            <a:chExt cx="10902" cy="4960"/>
          </a:xfrm>
          <a:noFill/>
        </p:grpSpPr>
        <p:sp>
          <p:nvSpPr>
            <p:cNvPr id="5"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35"/>
            <p:cNvSpPr txBox="1">
              <a:spLocks noChangeArrowheads="1"/>
            </p:cNvSpPr>
            <p:nvPr/>
          </p:nvSpPr>
          <p:spPr bwMode="auto">
            <a:xfrm>
              <a:off x="6005" y="3281"/>
              <a:ext cx="1213"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版   本</a:t>
              </a:r>
            </a:p>
          </p:txBody>
        </p:sp>
        <p:sp>
          <p:nvSpPr>
            <p:cNvPr id="20"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 Box 41"/>
            <p:cNvSpPr txBox="1">
              <a:spLocks noChangeArrowheads="1"/>
            </p:cNvSpPr>
            <p:nvPr/>
          </p:nvSpPr>
          <p:spPr bwMode="auto">
            <a:xfrm>
              <a:off x="8048" y="3281"/>
              <a:ext cx="124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状态码</a:t>
              </a:r>
            </a:p>
          </p:txBody>
        </p:sp>
        <p:sp>
          <p:nvSpPr>
            <p:cNvPr id="26" name="Text Box 42"/>
            <p:cNvSpPr txBox="1">
              <a:spLocks noChangeArrowheads="1"/>
            </p:cNvSpPr>
            <p:nvPr/>
          </p:nvSpPr>
          <p:spPr bwMode="auto">
            <a:xfrm>
              <a:off x="9900" y="3281"/>
              <a:ext cx="1213"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短   语</a:t>
              </a:r>
            </a:p>
          </p:txBody>
        </p:sp>
        <p:sp>
          <p:nvSpPr>
            <p:cNvPr id="27" name="Text Box 44"/>
            <p:cNvSpPr txBox="1">
              <a:spLocks noChangeArrowheads="1"/>
            </p:cNvSpPr>
            <p:nvPr/>
          </p:nvSpPr>
          <p:spPr bwMode="auto">
            <a:xfrm>
              <a:off x="5762" y="3847"/>
              <a:ext cx="188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28"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 Box 47"/>
            <p:cNvSpPr txBox="1">
              <a:spLocks noChangeArrowheads="1"/>
            </p:cNvSpPr>
            <p:nvPr/>
          </p:nvSpPr>
          <p:spPr bwMode="auto">
            <a:xfrm>
              <a:off x="10690" y="4313"/>
              <a:ext cx="124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cs typeface="微软雅黑" panose="020B0503020204020204" pitchFamily="34" charset="-122"/>
                </a:rPr>
                <a:t>首部行</a:t>
              </a:r>
            </a:p>
          </p:txBody>
        </p:sp>
        <p:sp>
          <p:nvSpPr>
            <p:cNvPr id="31"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49"/>
            <p:cNvSpPr txBox="1">
              <a:spLocks noChangeArrowheads="1"/>
            </p:cNvSpPr>
            <p:nvPr/>
          </p:nvSpPr>
          <p:spPr bwMode="auto">
            <a:xfrm>
              <a:off x="7942" y="3820"/>
              <a:ext cx="379"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3" name="Text Box 50"/>
            <p:cNvSpPr txBox="1">
              <a:spLocks noChangeArrowheads="1"/>
            </p:cNvSpPr>
            <p:nvPr/>
          </p:nvSpPr>
          <p:spPr bwMode="auto">
            <a:xfrm>
              <a:off x="8449" y="3858"/>
              <a:ext cx="60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4" name="Text Box 52"/>
            <p:cNvSpPr txBox="1">
              <a:spLocks noChangeArrowheads="1"/>
            </p:cNvSpPr>
            <p:nvPr/>
          </p:nvSpPr>
          <p:spPr bwMode="auto">
            <a:xfrm>
              <a:off x="5755" y="4956"/>
              <a:ext cx="188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首部字段名</a:t>
              </a:r>
            </a:p>
          </p:txBody>
        </p:sp>
        <p:sp>
          <p:nvSpPr>
            <p:cNvPr id="35" name="Text Box 53"/>
            <p:cNvSpPr txBox="1">
              <a:spLocks noChangeArrowheads="1"/>
            </p:cNvSpPr>
            <p:nvPr/>
          </p:nvSpPr>
          <p:spPr bwMode="auto">
            <a:xfrm>
              <a:off x="8484" y="4973"/>
              <a:ext cx="60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值</a:t>
              </a:r>
            </a:p>
          </p:txBody>
        </p:sp>
        <p:sp>
          <p:nvSpPr>
            <p:cNvPr id="36" name="Text Box 54"/>
            <p:cNvSpPr txBox="1">
              <a:spLocks noChangeArrowheads="1"/>
            </p:cNvSpPr>
            <p:nvPr/>
          </p:nvSpPr>
          <p:spPr bwMode="auto">
            <a:xfrm>
              <a:off x="7833" y="5448"/>
              <a:ext cx="379"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7" name="Text Box 55"/>
            <p:cNvSpPr txBox="1">
              <a:spLocks noChangeArrowheads="1"/>
            </p:cNvSpPr>
            <p:nvPr/>
          </p:nvSpPr>
          <p:spPr bwMode="auto">
            <a:xfrm rot="16200000">
              <a:off x="6779" y="4334"/>
              <a:ext cx="596" cy="50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8"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58"/>
            <p:cNvSpPr txBox="1">
              <a:spLocks noChangeArrowheads="1"/>
            </p:cNvSpPr>
            <p:nvPr/>
          </p:nvSpPr>
          <p:spPr bwMode="auto">
            <a:xfrm>
              <a:off x="7580" y="6114"/>
              <a:ext cx="3488" cy="80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实体主体</a:t>
              </a:r>
            </a:p>
            <a:p>
              <a:pPr algn="ct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（有些响应报文不用）</a:t>
              </a:r>
            </a:p>
          </p:txBody>
        </p:sp>
        <p:sp>
          <p:nvSpPr>
            <p:cNvPr id="41" name="Text Box 59"/>
            <p:cNvSpPr txBox="1">
              <a:spLocks noChangeArrowheads="1"/>
            </p:cNvSpPr>
            <p:nvPr/>
          </p:nvSpPr>
          <p:spPr bwMode="auto">
            <a:xfrm>
              <a:off x="13407" y="3215"/>
              <a:ext cx="1639" cy="52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状态行</a:t>
              </a:r>
            </a:p>
          </p:txBody>
        </p:sp>
        <p:sp>
          <p:nvSpPr>
            <p:cNvPr id="42"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64"/>
            <p:cNvSpPr txBox="1">
              <a:spLocks noChangeArrowheads="1"/>
            </p:cNvSpPr>
            <p:nvPr/>
          </p:nvSpPr>
          <p:spPr bwMode="auto">
            <a:xfrm>
              <a:off x="8012" y="2285"/>
              <a:ext cx="92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cs typeface="微软雅黑" panose="020B0503020204020204" pitchFamily="34" charset="-122"/>
                </a:rPr>
                <a:t>空格</a:t>
              </a:r>
            </a:p>
          </p:txBody>
        </p:sp>
        <p:sp>
          <p:nvSpPr>
            <p:cNvPr id="47" name="Text Box 65"/>
            <p:cNvSpPr txBox="1">
              <a:spLocks noChangeArrowheads="1"/>
            </p:cNvSpPr>
            <p:nvPr/>
          </p:nvSpPr>
          <p:spPr bwMode="auto">
            <a:xfrm>
              <a:off x="10891" y="2285"/>
              <a:ext cx="156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cs typeface="微软雅黑" panose="020B0503020204020204" pitchFamily="34" charset="-122"/>
                </a:rPr>
                <a:t>回车换行</a:t>
              </a:r>
            </a:p>
          </p:txBody>
        </p:sp>
        <p:sp>
          <p:nvSpPr>
            <p:cNvPr id="48"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 Box 71"/>
            <p:cNvSpPr txBox="1">
              <a:spLocks noChangeArrowheads="1"/>
            </p:cNvSpPr>
            <p:nvPr/>
          </p:nvSpPr>
          <p:spPr bwMode="auto">
            <a:xfrm>
              <a:off x="7942" y="4946"/>
              <a:ext cx="379"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4" name="Text Box 72"/>
            <p:cNvSpPr txBox="1">
              <a:spLocks noChangeArrowheads="1"/>
            </p:cNvSpPr>
            <p:nvPr/>
          </p:nvSpPr>
          <p:spPr bwMode="auto">
            <a:xfrm>
              <a:off x="11464" y="3281"/>
              <a:ext cx="1080"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55" name="Text Box 75"/>
            <p:cNvSpPr txBox="1">
              <a:spLocks noChangeArrowheads="1"/>
            </p:cNvSpPr>
            <p:nvPr/>
          </p:nvSpPr>
          <p:spPr bwMode="auto">
            <a:xfrm>
              <a:off x="5755" y="5522"/>
              <a:ext cx="1080"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CRLF</a:t>
              </a:r>
            </a:p>
          </p:txBody>
        </p:sp>
        <p:grpSp>
          <p:nvGrpSpPr>
            <p:cNvPr id="56" name="Group 134"/>
            <p:cNvGrpSpPr/>
            <p:nvPr/>
          </p:nvGrpSpPr>
          <p:grpSpPr bwMode="auto">
            <a:xfrm>
              <a:off x="4235" y="3117"/>
              <a:ext cx="10902" cy="690"/>
              <a:chOff x="572" y="1045"/>
              <a:chExt cx="4621" cy="317"/>
            </a:xfrm>
            <a:grpFill/>
          </p:grpSpPr>
          <p:sp>
            <p:nvSpPr>
              <p:cNvPr id="57" name="Rectangle 132"/>
              <p:cNvSpPr>
                <a:spLocks noChangeArrowheads="1"/>
              </p:cNvSpPr>
              <p:nvPr/>
            </p:nvSpPr>
            <p:spPr bwMode="auto">
              <a:xfrm>
                <a:off x="1111" y="1045"/>
                <a:ext cx="4082" cy="317"/>
              </a:xfrm>
              <a:prstGeom prst="rect">
                <a:avLst/>
              </a:prstGeom>
              <a:grpFill/>
              <a:ln w="38100">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Text Box 133"/>
              <p:cNvSpPr txBox="1">
                <a:spLocks noChangeArrowheads="1"/>
              </p:cNvSpPr>
              <p:nvPr/>
            </p:nvSpPr>
            <p:spPr bwMode="auto">
              <a:xfrm>
                <a:off x="572" y="1063"/>
                <a:ext cx="529" cy="2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开始行</a:t>
                </a:r>
              </a:p>
            </p:txBody>
          </p:sp>
        </p:grpSp>
        <p:sp>
          <p:nvSpPr>
            <p:cNvPr id="59" name="Text Box 73"/>
            <p:cNvSpPr txBox="1">
              <a:spLocks noChangeArrowheads="1"/>
            </p:cNvSpPr>
            <p:nvPr/>
          </p:nvSpPr>
          <p:spPr bwMode="auto">
            <a:xfrm>
              <a:off x="9114" y="4984"/>
              <a:ext cx="1262"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panose="020B0503020204020204" pitchFamily="34" charset="-122"/>
                  <a:ea typeface="微软雅黑" panose="020B0503020204020204" pitchFamily="34" charset="-122"/>
                  <a:cs typeface="微软雅黑" panose="020B0503020204020204" pitchFamily="34" charset="-122"/>
                </a:rPr>
                <a:t>CRLF</a:t>
              </a:r>
            </a:p>
          </p:txBody>
        </p:sp>
        <p:sp>
          <p:nvSpPr>
            <p:cNvPr id="60" name="Text Box 74"/>
            <p:cNvSpPr txBox="1">
              <a:spLocks noChangeArrowheads="1"/>
            </p:cNvSpPr>
            <p:nvPr/>
          </p:nvSpPr>
          <p:spPr bwMode="auto">
            <a:xfrm>
              <a:off x="9124" y="3874"/>
              <a:ext cx="1080"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CRLF</a:t>
              </a:r>
            </a:p>
          </p:txBody>
        </p:sp>
      </p:grpSp>
      <p:sp>
        <p:nvSpPr>
          <p:cNvPr id="2" name="标题 1"/>
          <p:cNvSpPr>
            <a:spLocks noGrp="1"/>
          </p:cNvSpPr>
          <p:nvPr>
            <p:ph type="title"/>
          </p:nvPr>
        </p:nvSpPr>
        <p:spPr/>
        <p:txBody>
          <a:bodyPr/>
          <a:lstStyle/>
          <a:p>
            <a:r>
              <a:rPr lang="en-US" altLang="zh-CN"/>
              <a:t>HTTP</a:t>
            </a:r>
            <a:r>
              <a:rPr lang="zh-CN" altLang="en-US"/>
              <a:t>报文结构：响应报文</a:t>
            </a:r>
          </a:p>
        </p:txBody>
      </p:sp>
      <p:sp>
        <p:nvSpPr>
          <p:cNvPr id="62" name="文本框 61"/>
          <p:cNvSpPr txBox="1"/>
          <p:nvPr/>
        </p:nvSpPr>
        <p:spPr>
          <a:xfrm>
            <a:off x="3225800" y="6489700"/>
            <a:ext cx="6073140" cy="337185"/>
          </a:xfrm>
          <a:prstGeom prst="rect">
            <a:avLst/>
          </a:prstGeom>
          <a:noFill/>
        </p:spPr>
        <p:txBody>
          <a:bodyPr wrap="square" rtlCol="0">
            <a:spAutoFit/>
          </a:bodyPr>
          <a:lstStyle/>
          <a:p>
            <a:pPr algn="ctr"/>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引自：计算机网络，谢希仁</a:t>
            </a:r>
          </a:p>
        </p:txBody>
      </p:sp>
      <p:sp>
        <p:nvSpPr>
          <p:cNvPr id="61" name="灯片编号占位符 60"/>
          <p:cNvSpPr>
            <a:spLocks noGrp="1"/>
          </p:cNvSpPr>
          <p:nvPr>
            <p:ph type="sldNum" sz="quarter" idx="12"/>
          </p:nvPr>
        </p:nvSpPr>
        <p:spPr/>
        <p:txBody>
          <a:bodyPr/>
          <a:lstStyle/>
          <a:p>
            <a:fld id="{8D4D1E41-7A09-AB4A-A4E1-09765ADA2698}" type="slidenum">
              <a:rPr kumimoji="1" lang="zh-CN" altLang="en-US" smtClean="0"/>
              <a:t>130</a:t>
            </a:fld>
            <a:endParaRPr kumimoji="1" lang="zh-CN" altLang="en-US" dirty="0"/>
          </a:p>
        </p:txBody>
      </p:sp>
      <p:sp>
        <p:nvSpPr>
          <p:cNvPr id="64" name="文本框 63"/>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13713427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 </a:t>
            </a:r>
          </a:p>
        </p:txBody>
      </p:sp>
      <p:sp>
        <p:nvSpPr>
          <p:cNvPr id="3" name="内容占位符 2"/>
          <p:cNvSpPr>
            <a:spLocks noGrp="1"/>
          </p:cNvSpPr>
          <p:nvPr>
            <p:ph idx="1"/>
          </p:nvPr>
        </p:nvSpPr>
        <p:spPr>
          <a:xfrm>
            <a:off x="852170" y="1510665"/>
            <a:ext cx="4540885" cy="4730115"/>
          </a:xfrm>
        </p:spPr>
        <p:txBody>
          <a:bodyPr>
            <a:noAutofit/>
          </a:bodyPr>
          <a:lstStyle/>
          <a:p>
            <a:pPr>
              <a:lnSpc>
                <a:spcPct val="120000"/>
              </a:lnSpc>
              <a:spcAft>
                <a:spcPts val="0"/>
              </a:spcAft>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状态码都是三位数字</a:t>
            </a:r>
          </a:p>
          <a:p>
            <a:pPr lvl="1" algn="just">
              <a:lnSpc>
                <a:spcPct val="120000"/>
              </a:lnSpc>
              <a:spcAft>
                <a:spcPts val="0"/>
              </a:spcAft>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1xx </a:t>
            </a:r>
            <a:r>
              <a:rPr lang="zh-CN" altLang="en-US" sz="2000">
                <a:latin typeface="微软雅黑" panose="020B0503020204020204" pitchFamily="34" charset="-122"/>
                <a:ea typeface="微软雅黑" panose="020B0503020204020204" pitchFamily="34" charset="-122"/>
              </a:rPr>
              <a:t>表示通知信息的，如请求收到了或正在进行处理。</a:t>
            </a:r>
          </a:p>
          <a:p>
            <a:pPr lvl="1" algn="just">
              <a:lnSpc>
                <a:spcPct val="120000"/>
              </a:lnSpc>
              <a:spcAft>
                <a:spcPts val="0"/>
              </a:spcAft>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2xx </a:t>
            </a:r>
            <a:r>
              <a:rPr lang="zh-CN" altLang="en-US" sz="2000">
                <a:latin typeface="微软雅黑" panose="020B0503020204020204" pitchFamily="34" charset="-122"/>
                <a:ea typeface="微软雅黑" panose="020B0503020204020204" pitchFamily="34" charset="-122"/>
              </a:rPr>
              <a:t>表示成功，如接受或知道了。</a:t>
            </a:r>
          </a:p>
          <a:p>
            <a:pPr lvl="1" algn="just">
              <a:lnSpc>
                <a:spcPct val="120000"/>
              </a:lnSpc>
              <a:spcAft>
                <a:spcPts val="0"/>
              </a:spcAft>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3xx</a:t>
            </a:r>
            <a:r>
              <a:rPr lang="zh-CN" altLang="en-US" sz="2000">
                <a:latin typeface="微软雅黑" panose="020B0503020204020204" pitchFamily="34" charset="-122"/>
                <a:ea typeface="微软雅黑" panose="020B0503020204020204" pitchFamily="34" charset="-122"/>
              </a:rPr>
              <a:t> 表示重定向，表示要完成请求还必须采取进一步的行动。</a:t>
            </a:r>
          </a:p>
          <a:p>
            <a:pPr lvl="1" algn="just">
              <a:lnSpc>
                <a:spcPct val="120000"/>
              </a:lnSpc>
              <a:spcAft>
                <a:spcPts val="0"/>
              </a:spcAft>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4xx </a:t>
            </a:r>
            <a:r>
              <a:rPr lang="zh-CN" altLang="en-US" sz="2000">
                <a:latin typeface="微软雅黑" panose="020B0503020204020204" pitchFamily="34" charset="-122"/>
                <a:ea typeface="微软雅黑" panose="020B0503020204020204" pitchFamily="34" charset="-122"/>
              </a:rPr>
              <a:t>表示客户的差错，如请求中有错误的语法或不能完成。</a:t>
            </a:r>
          </a:p>
          <a:p>
            <a:pPr lvl="1" algn="just">
              <a:lnSpc>
                <a:spcPct val="120000"/>
              </a:lnSpc>
              <a:spcAft>
                <a:spcPts val="0"/>
              </a:spcAft>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5xx </a:t>
            </a:r>
            <a:r>
              <a:rPr lang="zh-CN" altLang="en-US" sz="2000">
                <a:latin typeface="微软雅黑" panose="020B0503020204020204" pitchFamily="34" charset="-122"/>
                <a:ea typeface="微软雅黑" panose="020B0503020204020204" pitchFamily="34" charset="-122"/>
              </a:rPr>
              <a:t>表示服务器的差错，如服务器失效无法完成请求。</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latin typeface="微软雅黑" panose="020B0503020204020204" pitchFamily="34" charset="-122"/>
                <a:ea typeface="微软雅黑" panose="020B0503020204020204" pitchFamily="34" charset="-122"/>
              </a:rPr>
              <a:t>131</a:t>
            </a:fld>
            <a:endParaRPr kumimoji="1"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720715" y="1510665"/>
            <a:ext cx="5330190" cy="4984750"/>
          </a:xfrm>
          <a:prstGeom prst="rect">
            <a:avLst/>
          </a:prstGeom>
          <a:noFill/>
        </p:spPr>
        <p:txBody>
          <a:bodyPr wrap="square" rtlCol="0" anchor="t">
            <a:spAutoFit/>
          </a:bodyPr>
          <a:lstStyle/>
          <a:p>
            <a:pPr marL="342900" lvl="0" indent="-342900" algn="just">
              <a:buFont typeface="Wingdings" panose="05000000000000000000" charset="0"/>
              <a:buChar char="Ø"/>
            </a:pP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典型的状态码</a:t>
            </a:r>
            <a:endPar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685800" lvl="1" indent="-228600" algn="just">
              <a:spcBef>
                <a:spcPts val="600"/>
              </a:spcBef>
              <a:buClrTx/>
              <a:buSzTx/>
              <a:buFont typeface="Arial" panose="020B0604020202020204" pitchFamily="34" charset="0"/>
            </a:pPr>
            <a:r>
              <a:rPr lang="zh-CN" altLang="en-US" sz="2000">
                <a:solidFill>
                  <a:srgbClr val="C00000"/>
                </a:solidFill>
                <a:latin typeface="微软雅黑" panose="020B0503020204020204" pitchFamily="34" charset="-122"/>
                <a:ea typeface="微软雅黑" panose="020B0503020204020204" pitchFamily="34" charset="-122"/>
                <a:sym typeface="+mn-ea"/>
              </a:rPr>
              <a:t>200 OK</a:t>
            </a:r>
            <a:endParaRPr lang="zh-CN" altLang="en-US" sz="2000">
              <a:solidFill>
                <a:srgbClr val="C00000"/>
              </a:solidFill>
              <a:latin typeface="微软雅黑" panose="020B0503020204020204" pitchFamily="34" charset="-122"/>
              <a:ea typeface="微软雅黑" panose="020B0503020204020204" pitchFamily="34" charset="-122"/>
            </a:endParaRPr>
          </a:p>
          <a:p>
            <a:pPr marL="1143000" lvl="2" indent="-228600" algn="just">
              <a:spcBef>
                <a:spcPts val="600"/>
              </a:spcBef>
              <a:buClrTx/>
              <a:buSzTx/>
              <a:buFont typeface="Arial" panose="020B0604020202020204" pitchFamily="34" charset="0"/>
            </a:pPr>
            <a:r>
              <a:rPr lang="zh-CN" altLang="en-US" sz="2000">
                <a:latin typeface="微软雅黑" panose="020B0503020204020204" pitchFamily="34" charset="-122"/>
                <a:ea typeface="微软雅黑" panose="020B0503020204020204" pitchFamily="34" charset="-122"/>
                <a:sym typeface="+mn-ea"/>
              </a:rPr>
              <a:t>请求成功，被请求的对象包含在该响应的数据部分</a:t>
            </a:r>
            <a:endParaRPr lang="zh-CN" altLang="en-US" sz="2000">
              <a:latin typeface="微软雅黑" panose="020B0503020204020204" pitchFamily="34" charset="-122"/>
              <a:ea typeface="微软雅黑" panose="020B0503020204020204" pitchFamily="34" charset="-122"/>
            </a:endParaRPr>
          </a:p>
          <a:p>
            <a:pPr marL="685800" lvl="1" indent="-228600" algn="just">
              <a:spcBef>
                <a:spcPts val="600"/>
              </a:spcBef>
              <a:buClrTx/>
              <a:buSzTx/>
              <a:buFont typeface="Arial" panose="020B0604020202020204" pitchFamily="34" charset="0"/>
            </a:pPr>
            <a:r>
              <a:rPr lang="zh-CN" altLang="en-US" sz="2000">
                <a:solidFill>
                  <a:srgbClr val="C00000"/>
                </a:solidFill>
                <a:latin typeface="微软雅黑" panose="020B0503020204020204" pitchFamily="34" charset="-122"/>
                <a:ea typeface="微软雅黑" panose="020B0503020204020204" pitchFamily="34" charset="-122"/>
                <a:sym typeface="+mn-ea"/>
              </a:rPr>
              <a:t>301 Moved Permanently</a:t>
            </a:r>
            <a:endParaRPr lang="zh-CN" altLang="en-US" sz="2000">
              <a:solidFill>
                <a:srgbClr val="C00000"/>
              </a:solidFill>
              <a:latin typeface="微软雅黑" panose="020B0503020204020204" pitchFamily="34" charset="-122"/>
              <a:ea typeface="微软雅黑" panose="020B0503020204020204" pitchFamily="34" charset="-122"/>
            </a:endParaRPr>
          </a:p>
          <a:p>
            <a:pPr marL="1143000" lvl="2" indent="-228600" algn="just">
              <a:spcBef>
                <a:spcPts val="600"/>
              </a:spcBef>
              <a:buClrTx/>
              <a:buSzTx/>
              <a:buFont typeface="Arial" panose="020B0604020202020204" pitchFamily="34" charset="0"/>
            </a:pPr>
            <a:r>
              <a:rPr lang="zh-CN" altLang="en-US" sz="2000">
                <a:latin typeface="微软雅黑" panose="020B0503020204020204" pitchFamily="34" charset="-122"/>
                <a:ea typeface="微软雅黑" panose="020B0503020204020204" pitchFamily="34" charset="-122"/>
                <a:sym typeface="+mn-ea"/>
              </a:rPr>
              <a:t>请求的对象被移走，新的位置在响应中通过Location: 给出</a:t>
            </a:r>
            <a:endParaRPr lang="zh-CN" altLang="en-US" sz="2000">
              <a:latin typeface="微软雅黑" panose="020B0503020204020204" pitchFamily="34" charset="-122"/>
              <a:ea typeface="微软雅黑" panose="020B0503020204020204" pitchFamily="34" charset="-122"/>
            </a:endParaRPr>
          </a:p>
          <a:p>
            <a:pPr marL="685800" lvl="1" indent="-228600" algn="just">
              <a:spcBef>
                <a:spcPts val="600"/>
              </a:spcBef>
              <a:buClrTx/>
              <a:buSzTx/>
              <a:buFont typeface="Arial" panose="020B0604020202020204" pitchFamily="34" charset="0"/>
            </a:pPr>
            <a:r>
              <a:rPr lang="zh-CN" altLang="en-US" sz="2000">
                <a:solidFill>
                  <a:srgbClr val="C00000"/>
                </a:solidFill>
                <a:latin typeface="微软雅黑" panose="020B0503020204020204" pitchFamily="34" charset="-122"/>
                <a:ea typeface="微软雅黑" panose="020B0503020204020204" pitchFamily="34" charset="-122"/>
                <a:sym typeface="+mn-ea"/>
              </a:rPr>
              <a:t>400 Bad Request</a:t>
            </a:r>
            <a:endParaRPr lang="zh-CN" altLang="en-US" sz="2000">
              <a:solidFill>
                <a:srgbClr val="C00000"/>
              </a:solidFill>
              <a:latin typeface="微软雅黑" panose="020B0503020204020204" pitchFamily="34" charset="-122"/>
              <a:ea typeface="微软雅黑" panose="020B0503020204020204" pitchFamily="34" charset="-122"/>
            </a:endParaRPr>
          </a:p>
          <a:p>
            <a:pPr marL="1143000" lvl="2" indent="-228600" algn="just">
              <a:spcBef>
                <a:spcPts val="600"/>
              </a:spcBef>
              <a:buClrTx/>
              <a:buSzTx/>
              <a:buFont typeface="Arial" panose="020B0604020202020204" pitchFamily="34" charset="0"/>
            </a:pPr>
            <a:r>
              <a:rPr lang="zh-CN" altLang="en-US" sz="2000">
                <a:latin typeface="微软雅黑" panose="020B0503020204020204" pitchFamily="34" charset="-122"/>
                <a:ea typeface="微软雅黑" panose="020B0503020204020204" pitchFamily="34" charset="-122"/>
                <a:sym typeface="+mn-ea"/>
              </a:rPr>
              <a:t>服务器不能解释请求报文</a:t>
            </a:r>
            <a:endParaRPr lang="zh-CN" altLang="en-US" sz="2000">
              <a:latin typeface="微软雅黑" panose="020B0503020204020204" pitchFamily="34" charset="-122"/>
              <a:ea typeface="微软雅黑" panose="020B0503020204020204" pitchFamily="34" charset="-122"/>
            </a:endParaRPr>
          </a:p>
          <a:p>
            <a:pPr marL="685800" lvl="1" indent="-228600" algn="just">
              <a:spcBef>
                <a:spcPts val="600"/>
              </a:spcBef>
              <a:buClrTx/>
              <a:buSzTx/>
              <a:buFont typeface="Arial" panose="020B0604020202020204" pitchFamily="34" charset="0"/>
            </a:pPr>
            <a:r>
              <a:rPr lang="zh-CN" altLang="en-US" sz="2000">
                <a:solidFill>
                  <a:srgbClr val="C00000"/>
                </a:solidFill>
                <a:latin typeface="微软雅黑" panose="020B0503020204020204" pitchFamily="34" charset="-122"/>
                <a:ea typeface="微软雅黑" panose="020B0503020204020204" pitchFamily="34" charset="-122"/>
                <a:sym typeface="+mn-ea"/>
              </a:rPr>
              <a:t>404 Not Found</a:t>
            </a:r>
            <a:endParaRPr lang="zh-CN" altLang="en-US" sz="2000">
              <a:solidFill>
                <a:srgbClr val="C00000"/>
              </a:solidFill>
              <a:latin typeface="微软雅黑" panose="020B0503020204020204" pitchFamily="34" charset="-122"/>
              <a:ea typeface="微软雅黑" panose="020B0503020204020204" pitchFamily="34" charset="-122"/>
            </a:endParaRPr>
          </a:p>
          <a:p>
            <a:pPr marL="1143000" lvl="2" indent="-228600" algn="just">
              <a:spcBef>
                <a:spcPts val="600"/>
              </a:spcBef>
              <a:buClrTx/>
              <a:buSzTx/>
              <a:buFont typeface="Arial" panose="020B0604020202020204" pitchFamily="34" charset="0"/>
            </a:pPr>
            <a:r>
              <a:rPr lang="zh-CN" altLang="en-US" sz="2000">
                <a:latin typeface="微软雅黑" panose="020B0503020204020204" pitchFamily="34" charset="-122"/>
                <a:ea typeface="微软雅黑" panose="020B0503020204020204" pitchFamily="34" charset="-122"/>
                <a:sym typeface="+mn-ea"/>
              </a:rPr>
              <a:t>服务器中找不到请求的文档</a:t>
            </a:r>
            <a:endParaRPr lang="zh-CN" altLang="en-US" sz="2000">
              <a:latin typeface="微软雅黑" panose="020B0503020204020204" pitchFamily="34" charset="-122"/>
              <a:ea typeface="微软雅黑" panose="020B0503020204020204" pitchFamily="34" charset="-122"/>
            </a:endParaRPr>
          </a:p>
          <a:p>
            <a:pPr marL="685800" lvl="1" indent="-228600" algn="just">
              <a:spcBef>
                <a:spcPts val="600"/>
              </a:spcBef>
              <a:buClrTx/>
              <a:buSzTx/>
              <a:buFont typeface="Arial" panose="020B0604020202020204" pitchFamily="34" charset="0"/>
            </a:pPr>
            <a:r>
              <a:rPr lang="zh-CN" altLang="en-US" sz="2000">
                <a:solidFill>
                  <a:srgbClr val="C00000"/>
                </a:solidFill>
                <a:latin typeface="微软雅黑" panose="020B0503020204020204" pitchFamily="34" charset="-122"/>
                <a:ea typeface="微软雅黑" panose="020B0503020204020204" pitchFamily="34" charset="-122"/>
                <a:sym typeface="+mn-ea"/>
              </a:rPr>
              <a:t>505 HTTP Version Not Supported</a:t>
            </a:r>
            <a:endParaRPr lang="zh-CN" altLang="en-US" sz="2000">
              <a:solidFill>
                <a:srgbClr val="C00000"/>
              </a:solidFill>
              <a:latin typeface="微软雅黑" panose="020B0503020204020204" pitchFamily="34" charset="-122"/>
              <a:ea typeface="微软雅黑" panose="020B0503020204020204" pitchFamily="34" charset="-122"/>
            </a:endParaRPr>
          </a:p>
          <a:p>
            <a:pPr marL="1143000" lvl="2" indent="-228600" algn="just">
              <a:spcBef>
                <a:spcPts val="600"/>
              </a:spcBef>
              <a:buClrTx/>
              <a:buSzTx/>
              <a:buFont typeface="Arial" panose="020B0604020202020204" pitchFamily="34" charset="0"/>
            </a:pPr>
            <a:r>
              <a:rPr lang="zh-CN" altLang="en-US" sz="2000">
                <a:latin typeface="微软雅黑" panose="020B0503020204020204" pitchFamily="34" charset="-122"/>
                <a:ea typeface="微软雅黑" panose="020B0503020204020204" pitchFamily="34" charset="-122"/>
                <a:sym typeface="+mn-ea"/>
              </a:rPr>
              <a:t>服务器不支持相应的HTTP版本</a:t>
            </a:r>
            <a:endParaRPr lang="zh-CN" altLang="en-US" sz="2000">
              <a:latin typeface="微软雅黑" panose="020B0503020204020204" pitchFamily="34" charset="-122"/>
              <a:ea typeface="微软雅黑" panose="020B0503020204020204" pitchFamily="34" charset="-122"/>
            </a:endParaRPr>
          </a:p>
        </p:txBody>
      </p:sp>
      <p:sp>
        <p:nvSpPr>
          <p:cNvPr id="6" name="标题 4"/>
          <p:cNvSpPr>
            <a:spLocks noGrp="1"/>
          </p:cNvSpPr>
          <p:nvPr/>
        </p:nvSpPr>
        <p:spPr>
          <a:xfrm>
            <a:off x="1434508" y="492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a:t>HTTP</a:t>
            </a:r>
            <a:r>
              <a:rPr lang="zh-CN" altLang="en-US"/>
              <a:t>响应报文：状态码</a:t>
            </a:r>
          </a:p>
        </p:txBody>
      </p:sp>
      <p:sp>
        <p:nvSpPr>
          <p:cNvPr id="8" name="文本框 7"/>
          <p:cNvSpPr txBox="1"/>
          <p:nvPr/>
        </p:nvSpPr>
        <p:spPr>
          <a:xfrm>
            <a:off x="161301" y="6489303"/>
            <a:ext cx="1173719"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15052626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标题 4"/>
          <p:cNvSpPr>
            <a:spLocks noGrp="1"/>
          </p:cNvSpPr>
          <p:nvPr>
            <p:ph type="title"/>
          </p:nvPr>
        </p:nvSpPr>
        <p:spPr/>
        <p:txBody>
          <a:bodyPr/>
          <a:lstStyle/>
          <a:p>
            <a:r>
              <a:rPr lang="en-US" altLang="zh-CN" dirty="0"/>
              <a:t>Wireshark</a:t>
            </a:r>
            <a:r>
              <a:rPr lang="zh-CN" altLang="en-US" dirty="0"/>
              <a:t>捕获的</a:t>
            </a:r>
            <a:r>
              <a:rPr lang="en-US" altLang="zh-CN" dirty="0"/>
              <a:t>Web</a:t>
            </a:r>
            <a:r>
              <a:rPr lang="zh-CN" altLang="en-US" dirty="0"/>
              <a:t>访问过程</a:t>
            </a:r>
          </a:p>
        </p:txBody>
      </p:sp>
      <p:pic>
        <p:nvPicPr>
          <p:cNvPr id="113669" name="Picture 2"/>
          <p:cNvPicPr>
            <a:picLocks noChangeAspect="1" noChangeArrowheads="1"/>
          </p:cNvPicPr>
          <p:nvPr/>
        </p:nvPicPr>
        <p:blipFill>
          <a:blip r:embed="rId3"/>
          <a:srcRect/>
          <a:stretch>
            <a:fillRect/>
          </a:stretch>
        </p:blipFill>
        <p:spPr bwMode="auto">
          <a:xfrm>
            <a:off x="2495006" y="1330244"/>
            <a:ext cx="7606574" cy="5523946"/>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8D4D1E41-7A09-AB4A-A4E1-09765ADA2698}" type="slidenum">
              <a:rPr kumimoji="1" lang="zh-CN" altLang="en-US" smtClean="0"/>
              <a:t>132</a:t>
            </a:fld>
            <a:endParaRPr kumimoji="1" lang="zh-CN" altLang="en-US" dirty="0"/>
          </a:p>
        </p:txBody>
      </p:sp>
      <p:sp>
        <p:nvSpPr>
          <p:cNvPr id="6" name="文本框 5"/>
          <p:cNvSpPr txBox="1"/>
          <p:nvPr/>
        </p:nvSpPr>
        <p:spPr>
          <a:xfrm>
            <a:off x="161301" y="6489303"/>
            <a:ext cx="1151277"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19767291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2580" y="1420605"/>
            <a:ext cx="10844012" cy="4586694"/>
          </a:xfrm>
        </p:spPr>
        <p:txBody>
          <a:bodyPr/>
          <a:lstStyle/>
          <a:p>
            <a:pPr>
              <a:lnSpc>
                <a:spcPct val="150000"/>
              </a:lnSpc>
            </a:pPr>
            <a:r>
              <a:rPr lang="zh-CN" altLang="en-US" dirty="0">
                <a:cs typeface="Times New Roman" panose="02020603050405020304" pitchFamily="18" charset="0"/>
                <a:sym typeface="+mn-ea"/>
              </a:rPr>
              <a:t>浏览器缓存</a:t>
            </a:r>
            <a:endParaRPr lang="zh-CN" altLang="en-US" dirty="0">
              <a:cs typeface="Times New Roman" panose="02020603050405020304" pitchFamily="18" charset="0"/>
            </a:endParaRPr>
          </a:p>
          <a:p>
            <a:pPr marL="800100" lvl="1" indent="-342900">
              <a:lnSpc>
                <a:spcPct val="150000"/>
              </a:lnSpc>
              <a:spcBef>
                <a:spcPct val="10000"/>
              </a:spcBef>
            </a:pPr>
            <a:r>
              <a:rPr lang="zh-CN" altLang="en-US" dirty="0">
                <a:cs typeface="Times New Roman" panose="02020603050405020304" pitchFamily="18" charset="0"/>
              </a:rPr>
              <a:t>在浏览器主机保存用户访问过的服务器</a:t>
            </a:r>
            <a:r>
              <a:rPr lang="en-US" altLang="zh-CN" dirty="0">
                <a:cs typeface="Times New Roman" panose="02020603050405020304" pitchFamily="18" charset="0"/>
              </a:rPr>
              <a:t>Web</a:t>
            </a:r>
            <a:r>
              <a:rPr lang="zh-CN" altLang="en-US" dirty="0">
                <a:cs typeface="Times New Roman" panose="02020603050405020304" pitchFamily="18" charset="0"/>
              </a:rPr>
              <a:t>页副本</a:t>
            </a:r>
            <a:endParaRPr lang="en-US" altLang="zh-CN" dirty="0">
              <a:cs typeface="Times New Roman" panose="02020603050405020304" pitchFamily="18" charset="0"/>
            </a:endParaRPr>
          </a:p>
          <a:p>
            <a:pPr marL="800100" lvl="1" indent="-342900" algn="l">
              <a:lnSpc>
                <a:spcPct val="150000"/>
              </a:lnSpc>
              <a:spcBef>
                <a:spcPct val="10000"/>
              </a:spcBef>
              <a:buClrTx/>
              <a:buSzTx/>
            </a:pPr>
            <a:r>
              <a:rPr lang="zh-CN" altLang="en-US" dirty="0">
                <a:cs typeface="Times New Roman" panose="02020603050405020304" pitchFamily="18" charset="0"/>
              </a:rPr>
              <a:t>再次访问该页，不必从服务器再次传输，提高访问效率</a:t>
            </a:r>
          </a:p>
          <a:p>
            <a:pPr marL="342900" indent="-342900" algn="l">
              <a:lnSpc>
                <a:spcPct val="150000"/>
              </a:lnSpc>
              <a:spcBef>
                <a:spcPct val="10000"/>
              </a:spcBef>
              <a:buClrTx/>
              <a:buSzTx/>
            </a:pPr>
            <a:r>
              <a:rPr lang="en-US" altLang="zh-CN" dirty="0">
                <a:cs typeface="Times New Roman" panose="02020603050405020304" pitchFamily="18" charset="0"/>
              </a:rPr>
              <a:t>Web</a:t>
            </a:r>
            <a:r>
              <a:rPr lang="zh-CN" altLang="en-US" dirty="0">
                <a:cs typeface="Times New Roman" panose="02020603050405020304" pitchFamily="18" charset="0"/>
              </a:rPr>
              <a:t>代理服务器缓存</a:t>
            </a:r>
            <a:endParaRPr lang="en-US" altLang="zh-CN" dirty="0">
              <a:cs typeface="Times New Roman" panose="02020603050405020304" pitchFamily="18" charset="0"/>
            </a:endParaRPr>
          </a:p>
          <a:p>
            <a:pPr marL="800100" lvl="1" indent="-342900" algn="just">
              <a:lnSpc>
                <a:spcPct val="150000"/>
              </a:lnSpc>
              <a:spcBef>
                <a:spcPct val="10000"/>
              </a:spcBef>
            </a:pPr>
            <a:r>
              <a:rPr lang="en-US" altLang="zh-CN" dirty="0">
                <a:cs typeface="Times New Roman" panose="02020603050405020304" pitchFamily="18" charset="0"/>
              </a:rPr>
              <a:t>ISP</a:t>
            </a:r>
            <a:r>
              <a:rPr lang="zh-CN" altLang="en-US" dirty="0">
                <a:cs typeface="Times New Roman" panose="02020603050405020304" pitchFamily="18" charset="0"/>
              </a:rPr>
              <a:t>安装</a:t>
            </a:r>
            <a:r>
              <a:rPr lang="en-US" altLang="zh-CN" dirty="0">
                <a:cs typeface="Times New Roman" panose="02020603050405020304" pitchFamily="18" charset="0"/>
              </a:rPr>
              <a:t>Web</a:t>
            </a:r>
            <a:r>
              <a:rPr lang="zh-CN" altLang="en-US" dirty="0">
                <a:cs typeface="Times New Roman" panose="02020603050405020304" pitchFamily="18" charset="0"/>
              </a:rPr>
              <a:t>代理缓存服务器，保存</a:t>
            </a:r>
            <a:r>
              <a:rPr lang="en-US" altLang="zh-CN" dirty="0">
                <a:cs typeface="Times New Roman" panose="02020603050405020304" pitchFamily="18" charset="0"/>
              </a:rPr>
              <a:t>ISP</a:t>
            </a:r>
            <a:r>
              <a:rPr lang="zh-CN" altLang="en-US" dirty="0">
                <a:cs typeface="Times New Roman" panose="02020603050405020304" pitchFamily="18" charset="0"/>
              </a:rPr>
              <a:t>客户访问过的服务器</a:t>
            </a:r>
            <a:r>
              <a:rPr lang="en-US" altLang="zh-CN" dirty="0">
                <a:cs typeface="Times New Roman" panose="02020603050405020304" pitchFamily="18" charset="0"/>
              </a:rPr>
              <a:t>Web</a:t>
            </a:r>
            <a:r>
              <a:rPr lang="zh-CN" altLang="en-US" dirty="0">
                <a:cs typeface="Times New Roman" panose="02020603050405020304" pitchFamily="18" charset="0"/>
              </a:rPr>
              <a:t>页副本</a:t>
            </a:r>
            <a:endParaRPr lang="en-US" altLang="zh-CN" dirty="0">
              <a:cs typeface="Times New Roman" panose="02020603050405020304" pitchFamily="18" charset="0"/>
            </a:endParaRPr>
          </a:p>
          <a:p>
            <a:pPr marL="800100" lvl="1" indent="-342900">
              <a:lnSpc>
                <a:spcPct val="150000"/>
              </a:lnSpc>
              <a:spcBef>
                <a:spcPct val="10000"/>
              </a:spcBef>
            </a:pPr>
            <a:r>
              <a:rPr lang="zh-CN" altLang="en-US" dirty="0">
                <a:cs typeface="Times New Roman" panose="02020603050405020304" pitchFamily="18" charset="0"/>
              </a:rPr>
              <a:t>副本可以供</a:t>
            </a:r>
            <a:r>
              <a:rPr lang="en-US" altLang="zh-CN" dirty="0">
                <a:cs typeface="Times New Roman" panose="02020603050405020304" pitchFamily="18" charset="0"/>
              </a:rPr>
              <a:t>ISP</a:t>
            </a:r>
            <a:r>
              <a:rPr lang="zh-CN" altLang="en-US" dirty="0">
                <a:cs typeface="Times New Roman" panose="02020603050405020304" pitchFamily="18" charset="0"/>
              </a:rPr>
              <a:t>的所有客户访问，提高访问服务器的</a:t>
            </a:r>
            <a:r>
              <a:rPr lang="en-US" altLang="zh-CN" dirty="0">
                <a:cs typeface="Times New Roman" panose="02020603050405020304" pitchFamily="18" charset="0"/>
              </a:rPr>
              <a:t>Web</a:t>
            </a:r>
            <a:r>
              <a:rPr lang="zh-CN" altLang="en-US" dirty="0">
                <a:cs typeface="Times New Roman" panose="02020603050405020304" pitchFamily="18" charset="0"/>
              </a:rPr>
              <a:t>页效率</a:t>
            </a:r>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133</a:t>
            </a:fld>
            <a:endParaRPr kumimoji="1" lang="zh-CN" altLang="en-US" dirty="0"/>
          </a:p>
        </p:txBody>
      </p:sp>
      <p:sp>
        <p:nvSpPr>
          <p:cNvPr id="6" name="Rectangle 2"/>
          <p:cNvSpPr>
            <a:spLocks noGrp="1" noChangeArrowheads="1"/>
          </p:cNvSpPr>
          <p:nvPr>
            <p:ph type="title"/>
          </p:nvPr>
        </p:nvSpPr>
        <p:spPr>
          <a:xfrm>
            <a:off x="1306800" y="363600"/>
            <a:ext cx="7502971" cy="878400"/>
          </a:xfrm>
        </p:spPr>
        <p:txBody>
          <a:bodyPr>
            <a:normAutofit/>
          </a:bodyPr>
          <a:lstStyle/>
          <a:p>
            <a:r>
              <a:rPr lang="en-US" altLang="zh-CN" dirty="0"/>
              <a:t>Web</a:t>
            </a:r>
            <a:r>
              <a:rPr lang="zh-CN" altLang="en-US" dirty="0"/>
              <a:t>缓存技术与</a:t>
            </a:r>
            <a:r>
              <a:rPr lang="en-US" altLang="zh-CN" dirty="0"/>
              <a:t>Web</a:t>
            </a:r>
            <a:r>
              <a:rPr lang="zh-CN" altLang="en-US" dirty="0"/>
              <a:t>代理</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4484406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1974" y="1515290"/>
            <a:ext cx="11064240" cy="4480561"/>
          </a:xfrm>
        </p:spPr>
        <p:txBody>
          <a:bodyPr>
            <a:normAutofit/>
          </a:bodyPr>
          <a:lstStyle/>
          <a:p>
            <a:r>
              <a:rPr lang="zh-CN" altLang="en-US" dirty="0">
                <a:cs typeface="Times New Roman" panose="02020603050405020304" pitchFamily="18" charset="0"/>
                <a:sym typeface="+mn-ea"/>
              </a:rPr>
              <a:t>浏览器缓存</a:t>
            </a:r>
            <a:endParaRPr lang="en-US" altLang="zh-CN" dirty="0">
              <a:cs typeface="Times New Roman" panose="02020603050405020304" pitchFamily="18" charset="0"/>
              <a:sym typeface="+mn-ea"/>
            </a:endParaRPr>
          </a:p>
          <a:p>
            <a:pPr lvl="1"/>
            <a:r>
              <a:rPr lang="zh-CN" altLang="en-US" dirty="0">
                <a:cs typeface="Times New Roman" panose="02020603050405020304" pitchFamily="18" charset="0"/>
              </a:rPr>
              <a:t>目标：再次访问缓存在浏览器主机中的</a:t>
            </a:r>
            <a:r>
              <a:rPr lang="en-US" altLang="zh-CN" dirty="0">
                <a:cs typeface="Times New Roman" panose="02020603050405020304" pitchFamily="18" charset="0"/>
              </a:rPr>
              <a:t>Web</a:t>
            </a:r>
            <a:r>
              <a:rPr lang="zh-CN" altLang="en-US" dirty="0">
                <a:cs typeface="Times New Roman" panose="02020603050405020304" pitchFamily="18" charset="0"/>
              </a:rPr>
              <a:t>页副本，不必从原始服务器读取</a:t>
            </a:r>
          </a:p>
          <a:p>
            <a:pPr lvl="1"/>
            <a:r>
              <a:rPr lang="zh-CN" altLang="en-US" dirty="0">
                <a:cs typeface="Times New Roman" panose="02020603050405020304" pitchFamily="18" charset="0"/>
              </a:rPr>
              <a:t>怎么保证</a:t>
            </a:r>
            <a:r>
              <a:rPr lang="en-US" altLang="zh-CN" dirty="0">
                <a:cs typeface="Times New Roman" panose="02020603050405020304" pitchFamily="18" charset="0"/>
              </a:rPr>
              <a:t>Web</a:t>
            </a:r>
            <a:r>
              <a:rPr lang="zh-CN" altLang="en-US" dirty="0">
                <a:cs typeface="Times New Roman" panose="02020603050405020304" pitchFamily="18" charset="0"/>
              </a:rPr>
              <a:t>页副本与原始服务器是一致的？</a:t>
            </a:r>
          </a:p>
          <a:p>
            <a:pPr lvl="1"/>
            <a:endParaRPr lang="zh-CN" altLang="en-US" dirty="0">
              <a:cs typeface="Times New Roman" panose="02020603050405020304" pitchFamily="18" charset="0"/>
            </a:endParaRPr>
          </a:p>
        </p:txBody>
      </p:sp>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134</a:t>
            </a:fld>
            <a:endParaRPr kumimoji="1" lang="zh-CN" altLang="en-US" dirty="0"/>
          </a:p>
        </p:txBody>
      </p:sp>
      <p:sp>
        <p:nvSpPr>
          <p:cNvPr id="6" name="Rectangle 2"/>
          <p:cNvSpPr>
            <a:spLocks noGrp="1" noChangeArrowheads="1"/>
          </p:cNvSpPr>
          <p:nvPr>
            <p:ph type="title"/>
          </p:nvPr>
        </p:nvSpPr>
        <p:spPr>
          <a:xfrm>
            <a:off x="1306800" y="363600"/>
            <a:ext cx="8395854" cy="878400"/>
          </a:xfrm>
        </p:spPr>
        <p:txBody>
          <a:bodyPr>
            <a:noAutofit/>
          </a:bodyPr>
          <a:lstStyle/>
          <a:p>
            <a:r>
              <a:rPr lang="en-US" altLang="zh-CN" dirty="0"/>
              <a:t>Web</a:t>
            </a:r>
            <a:r>
              <a:rPr lang="zh-CN" altLang="en-US" dirty="0"/>
              <a:t>缓存技术与</a:t>
            </a:r>
            <a:r>
              <a:rPr lang="en-US" altLang="zh-CN" dirty="0"/>
              <a:t>Web</a:t>
            </a:r>
            <a:r>
              <a:rPr lang="zh-CN" altLang="en-US" dirty="0"/>
              <a:t>代理</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4471229" y="6492874"/>
            <a:ext cx="3793026"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引自：计算机网络（第</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版），严伟等译</a:t>
            </a:r>
            <a:endParaRPr lang="zh-CN" altLang="en-US" sz="1600" dirty="0">
              <a:solidFill>
                <a:schemeClr val="bg1">
                  <a:lumMod val="65000"/>
                </a:schemeClr>
              </a:solidFill>
            </a:endParaRPr>
          </a:p>
        </p:txBody>
      </p:sp>
      <p:pic>
        <p:nvPicPr>
          <p:cNvPr id="2" name="图片 1"/>
          <p:cNvPicPr>
            <a:picLocks noChangeAspect="1"/>
          </p:cNvPicPr>
          <p:nvPr/>
        </p:nvPicPr>
        <p:blipFill>
          <a:blip r:embed="rId2"/>
          <a:stretch>
            <a:fillRect/>
          </a:stretch>
        </p:blipFill>
        <p:spPr>
          <a:xfrm>
            <a:off x="1426961" y="3396343"/>
            <a:ext cx="8482470" cy="2420448"/>
          </a:xfrm>
          <a:prstGeom prst="rect">
            <a:avLst/>
          </a:prstGeom>
        </p:spPr>
      </p:pic>
      <p:sp>
        <p:nvSpPr>
          <p:cNvPr id="8"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8973608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8566" y="1372029"/>
            <a:ext cx="6866766" cy="5125092"/>
          </a:xfrm>
        </p:spPr>
        <p:txBody>
          <a:bodyPr>
            <a:noAutofit/>
          </a:bodyPr>
          <a:lstStyle/>
          <a:p>
            <a:pPr algn="just">
              <a:lnSpc>
                <a:spcPct val="130000"/>
              </a:lnSpc>
            </a:pPr>
            <a:r>
              <a:rPr lang="en-US" altLang="zh-CN" dirty="0">
                <a:cs typeface="Times New Roman" panose="02020603050405020304" pitchFamily="18" charset="0"/>
              </a:rPr>
              <a:t>Web</a:t>
            </a:r>
            <a:r>
              <a:rPr lang="zh-CN" altLang="en-US" dirty="0">
                <a:cs typeface="Times New Roman" panose="02020603050405020304" pitchFamily="18" charset="0"/>
              </a:rPr>
              <a:t>代理服务器缓存</a:t>
            </a:r>
            <a:endParaRPr lang="en-US" altLang="zh-CN" dirty="0">
              <a:cs typeface="Times New Roman" panose="02020603050405020304" pitchFamily="18" charset="0"/>
            </a:endParaRPr>
          </a:p>
          <a:p>
            <a:pPr lvl="1" algn="just">
              <a:lnSpc>
                <a:spcPct val="130000"/>
              </a:lnSpc>
            </a:pPr>
            <a:r>
              <a:rPr lang="zh-CN" altLang="en-US" dirty="0">
                <a:cs typeface="Times New Roman" panose="02020603050405020304" pitchFamily="18" charset="0"/>
              </a:rPr>
              <a:t>目标：代理服务器缓存已访问过的</a:t>
            </a:r>
            <a:r>
              <a:rPr lang="en-US" altLang="zh-CN" dirty="0">
                <a:cs typeface="Times New Roman" panose="02020603050405020304" pitchFamily="18" charset="0"/>
              </a:rPr>
              <a:t>Web</a:t>
            </a:r>
            <a:r>
              <a:rPr lang="zh-CN" altLang="en-US" dirty="0">
                <a:cs typeface="Times New Roman" panose="02020603050405020304" pitchFamily="18" charset="0"/>
              </a:rPr>
              <a:t>页副本，满足用户浏览器从代理服务器提取</a:t>
            </a:r>
            <a:r>
              <a:rPr lang="en-US" altLang="zh-CN" dirty="0">
                <a:cs typeface="Times New Roman" panose="02020603050405020304" pitchFamily="18" charset="0"/>
              </a:rPr>
              <a:t>Web</a:t>
            </a:r>
            <a:r>
              <a:rPr lang="zh-CN" altLang="en-US" dirty="0">
                <a:cs typeface="Times New Roman" panose="02020603050405020304" pitchFamily="18" charset="0"/>
              </a:rPr>
              <a:t>页，尽量减少原始服务器参与</a:t>
            </a:r>
          </a:p>
          <a:p>
            <a:pPr lvl="1" algn="just">
              <a:lnSpc>
                <a:spcPct val="130000"/>
              </a:lnSpc>
            </a:pPr>
            <a:r>
              <a:rPr lang="zh-CN" altLang="en-US" dirty="0">
                <a:cs typeface="Times New Roman" panose="02020603050405020304" pitchFamily="18" charset="0"/>
              </a:rPr>
              <a:t>设置用户浏览器，通过代理服务器进行</a:t>
            </a:r>
            <a:r>
              <a:rPr lang="en-US" altLang="zh-CN" dirty="0">
                <a:cs typeface="Times New Roman" panose="02020603050405020304" pitchFamily="18" charset="0"/>
              </a:rPr>
              <a:t>Web</a:t>
            </a:r>
            <a:r>
              <a:rPr lang="zh-CN" altLang="en-US" dirty="0">
                <a:cs typeface="Times New Roman" panose="02020603050405020304" pitchFamily="18" charset="0"/>
              </a:rPr>
              <a:t>访问</a:t>
            </a:r>
          </a:p>
          <a:p>
            <a:pPr lvl="1" algn="just">
              <a:lnSpc>
                <a:spcPct val="130000"/>
              </a:lnSpc>
            </a:pPr>
            <a:r>
              <a:rPr lang="zh-CN" altLang="en-US" dirty="0">
                <a:cs typeface="Times New Roman" panose="02020603050405020304" pitchFamily="18" charset="0"/>
              </a:rPr>
              <a:t>浏览器将所有的</a:t>
            </a:r>
            <a:r>
              <a:rPr lang="en-US" altLang="zh-CN" dirty="0">
                <a:cs typeface="Times New Roman" panose="02020603050405020304" pitchFamily="18" charset="0"/>
              </a:rPr>
              <a:t>HTTP</a:t>
            </a:r>
            <a:r>
              <a:rPr lang="zh-CN" altLang="en-US" dirty="0">
                <a:cs typeface="Times New Roman" panose="02020603050405020304" pitchFamily="18" charset="0"/>
              </a:rPr>
              <a:t>请求发送到代理服务器</a:t>
            </a:r>
          </a:p>
          <a:p>
            <a:pPr lvl="2" algn="just">
              <a:lnSpc>
                <a:spcPct val="130000"/>
              </a:lnSpc>
            </a:pPr>
            <a:r>
              <a:rPr lang="zh-CN" altLang="en-US" dirty="0">
                <a:cs typeface="Times New Roman" panose="02020603050405020304" pitchFamily="18" charset="0"/>
              </a:rPr>
              <a:t>如果缓存中有被请求的对象，则直接返回对象</a:t>
            </a:r>
          </a:p>
          <a:p>
            <a:pPr lvl="2" algn="just">
              <a:lnSpc>
                <a:spcPct val="130000"/>
              </a:lnSpc>
            </a:pPr>
            <a:r>
              <a:rPr lang="zh-CN" altLang="en-US" dirty="0">
                <a:cs typeface="Times New Roman" panose="02020603050405020304" pitchFamily="18" charset="0"/>
              </a:rPr>
              <a:t>否则，代理服务器向原始服务器请求对象，再将对象返回给客户端</a:t>
            </a:r>
          </a:p>
          <a:p>
            <a:pPr lvl="1" algn="just">
              <a:lnSpc>
                <a:spcPct val="130000"/>
              </a:lnSpc>
            </a:pPr>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135</a:t>
            </a:fld>
            <a:endParaRPr kumimoji="1" lang="zh-CN" altLang="en-US" dirty="0"/>
          </a:p>
        </p:txBody>
      </p:sp>
      <p:sp>
        <p:nvSpPr>
          <p:cNvPr id="6" name="Rectangle 2"/>
          <p:cNvSpPr>
            <a:spLocks noGrp="1" noChangeArrowheads="1"/>
          </p:cNvSpPr>
          <p:nvPr>
            <p:ph type="title"/>
          </p:nvPr>
        </p:nvSpPr>
        <p:spPr>
          <a:xfrm>
            <a:off x="1306800" y="363600"/>
            <a:ext cx="7502971" cy="878400"/>
          </a:xfrm>
        </p:spPr>
        <p:txBody>
          <a:bodyPr>
            <a:noAutofit/>
          </a:bodyPr>
          <a:lstStyle/>
          <a:p>
            <a:r>
              <a:rPr lang="en-US" altLang="zh-CN" dirty="0"/>
              <a:t>Web</a:t>
            </a:r>
            <a:r>
              <a:rPr lang="zh-CN" altLang="en-US" dirty="0"/>
              <a:t>缓存技术与</a:t>
            </a:r>
            <a:r>
              <a:rPr lang="en-US" altLang="zh-CN" dirty="0"/>
              <a:t>Web</a:t>
            </a:r>
            <a:r>
              <a:rPr lang="zh-CN" altLang="en-US" dirty="0"/>
              <a:t>代理</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 name="组合 1"/>
          <p:cNvGrpSpPr/>
          <p:nvPr/>
        </p:nvGrpSpPr>
        <p:grpSpPr>
          <a:xfrm>
            <a:off x="7674491" y="2152946"/>
            <a:ext cx="4324123" cy="3135642"/>
            <a:chOff x="7138914" y="2257450"/>
            <a:chExt cx="4324123" cy="3135642"/>
          </a:xfrm>
        </p:grpSpPr>
        <p:grpSp>
          <p:nvGrpSpPr>
            <p:cNvPr id="7" name="Group 171"/>
            <p:cNvGrpSpPr/>
            <p:nvPr/>
          </p:nvGrpSpPr>
          <p:grpSpPr bwMode="auto">
            <a:xfrm>
              <a:off x="7255186" y="2314908"/>
              <a:ext cx="600151" cy="690934"/>
              <a:chOff x="-44" y="1473"/>
              <a:chExt cx="981" cy="1105"/>
            </a:xfrm>
          </p:grpSpPr>
          <p:pic>
            <p:nvPicPr>
              <p:cNvPr id="8" name="Picture 17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73"/>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102"/>
            <p:cNvGrpSpPr/>
            <p:nvPr/>
          </p:nvGrpSpPr>
          <p:grpSpPr bwMode="auto">
            <a:xfrm>
              <a:off x="7312012" y="4009921"/>
              <a:ext cx="600152" cy="690934"/>
              <a:chOff x="-44" y="1473"/>
              <a:chExt cx="981" cy="1105"/>
            </a:xfrm>
          </p:grpSpPr>
          <p:pic>
            <p:nvPicPr>
              <p:cNvPr id="11" name="Picture 10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04"/>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3" name="Group 138"/>
            <p:cNvGrpSpPr/>
            <p:nvPr/>
          </p:nvGrpSpPr>
          <p:grpSpPr bwMode="auto">
            <a:xfrm>
              <a:off x="9178997" y="3004405"/>
              <a:ext cx="349280" cy="647840"/>
              <a:chOff x="4140" y="429"/>
              <a:chExt cx="1425" cy="2396"/>
            </a:xfrm>
          </p:grpSpPr>
          <p:sp>
            <p:nvSpPr>
              <p:cNvPr id="14" name="Freeform 139"/>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140"/>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Freeform 141"/>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Freeform 142"/>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Rectangle 143"/>
              <p:cNvSpPr>
                <a:spLocks noChangeArrowheads="1"/>
              </p:cNvSpPr>
              <p:nvPr/>
            </p:nvSpPr>
            <p:spPr bwMode="auto">
              <a:xfrm>
                <a:off x="4214" y="695"/>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 name="Group 144"/>
              <p:cNvGrpSpPr/>
              <p:nvPr/>
            </p:nvGrpSpPr>
            <p:grpSpPr bwMode="auto">
              <a:xfrm>
                <a:off x="4749" y="668"/>
                <a:ext cx="581" cy="145"/>
                <a:chOff x="614" y="2568"/>
                <a:chExt cx="725" cy="139"/>
              </a:xfrm>
            </p:grpSpPr>
            <p:sp>
              <p:nvSpPr>
                <p:cNvPr id="44" name="AutoShape 145"/>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AutoShape 146"/>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 name="Rectangle 147"/>
              <p:cNvSpPr>
                <a:spLocks noChangeArrowheads="1"/>
              </p:cNvSpPr>
              <p:nvPr/>
            </p:nvSpPr>
            <p:spPr bwMode="auto">
              <a:xfrm>
                <a:off x="4225" y="1019"/>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1" name="Group 148"/>
              <p:cNvGrpSpPr/>
              <p:nvPr/>
            </p:nvGrpSpPr>
            <p:grpSpPr bwMode="auto">
              <a:xfrm>
                <a:off x="4747" y="994"/>
                <a:ext cx="581" cy="134"/>
                <a:chOff x="614" y="2568"/>
                <a:chExt cx="725" cy="139"/>
              </a:xfrm>
            </p:grpSpPr>
            <p:sp>
              <p:nvSpPr>
                <p:cNvPr id="42" name="AutoShape 149"/>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AutoShape 150"/>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Rectangle 151"/>
              <p:cNvSpPr>
                <a:spLocks noChangeArrowheads="1"/>
              </p:cNvSpPr>
              <p:nvPr/>
            </p:nvSpPr>
            <p:spPr bwMode="auto">
              <a:xfrm>
                <a:off x="4219" y="1359"/>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Rectangle 152"/>
              <p:cNvSpPr>
                <a:spLocks noChangeArrowheads="1"/>
              </p:cNvSpPr>
              <p:nvPr/>
            </p:nvSpPr>
            <p:spPr bwMode="auto">
              <a:xfrm>
                <a:off x="4230" y="1656"/>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 name="Group 153"/>
              <p:cNvGrpSpPr/>
              <p:nvPr/>
            </p:nvGrpSpPr>
            <p:grpSpPr bwMode="auto">
              <a:xfrm>
                <a:off x="4735" y="1627"/>
                <a:ext cx="582" cy="151"/>
                <a:chOff x="614" y="2568"/>
                <a:chExt cx="725" cy="139"/>
              </a:xfrm>
            </p:grpSpPr>
            <p:sp>
              <p:nvSpPr>
                <p:cNvPr id="40" name="AutoShape 154"/>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AutoShape 155"/>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Freeform 156"/>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 name="Group 157"/>
              <p:cNvGrpSpPr/>
              <p:nvPr/>
            </p:nvGrpSpPr>
            <p:grpSpPr bwMode="auto">
              <a:xfrm>
                <a:off x="4739" y="1327"/>
                <a:ext cx="582" cy="139"/>
                <a:chOff x="614" y="2568"/>
                <a:chExt cx="725" cy="139"/>
              </a:xfrm>
            </p:grpSpPr>
            <p:sp>
              <p:nvSpPr>
                <p:cNvPr id="38" name="AutoShape 158"/>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AutoShape 159"/>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Rectangle 160"/>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Freeform 161"/>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Freeform 162"/>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Oval 163"/>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Freeform 164"/>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AutoShape 165"/>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AutoShape 166"/>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Oval 167"/>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Oval 168"/>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Oval 169"/>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170"/>
              <p:cNvSpPr>
                <a:spLocks noChangeArrowheads="1"/>
              </p:cNvSpPr>
              <p:nvPr/>
            </p:nvSpPr>
            <p:spPr bwMode="auto">
              <a:xfrm>
                <a:off x="5062" y="1837"/>
                <a:ext cx="85"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6" name="Group 105"/>
            <p:cNvGrpSpPr/>
            <p:nvPr/>
          </p:nvGrpSpPr>
          <p:grpSpPr bwMode="auto">
            <a:xfrm>
              <a:off x="10879657" y="2442753"/>
              <a:ext cx="378387" cy="647839"/>
              <a:chOff x="4140" y="429"/>
              <a:chExt cx="1425" cy="2396"/>
            </a:xfrm>
          </p:grpSpPr>
          <p:sp>
            <p:nvSpPr>
              <p:cNvPr id="47" name="Freeform 106"/>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Rectangle 107"/>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Freeform 108"/>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Freeform 109"/>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Rectangle 110"/>
              <p:cNvSpPr>
                <a:spLocks noChangeArrowheads="1"/>
              </p:cNvSpPr>
              <p:nvPr/>
            </p:nvSpPr>
            <p:spPr bwMode="auto">
              <a:xfrm>
                <a:off x="4213" y="695"/>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2" name="Group 111"/>
              <p:cNvGrpSpPr/>
              <p:nvPr/>
            </p:nvGrpSpPr>
            <p:grpSpPr bwMode="auto">
              <a:xfrm>
                <a:off x="4749" y="668"/>
                <a:ext cx="581" cy="145"/>
                <a:chOff x="614" y="2568"/>
                <a:chExt cx="725" cy="139"/>
              </a:xfrm>
            </p:grpSpPr>
            <p:sp>
              <p:nvSpPr>
                <p:cNvPr id="77" name="AutoShape 112"/>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AutoShape 113"/>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3" name="Rectangle 114"/>
              <p:cNvSpPr>
                <a:spLocks noChangeArrowheads="1"/>
              </p:cNvSpPr>
              <p:nvPr/>
            </p:nvSpPr>
            <p:spPr bwMode="auto">
              <a:xfrm>
                <a:off x="4224" y="101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4" name="Group 115"/>
              <p:cNvGrpSpPr/>
              <p:nvPr/>
            </p:nvGrpSpPr>
            <p:grpSpPr bwMode="auto">
              <a:xfrm>
                <a:off x="4747" y="994"/>
                <a:ext cx="581" cy="134"/>
                <a:chOff x="614" y="2568"/>
                <a:chExt cx="725" cy="139"/>
              </a:xfrm>
            </p:grpSpPr>
            <p:sp>
              <p:nvSpPr>
                <p:cNvPr id="75" name="AutoShape 116"/>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AutoShape 117"/>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5" name="Rectangle 118"/>
              <p:cNvSpPr>
                <a:spLocks noChangeArrowheads="1"/>
              </p:cNvSpPr>
              <p:nvPr/>
            </p:nvSpPr>
            <p:spPr bwMode="auto">
              <a:xfrm>
                <a:off x="4218" y="135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Rectangle 119"/>
              <p:cNvSpPr>
                <a:spLocks noChangeArrowheads="1"/>
              </p:cNvSpPr>
              <p:nvPr/>
            </p:nvSpPr>
            <p:spPr bwMode="auto">
              <a:xfrm>
                <a:off x="4229" y="1656"/>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7" name="Group 120"/>
              <p:cNvGrpSpPr/>
              <p:nvPr/>
            </p:nvGrpSpPr>
            <p:grpSpPr bwMode="auto">
              <a:xfrm>
                <a:off x="4735" y="1627"/>
                <a:ext cx="582" cy="151"/>
                <a:chOff x="614" y="2568"/>
                <a:chExt cx="725" cy="139"/>
              </a:xfrm>
            </p:grpSpPr>
            <p:sp>
              <p:nvSpPr>
                <p:cNvPr id="73" name="AutoShape 121"/>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AutoShape 122"/>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Freeform 123"/>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9" name="Group 124"/>
              <p:cNvGrpSpPr/>
              <p:nvPr/>
            </p:nvGrpSpPr>
            <p:grpSpPr bwMode="auto">
              <a:xfrm>
                <a:off x="4739" y="1327"/>
                <a:ext cx="582" cy="139"/>
                <a:chOff x="614" y="2568"/>
                <a:chExt cx="725" cy="139"/>
              </a:xfrm>
            </p:grpSpPr>
            <p:sp>
              <p:nvSpPr>
                <p:cNvPr id="71" name="AutoShape 125"/>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AutoShape 126"/>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0" name="Rectangle 127"/>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Freeform 128"/>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Freeform 129"/>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Oval 130"/>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Freeform 131"/>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AutoShape 132"/>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AutoShape 133"/>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Oval 134"/>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Oval 135"/>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Oval 136"/>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Rectangle 137"/>
              <p:cNvSpPr>
                <a:spLocks noChangeArrowheads="1"/>
              </p:cNvSpPr>
              <p:nvPr/>
            </p:nvSpPr>
            <p:spPr bwMode="auto">
              <a:xfrm>
                <a:off x="5064" y="1837"/>
                <a:ext cx="84"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Text Box 6"/>
            <p:cNvSpPr txBox="1">
              <a:spLocks noChangeArrowheads="1"/>
            </p:cNvSpPr>
            <p:nvPr/>
          </p:nvSpPr>
          <p:spPr bwMode="auto">
            <a:xfrm>
              <a:off x="7138914" y="2928909"/>
              <a:ext cx="7924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Text Box 8"/>
            <p:cNvSpPr txBox="1">
              <a:spLocks noChangeArrowheads="1"/>
            </p:cNvSpPr>
            <p:nvPr/>
          </p:nvSpPr>
          <p:spPr bwMode="auto">
            <a:xfrm>
              <a:off x="8965970" y="2330164"/>
              <a:ext cx="7924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代理</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Text Box 21"/>
            <p:cNvSpPr txBox="1">
              <a:spLocks noChangeArrowheads="1"/>
            </p:cNvSpPr>
            <p:nvPr/>
          </p:nvSpPr>
          <p:spPr bwMode="auto">
            <a:xfrm>
              <a:off x="7187305" y="4677457"/>
              <a:ext cx="7924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2" name="Group 53"/>
            <p:cNvGrpSpPr/>
            <p:nvPr/>
          </p:nvGrpSpPr>
          <p:grpSpPr bwMode="auto">
            <a:xfrm>
              <a:off x="7841473" y="3581858"/>
              <a:ext cx="1276534" cy="688061"/>
              <a:chOff x="2960" y="2580"/>
              <a:chExt cx="921" cy="479"/>
            </a:xfrm>
          </p:grpSpPr>
          <p:sp>
            <p:nvSpPr>
              <p:cNvPr id="83" name="Line 19"/>
              <p:cNvSpPr>
                <a:spLocks noChangeShapeType="1"/>
              </p:cNvSpPr>
              <p:nvPr/>
            </p:nvSpPr>
            <p:spPr bwMode="auto">
              <a:xfrm flipV="1">
                <a:off x="2998" y="2580"/>
                <a:ext cx="883" cy="47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Text Box 23"/>
              <p:cNvSpPr txBox="1">
                <a:spLocks noChangeArrowheads="1"/>
              </p:cNvSpPr>
              <p:nvPr/>
            </p:nvSpPr>
            <p:spPr bwMode="auto">
              <a:xfrm rot="19907361">
                <a:off x="2960" y="2614"/>
                <a:ext cx="8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Group 54"/>
            <p:cNvGrpSpPr/>
            <p:nvPr/>
          </p:nvGrpSpPr>
          <p:grpSpPr bwMode="auto">
            <a:xfrm>
              <a:off x="7938499" y="3660864"/>
              <a:ext cx="1265446" cy="711043"/>
              <a:chOff x="3030" y="2635"/>
              <a:chExt cx="913" cy="495"/>
            </a:xfrm>
          </p:grpSpPr>
          <p:sp>
            <p:nvSpPr>
              <p:cNvPr id="86" name="Line 20"/>
              <p:cNvSpPr>
                <a:spLocks noChangeShapeType="1"/>
              </p:cNvSpPr>
              <p:nvPr/>
            </p:nvSpPr>
            <p:spPr bwMode="auto">
              <a:xfrm flipH="1">
                <a:off x="3030" y="2635"/>
                <a:ext cx="884" cy="495"/>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Text Box 25"/>
              <p:cNvSpPr txBox="1">
                <a:spLocks noChangeArrowheads="1"/>
              </p:cNvSpPr>
              <p:nvPr/>
            </p:nvSpPr>
            <p:spPr bwMode="auto">
              <a:xfrm rot="19862217">
                <a:off x="3107" y="2860"/>
                <a:ext cx="8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8" name="Group 49"/>
            <p:cNvGrpSpPr/>
            <p:nvPr/>
          </p:nvGrpSpPr>
          <p:grpSpPr bwMode="auto">
            <a:xfrm>
              <a:off x="7899690" y="2666841"/>
              <a:ext cx="2838592" cy="696679"/>
              <a:chOff x="3002" y="1954"/>
              <a:chExt cx="2048" cy="485"/>
            </a:xfrm>
          </p:grpSpPr>
          <p:sp>
            <p:nvSpPr>
              <p:cNvPr id="89" name="Freeform 18"/>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Text Box 22"/>
              <p:cNvSpPr txBox="1">
                <a:spLocks noChangeArrowheads="1"/>
              </p:cNvSpPr>
              <p:nvPr/>
            </p:nvSpPr>
            <p:spPr bwMode="auto">
              <a:xfrm rot="1422049">
                <a:off x="3102" y="1981"/>
                <a:ext cx="8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Text Box 45"/>
              <p:cNvSpPr txBox="1">
                <a:spLocks noChangeArrowheads="1"/>
              </p:cNvSpPr>
              <p:nvPr/>
            </p:nvSpPr>
            <p:spPr bwMode="auto">
              <a:xfrm rot="20180032">
                <a:off x="4141" y="1954"/>
                <a:ext cx="8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2" name="Text Box 47"/>
            <p:cNvSpPr txBox="1">
              <a:spLocks noChangeArrowheads="1"/>
            </p:cNvSpPr>
            <p:nvPr/>
          </p:nvSpPr>
          <p:spPr bwMode="auto">
            <a:xfrm>
              <a:off x="10616314" y="4809527"/>
              <a:ext cx="7924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原始</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Text Box 48"/>
            <p:cNvSpPr txBox="1">
              <a:spLocks noChangeArrowheads="1"/>
            </p:cNvSpPr>
            <p:nvPr/>
          </p:nvSpPr>
          <p:spPr bwMode="auto">
            <a:xfrm>
              <a:off x="10670557" y="3081811"/>
              <a:ext cx="7924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原始</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Rectangle 55"/>
            <p:cNvSpPr>
              <a:spLocks noChangeArrowheads="1"/>
            </p:cNvSpPr>
            <p:nvPr/>
          </p:nvSpPr>
          <p:spPr bwMode="auto">
            <a:xfrm>
              <a:off x="9804096" y="3811691"/>
              <a:ext cx="354824" cy="35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5" name="Picture 5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83609" y="2257450"/>
              <a:ext cx="460162" cy="39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60"/>
            <p:cNvGrpSpPr/>
            <p:nvPr/>
          </p:nvGrpSpPr>
          <p:grpSpPr bwMode="auto">
            <a:xfrm>
              <a:off x="7224693" y="2293362"/>
              <a:ext cx="3588435" cy="1641864"/>
              <a:chOff x="2515" y="1687"/>
              <a:chExt cx="2589" cy="1143"/>
            </a:xfrm>
          </p:grpSpPr>
          <p:sp>
            <p:nvSpPr>
              <p:cNvPr id="97" name="Freeform 44"/>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Text Box 24"/>
              <p:cNvSpPr txBox="1">
                <a:spLocks noChangeArrowheads="1"/>
              </p:cNvSpPr>
              <p:nvPr/>
            </p:nvSpPr>
            <p:spPr bwMode="auto">
              <a:xfrm rot="1411598">
                <a:off x="2984" y="2228"/>
                <a:ext cx="8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Text Box 46"/>
              <p:cNvSpPr txBox="1">
                <a:spLocks noChangeArrowheads="1"/>
              </p:cNvSpPr>
              <p:nvPr/>
            </p:nvSpPr>
            <p:spPr bwMode="auto">
              <a:xfrm rot="20184211">
                <a:off x="4244" y="2213"/>
                <a:ext cx="83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2400" dirty="0">
                  <a:solidFill>
                    <a:srgbClr val="CC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0" name="Picture 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6274" y="4050142"/>
              <a:ext cx="460162" cy="39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 name="Group 69"/>
            <p:cNvGrpSpPr/>
            <p:nvPr/>
          </p:nvGrpSpPr>
          <p:grpSpPr bwMode="auto">
            <a:xfrm>
              <a:off x="10821443" y="4186605"/>
              <a:ext cx="378387" cy="647839"/>
              <a:chOff x="4140" y="429"/>
              <a:chExt cx="1425" cy="2396"/>
            </a:xfrm>
          </p:grpSpPr>
          <p:sp>
            <p:nvSpPr>
              <p:cNvPr id="104" name="Freeform 70"/>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Rectangle 71"/>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Freeform 72"/>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Freeform 73"/>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Rectangle 74"/>
              <p:cNvSpPr>
                <a:spLocks noChangeArrowheads="1"/>
              </p:cNvSpPr>
              <p:nvPr/>
            </p:nvSpPr>
            <p:spPr bwMode="auto">
              <a:xfrm>
                <a:off x="4213" y="695"/>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9" name="Group 75"/>
              <p:cNvGrpSpPr/>
              <p:nvPr/>
            </p:nvGrpSpPr>
            <p:grpSpPr bwMode="auto">
              <a:xfrm>
                <a:off x="4749" y="668"/>
                <a:ext cx="581" cy="145"/>
                <a:chOff x="614" y="2568"/>
                <a:chExt cx="725" cy="139"/>
              </a:xfrm>
            </p:grpSpPr>
            <p:sp>
              <p:nvSpPr>
                <p:cNvPr id="134" name="AutoShape 76"/>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AutoShape 77"/>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0" name="Rectangle 78"/>
              <p:cNvSpPr>
                <a:spLocks noChangeArrowheads="1"/>
              </p:cNvSpPr>
              <p:nvPr/>
            </p:nvSpPr>
            <p:spPr bwMode="auto">
              <a:xfrm>
                <a:off x="4224" y="101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1" name="Group 79"/>
              <p:cNvGrpSpPr/>
              <p:nvPr/>
            </p:nvGrpSpPr>
            <p:grpSpPr bwMode="auto">
              <a:xfrm>
                <a:off x="4747" y="994"/>
                <a:ext cx="581" cy="134"/>
                <a:chOff x="614" y="2568"/>
                <a:chExt cx="725" cy="139"/>
              </a:xfrm>
            </p:grpSpPr>
            <p:sp>
              <p:nvSpPr>
                <p:cNvPr id="132" name="AutoShape 80"/>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 name="AutoShape 81"/>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2" name="Rectangle 82"/>
              <p:cNvSpPr>
                <a:spLocks noChangeArrowheads="1"/>
              </p:cNvSpPr>
              <p:nvPr/>
            </p:nvSpPr>
            <p:spPr bwMode="auto">
              <a:xfrm>
                <a:off x="4218" y="135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Rectangle 83"/>
              <p:cNvSpPr>
                <a:spLocks noChangeArrowheads="1"/>
              </p:cNvSpPr>
              <p:nvPr/>
            </p:nvSpPr>
            <p:spPr bwMode="auto">
              <a:xfrm>
                <a:off x="4229" y="1656"/>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4" name="Group 84"/>
              <p:cNvGrpSpPr/>
              <p:nvPr/>
            </p:nvGrpSpPr>
            <p:grpSpPr bwMode="auto">
              <a:xfrm>
                <a:off x="4735" y="1627"/>
                <a:ext cx="582" cy="151"/>
                <a:chOff x="614" y="2568"/>
                <a:chExt cx="725" cy="139"/>
              </a:xfrm>
            </p:grpSpPr>
            <p:sp>
              <p:nvSpPr>
                <p:cNvPr id="130" name="AutoShape 85"/>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1" name="AutoShape 86"/>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5" name="Freeform 87"/>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6" name="Group 88"/>
              <p:cNvGrpSpPr/>
              <p:nvPr/>
            </p:nvGrpSpPr>
            <p:grpSpPr bwMode="auto">
              <a:xfrm>
                <a:off x="4739" y="1327"/>
                <a:ext cx="582" cy="139"/>
                <a:chOff x="614" y="2568"/>
                <a:chExt cx="725" cy="139"/>
              </a:xfrm>
            </p:grpSpPr>
            <p:sp>
              <p:nvSpPr>
                <p:cNvPr id="128" name="AutoShape 8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AutoShape 90"/>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7" name="Rectangle 91"/>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Freeform 92"/>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Freeform 93"/>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Oval 94"/>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Freeform 95"/>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 name="AutoShape 96"/>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3" name="AutoShape 97"/>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Oval 98"/>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 name="Oval 99"/>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6" name="Oval 100"/>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7" name="Rectangle 101"/>
              <p:cNvSpPr>
                <a:spLocks noChangeArrowheads="1"/>
              </p:cNvSpPr>
              <p:nvPr/>
            </p:nvSpPr>
            <p:spPr bwMode="auto">
              <a:xfrm>
                <a:off x="5064" y="1837"/>
                <a:ext cx="84"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147" name="Picture 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9099" y="3974647"/>
              <a:ext cx="460162" cy="3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7" name="文本框 136"/>
          <p:cNvSpPr txBox="1"/>
          <p:nvPr/>
        </p:nvSpPr>
        <p:spPr>
          <a:xfrm>
            <a:off x="8315482" y="5580951"/>
            <a:ext cx="3065171" cy="398780"/>
          </a:xfrm>
          <a:prstGeom prst="rect">
            <a:avLst/>
          </a:prstGeom>
          <a:noFill/>
          <a:ln>
            <a:solidFill>
              <a:srgbClr val="FF0000"/>
            </a:solidFill>
          </a:ln>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降低时延、减少网络流量</a:t>
            </a:r>
          </a:p>
        </p:txBody>
      </p:sp>
      <p:sp>
        <p:nvSpPr>
          <p:cNvPr id="141" name="矩形 140"/>
          <p:cNvSpPr/>
          <p:nvPr/>
        </p:nvSpPr>
        <p:spPr>
          <a:xfrm>
            <a:off x="4471200" y="6494400"/>
            <a:ext cx="2852063"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引自：计算机网络，徐敬东等</a:t>
            </a:r>
            <a:endParaRPr lang="zh-CN" altLang="en-US" sz="1600" dirty="0">
              <a:solidFill>
                <a:schemeClr val="bg1">
                  <a:lumMod val="65000"/>
                </a:schemeClr>
              </a:solidFill>
            </a:endParaRPr>
          </a:p>
        </p:txBody>
      </p:sp>
      <p:sp>
        <p:nvSpPr>
          <p:cNvPr id="140"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7092224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089" y="1386491"/>
            <a:ext cx="10515600" cy="4490973"/>
          </a:xfrm>
        </p:spPr>
        <p:txBody>
          <a:bodyPr>
            <a:normAutofit/>
          </a:bodyPr>
          <a:lstStyle/>
          <a:p>
            <a:r>
              <a:rPr lang="en-US" altLang="zh-CN" dirty="0">
                <a:cs typeface="Times New Roman" panose="02020603050405020304" pitchFamily="18" charset="0"/>
              </a:rPr>
              <a:t>Web</a:t>
            </a:r>
            <a:r>
              <a:rPr lang="zh-CN" altLang="en-US" dirty="0">
                <a:cs typeface="Times New Roman" panose="02020603050405020304" pitchFamily="18" charset="0"/>
              </a:rPr>
              <a:t>代理服务器缓存性能分析</a:t>
            </a:r>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136</a:t>
            </a:fld>
            <a:endParaRPr kumimoji="1" lang="zh-CN" altLang="en-US" dirty="0"/>
          </a:p>
        </p:txBody>
      </p:sp>
      <p:sp>
        <p:nvSpPr>
          <p:cNvPr id="6" name="Rectangle 2"/>
          <p:cNvSpPr>
            <a:spLocks noGrp="1" noChangeArrowheads="1"/>
          </p:cNvSpPr>
          <p:nvPr>
            <p:ph type="title"/>
          </p:nvPr>
        </p:nvSpPr>
        <p:spPr>
          <a:xfrm>
            <a:off x="1306800" y="363600"/>
            <a:ext cx="7502971" cy="878400"/>
          </a:xfrm>
        </p:spPr>
        <p:txBody>
          <a:bodyPr>
            <a:noAutofit/>
          </a:bodyPr>
          <a:lstStyle/>
          <a:p>
            <a:r>
              <a:rPr lang="en-US" altLang="zh-CN" dirty="0"/>
              <a:t>Web</a:t>
            </a:r>
            <a:r>
              <a:rPr lang="zh-CN" altLang="en-US" dirty="0"/>
              <a:t>缓存技术与</a:t>
            </a:r>
            <a:r>
              <a:rPr lang="en-US" altLang="zh-CN" dirty="0"/>
              <a:t>Web</a:t>
            </a:r>
            <a:r>
              <a:rPr lang="zh-CN" altLang="en-US" dirty="0"/>
              <a:t>代理</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1" name="Text Box 3"/>
          <p:cNvSpPr txBox="1">
            <a:spLocks noChangeArrowheads="1"/>
          </p:cNvSpPr>
          <p:nvPr/>
        </p:nvSpPr>
        <p:spPr bwMode="auto">
          <a:xfrm>
            <a:off x="822036" y="1843169"/>
            <a:ext cx="7288401" cy="456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2"/>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3"/>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a:lnSpc>
                <a:spcPct val="120000"/>
              </a:lnSpc>
              <a:buFont typeface="Wingdings" panose="05000000000000000000" pitchFamily="2" charset="2"/>
              <a:buChar char="l"/>
              <a:defRPr/>
            </a:pP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假设</a:t>
            </a:r>
            <a:r>
              <a:rPr lang="en-US" altLang="zh-CN"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p>
          <a:p>
            <a:pPr marL="685800" lvl="1" indent="-328930">
              <a:lnSpc>
                <a:spcPct val="120000"/>
              </a:lnSpc>
              <a:spcBef>
                <a:spcPts val="600"/>
              </a:spcBef>
            </a:pPr>
            <a:r>
              <a:rPr lang="zh-CN" altLang="en-US" sz="2000" dirty="0">
                <a:latin typeface="微软雅黑" panose="020B0503020204020204" pitchFamily="34" charset="-122"/>
                <a:ea typeface="微软雅黑" panose="020B0503020204020204" pitchFamily="34" charset="-122"/>
              </a:rPr>
              <a:t>平均每个</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页对象大小</a:t>
            </a:r>
            <a:r>
              <a:rPr lang="en-US" altLang="zh-CN" sz="2000" dirty="0">
                <a:latin typeface="微软雅黑" panose="020B0503020204020204" pitchFamily="34" charset="-122"/>
                <a:ea typeface="微软雅黑" panose="020B0503020204020204" pitchFamily="34" charset="-122"/>
              </a:rPr>
              <a:t>: 1M bits</a:t>
            </a:r>
          </a:p>
          <a:p>
            <a:pPr marL="685800" lvl="1" indent="-328930">
              <a:lnSpc>
                <a:spcPct val="120000"/>
              </a:lnSpc>
              <a:spcBef>
                <a:spcPts val="600"/>
              </a:spcBef>
            </a:pPr>
            <a:r>
              <a:rPr lang="zh-CN" altLang="en-US" sz="2000" dirty="0">
                <a:latin typeface="微软雅黑" panose="020B0503020204020204" pitchFamily="34" charset="-122"/>
                <a:ea typeface="微软雅黑" panose="020B0503020204020204" pitchFamily="34" charset="-122"/>
              </a:rPr>
              <a:t>机构网络内用户向原始服务器请求对象速率为平均每秒</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个请求</a:t>
            </a:r>
            <a:r>
              <a:rPr lang="en-US" altLang="zh-CN" sz="2000" dirty="0">
                <a:latin typeface="微软雅黑" panose="020B0503020204020204" pitchFamily="34" charset="-122"/>
                <a:ea typeface="微软雅黑" panose="020B0503020204020204" pitchFamily="34" charset="-122"/>
              </a:rPr>
              <a:t>:15/sec</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685800" lvl="1" indent="-328930">
              <a:lnSpc>
                <a:spcPct val="120000"/>
              </a:lnSpc>
              <a:spcBef>
                <a:spcPts val="600"/>
              </a:spcBef>
            </a:pPr>
            <a:r>
              <a:rPr lang="zh-CN" altLang="en-US" sz="2000" dirty="0">
                <a:latin typeface="微软雅黑" panose="020B0503020204020204" pitchFamily="34" charset="-122"/>
                <a:ea typeface="微软雅黑" panose="020B0503020204020204" pitchFamily="34" charset="-122"/>
              </a:rPr>
              <a:t>互联网访问原始</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页的平均往返时延为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秒</a:t>
            </a:r>
            <a:endParaRPr lang="en-US" altLang="zh-CN" sz="2000" dirty="0">
              <a:latin typeface="微软雅黑" panose="020B0503020204020204" pitchFamily="34" charset="-122"/>
              <a:ea typeface="微软雅黑" panose="020B0503020204020204" pitchFamily="34" charset="-122"/>
            </a:endParaRPr>
          </a:p>
          <a:p>
            <a:pPr marL="685800" lvl="1" indent="-328930">
              <a:lnSpc>
                <a:spcPct val="120000"/>
              </a:lnSpc>
              <a:spcBef>
                <a:spcPts val="600"/>
              </a:spcBef>
            </a:pPr>
            <a:r>
              <a:rPr lang="zh-CN" altLang="en-US" sz="2000" dirty="0">
                <a:latin typeface="微软雅黑" panose="020B0503020204020204" pitchFamily="34" charset="-122"/>
                <a:ea typeface="微软雅黑" panose="020B0503020204020204" pitchFamily="34" charset="-122"/>
              </a:rPr>
              <a:t>接入链路速率为</a:t>
            </a:r>
            <a:r>
              <a:rPr lang="en-US" altLang="zh-CN" sz="2000" dirty="0">
                <a:latin typeface="微软雅黑" panose="020B0503020204020204" pitchFamily="34" charset="-122"/>
                <a:ea typeface="微软雅黑" panose="020B0503020204020204" pitchFamily="34" charset="-122"/>
              </a:rPr>
              <a:t>15Mbps</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spcBef>
                <a:spcPct val="45000"/>
              </a:spcBef>
              <a:buFont typeface="Wingdings" panose="05000000000000000000" pitchFamily="2" charset="2"/>
              <a:buChar char="l"/>
              <a:defRPr/>
            </a:pP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结果</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i="1" dirty="0">
              <a:solidFill>
                <a:srgbClr val="CC0000"/>
              </a:solidFill>
              <a:latin typeface="微软雅黑" panose="020B0503020204020204" pitchFamily="34" charset="-122"/>
              <a:ea typeface="微软雅黑" panose="020B0503020204020204" pitchFamily="34" charset="-122"/>
            </a:endParaRPr>
          </a:p>
          <a:p>
            <a:pPr marL="685800" lvl="1" indent="-328930">
              <a:lnSpc>
                <a:spcPct val="120000"/>
              </a:lnSpc>
              <a:spcBef>
                <a:spcPts val="600"/>
              </a:spcBef>
            </a:pPr>
            <a:r>
              <a:rPr lang="zh-CN" altLang="en-US" sz="2000" dirty="0">
                <a:latin typeface="微软雅黑" panose="020B0503020204020204" pitchFamily="34" charset="-122"/>
                <a:ea typeface="微软雅黑" panose="020B0503020204020204" pitchFamily="34" charset="-122"/>
              </a:rPr>
              <a:t>机构网络内带宽使用率</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，接入链路的使用率接近</a:t>
            </a:r>
            <a:r>
              <a:rPr lang="en-US" altLang="zh-CN" sz="2000" dirty="0">
                <a:latin typeface="微软雅黑" panose="020B0503020204020204" pitchFamily="34" charset="-122"/>
                <a:ea typeface="微软雅黑" panose="020B0503020204020204" pitchFamily="34" charset="-122"/>
              </a:rPr>
              <a:t>1</a:t>
            </a:r>
          </a:p>
          <a:p>
            <a:pPr marL="685800" lvl="1" indent="-328930">
              <a:lnSpc>
                <a:spcPct val="120000"/>
              </a:lnSpc>
              <a:spcBef>
                <a:spcPts val="600"/>
              </a:spcBef>
              <a:defRPr/>
            </a:pPr>
            <a:r>
              <a:rPr lang="zh-CN" altLang="en-US" sz="2000" dirty="0">
                <a:latin typeface="微软雅黑" panose="020B0503020204020204" pitchFamily="34" charset="-122"/>
                <a:ea typeface="微软雅黑" panose="020B0503020204020204" pitchFamily="34" charset="-122"/>
              </a:rPr>
              <a:t>总的时延：</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互联网时延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接入链路时延</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机构网络时延</a:t>
            </a:r>
            <a:r>
              <a:rPr lang="en-US" altLang="zh-CN" sz="2000" dirty="0">
                <a:latin typeface="微软雅黑" panose="020B0503020204020204" pitchFamily="34" charset="-122"/>
                <a:ea typeface="微软雅黑" panose="020B0503020204020204" pitchFamily="34" charset="-122"/>
              </a:rPr>
              <a:t>     =  2 sec + minutes + </a:t>
            </a:r>
            <a:r>
              <a:rPr lang="en-US" altLang="zh-CN" sz="2000" dirty="0" err="1">
                <a:latin typeface="微软雅黑" panose="020B0503020204020204" pitchFamily="34" charset="-122"/>
                <a:ea typeface="微软雅黑" panose="020B0503020204020204" pitchFamily="34" charset="-122"/>
              </a:rPr>
              <a:t>msecs</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机构网络时延以毫秒记</a:t>
            </a:r>
            <a:r>
              <a:rPr lang="en-US" altLang="zh-CN" sz="2000" dirty="0">
                <a:latin typeface="微软雅黑" panose="020B0503020204020204" pitchFamily="34" charset="-122"/>
                <a:ea typeface="微软雅黑" panose="020B0503020204020204" pitchFamily="34" charset="-122"/>
              </a:rPr>
              <a:t>)</a:t>
            </a:r>
          </a:p>
        </p:txBody>
      </p:sp>
      <p:sp>
        <p:nvSpPr>
          <p:cNvPr id="384" name="矩形 383"/>
          <p:cNvSpPr/>
          <p:nvPr/>
        </p:nvSpPr>
        <p:spPr>
          <a:xfrm>
            <a:off x="4471229" y="6492874"/>
            <a:ext cx="4027064"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自顶向下方法，陈鸣 译</a:t>
            </a:r>
            <a:endParaRPr lang="zh-CN" altLang="en-US" sz="1600" dirty="0">
              <a:solidFill>
                <a:schemeClr val="bg1">
                  <a:lumMod val="65000"/>
                </a:schemeClr>
              </a:solidFill>
            </a:endParaRPr>
          </a:p>
        </p:txBody>
      </p:sp>
      <p:grpSp>
        <p:nvGrpSpPr>
          <p:cNvPr id="2" name="组合 1"/>
          <p:cNvGrpSpPr/>
          <p:nvPr/>
        </p:nvGrpSpPr>
        <p:grpSpPr>
          <a:xfrm>
            <a:off x="8298269" y="1597202"/>
            <a:ext cx="3709988" cy="4303712"/>
            <a:chOff x="8298269" y="1597202"/>
            <a:chExt cx="3709988" cy="4303712"/>
          </a:xfrm>
        </p:grpSpPr>
        <p:sp>
          <p:nvSpPr>
            <p:cNvPr id="137" name="Line 2"/>
            <p:cNvSpPr>
              <a:spLocks noChangeShapeType="1"/>
            </p:cNvSpPr>
            <p:nvPr/>
          </p:nvSpPr>
          <p:spPr bwMode="auto">
            <a:xfrm>
              <a:off x="8645932" y="2527477"/>
              <a:ext cx="285750" cy="11430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8" name="Text Box 50"/>
            <p:cNvSpPr txBox="1">
              <a:spLocks noChangeArrowheads="1"/>
            </p:cNvSpPr>
            <p:nvPr/>
          </p:nvSpPr>
          <p:spPr bwMode="auto">
            <a:xfrm>
              <a:off x="11131094" y="1941689"/>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原始</a:t>
              </a:r>
              <a:endParaRPr lang="en-US" altLang="zh-CN" sz="1800" dirty="0">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服务器</a:t>
              </a:r>
              <a:endParaRPr lang="en-US" altLang="zh-CN" sz="1800" dirty="0">
                <a:latin typeface="微软雅黑" panose="020B0503020204020204" pitchFamily="34" charset="-122"/>
                <a:ea typeface="微软雅黑" panose="020B0503020204020204" pitchFamily="34" charset="-122"/>
              </a:endParaRPr>
            </a:p>
          </p:txBody>
        </p:sp>
        <p:sp>
          <p:nvSpPr>
            <p:cNvPr id="139" name="Line 51"/>
            <p:cNvSpPr>
              <a:spLocks noChangeShapeType="1"/>
            </p:cNvSpPr>
            <p:nvPr/>
          </p:nvSpPr>
          <p:spPr bwMode="auto">
            <a:xfrm>
              <a:off x="9455557" y="2146477"/>
              <a:ext cx="66675" cy="276225"/>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0" name="Line 52"/>
            <p:cNvSpPr>
              <a:spLocks noChangeShapeType="1"/>
            </p:cNvSpPr>
            <p:nvPr/>
          </p:nvSpPr>
          <p:spPr bwMode="auto">
            <a:xfrm flipH="1">
              <a:off x="10084207" y="2184577"/>
              <a:ext cx="9525" cy="238125"/>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1" name="Line 53"/>
            <p:cNvSpPr>
              <a:spLocks noChangeShapeType="1"/>
            </p:cNvSpPr>
            <p:nvPr/>
          </p:nvSpPr>
          <p:spPr bwMode="auto">
            <a:xfrm flipH="1">
              <a:off x="10541407" y="2346502"/>
              <a:ext cx="133350" cy="20955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2" name="Line 54"/>
            <p:cNvSpPr>
              <a:spLocks noChangeShapeType="1"/>
            </p:cNvSpPr>
            <p:nvPr/>
          </p:nvSpPr>
          <p:spPr bwMode="auto">
            <a:xfrm flipH="1" flipV="1">
              <a:off x="10703332" y="3108502"/>
              <a:ext cx="247650"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3" name="Freeform 55"/>
            <p:cNvSpPr/>
            <p:nvPr/>
          </p:nvSpPr>
          <p:spPr bwMode="auto">
            <a:xfrm>
              <a:off x="8730069" y="2140127"/>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4" name="Text Box 70"/>
            <p:cNvSpPr txBox="1">
              <a:spLocks noChangeArrowheads="1"/>
            </p:cNvSpPr>
            <p:nvPr/>
          </p:nvSpPr>
          <p:spPr bwMode="auto">
            <a:xfrm>
              <a:off x="8892548" y="2268836"/>
              <a:ext cx="8528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公共</a:t>
              </a:r>
              <a:endParaRPr lang="en-US" altLang="zh-CN" sz="1600" dirty="0">
                <a:solidFill>
                  <a:srgbClr val="CC0000"/>
                </a:solidFill>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互联网</a:t>
              </a:r>
              <a:endParaRPr lang="en-US" altLang="zh-CN" sz="2400" dirty="0">
                <a:solidFill>
                  <a:srgbClr val="CC0000"/>
                </a:solidFill>
                <a:latin typeface="微软雅黑" panose="020B0503020204020204" pitchFamily="34" charset="-122"/>
                <a:ea typeface="微软雅黑" panose="020B0503020204020204" pitchFamily="34" charset="-122"/>
              </a:endParaRPr>
            </a:p>
          </p:txBody>
        </p:sp>
        <p:sp>
          <p:nvSpPr>
            <p:cNvPr id="145" name="Freeform 71"/>
            <p:cNvSpPr/>
            <p:nvPr/>
          </p:nvSpPr>
          <p:spPr bwMode="auto">
            <a:xfrm>
              <a:off x="8310969" y="4510264"/>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6" name="Line 77"/>
            <p:cNvSpPr>
              <a:spLocks noChangeShapeType="1"/>
            </p:cNvSpPr>
            <p:nvPr/>
          </p:nvSpPr>
          <p:spPr bwMode="auto">
            <a:xfrm flipH="1">
              <a:off x="8760232" y="4819827"/>
              <a:ext cx="855662"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8" name="Line 78"/>
            <p:cNvSpPr>
              <a:spLocks noChangeShapeType="1"/>
            </p:cNvSpPr>
            <p:nvPr/>
          </p:nvSpPr>
          <p:spPr bwMode="auto">
            <a:xfrm flipH="1">
              <a:off x="9269819" y="4867452"/>
              <a:ext cx="563563" cy="393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9" name="Line 79"/>
            <p:cNvSpPr>
              <a:spLocks noChangeShapeType="1"/>
            </p:cNvSpPr>
            <p:nvPr/>
          </p:nvSpPr>
          <p:spPr bwMode="auto">
            <a:xfrm flipH="1">
              <a:off x="9807982" y="4873802"/>
              <a:ext cx="149225" cy="38258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0" name="Line 80"/>
            <p:cNvSpPr>
              <a:spLocks noChangeShapeType="1"/>
            </p:cNvSpPr>
            <p:nvPr/>
          </p:nvSpPr>
          <p:spPr bwMode="auto">
            <a:xfrm>
              <a:off x="10174694" y="4853164"/>
              <a:ext cx="123825" cy="4127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3" name="Line 95"/>
            <p:cNvSpPr>
              <a:spLocks noChangeShapeType="1"/>
            </p:cNvSpPr>
            <p:nvPr/>
          </p:nvSpPr>
          <p:spPr bwMode="auto">
            <a:xfrm>
              <a:off x="9969907" y="3584752"/>
              <a:ext cx="0" cy="106203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4" name="Text Box 97"/>
            <p:cNvSpPr txBox="1">
              <a:spLocks noChangeArrowheads="1"/>
            </p:cNvSpPr>
            <p:nvPr/>
          </p:nvSpPr>
          <p:spPr bwMode="auto">
            <a:xfrm>
              <a:off x="8476178" y="4614717"/>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机构网络</a:t>
              </a:r>
              <a:endParaRPr lang="en-US" altLang="zh-CN" sz="2400" dirty="0">
                <a:solidFill>
                  <a:srgbClr val="CC0000"/>
                </a:solidFill>
                <a:latin typeface="微软雅黑" panose="020B0503020204020204" pitchFamily="34" charset="-122"/>
                <a:ea typeface="微软雅黑" panose="020B0503020204020204" pitchFamily="34" charset="-122"/>
              </a:endParaRPr>
            </a:p>
          </p:txBody>
        </p:sp>
        <p:sp>
          <p:nvSpPr>
            <p:cNvPr id="155" name="Text Box 98"/>
            <p:cNvSpPr txBox="1">
              <a:spLocks noChangeArrowheads="1"/>
            </p:cNvSpPr>
            <p:nvPr/>
          </p:nvSpPr>
          <p:spPr bwMode="auto">
            <a:xfrm>
              <a:off x="10517734" y="4766486"/>
              <a:ext cx="7635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rIns="3600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1Gbps </a:t>
              </a:r>
            </a:p>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局域网</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
          <p:nvSpPr>
            <p:cNvPr id="156" name="Text Box 99"/>
            <p:cNvSpPr txBox="1">
              <a:spLocks noChangeArrowheads="1"/>
            </p:cNvSpPr>
            <p:nvPr/>
          </p:nvSpPr>
          <p:spPr bwMode="auto">
            <a:xfrm>
              <a:off x="9971494" y="3773664"/>
              <a:ext cx="10438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15Mbps </a:t>
              </a:r>
            </a:p>
            <a:p>
              <a:pP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接入链路</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grpSp>
          <p:nvGrpSpPr>
            <p:cNvPr id="157" name="Group 111"/>
            <p:cNvGrpSpPr/>
            <p:nvPr/>
          </p:nvGrpSpPr>
          <p:grpSpPr bwMode="auto">
            <a:xfrm>
              <a:off x="9553982" y="3283127"/>
              <a:ext cx="881062" cy="307975"/>
              <a:chOff x="2356" y="1300"/>
              <a:chExt cx="555" cy="194"/>
            </a:xfrm>
          </p:grpSpPr>
          <p:sp>
            <p:nvSpPr>
              <p:cNvPr id="15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5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6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61" name="Group 115"/>
              <p:cNvGrpSpPr/>
              <p:nvPr/>
            </p:nvGrpSpPr>
            <p:grpSpPr bwMode="auto">
              <a:xfrm>
                <a:off x="2468" y="1332"/>
                <a:ext cx="310" cy="60"/>
                <a:chOff x="2468" y="1332"/>
                <a:chExt cx="310" cy="60"/>
              </a:xfrm>
            </p:grpSpPr>
            <p:sp>
              <p:nvSpPr>
                <p:cNvPr id="164" name="Freeform 11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5" name="Freeform 11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62" name="Line 118"/>
              <p:cNvSpPr>
                <a:spLocks noChangeShapeType="1"/>
              </p:cNvSpPr>
              <p:nvPr/>
            </p:nvSpPr>
            <p:spPr bwMode="auto">
              <a:xfrm>
                <a:off x="2357" y="1361"/>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 name="Line 119"/>
              <p:cNvSpPr>
                <a:spLocks noChangeShapeType="1"/>
              </p:cNvSpPr>
              <p:nvPr/>
            </p:nvSpPr>
            <p:spPr bwMode="auto">
              <a:xfrm>
                <a:off x="2907" y="1363"/>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66" name="Group 120"/>
            <p:cNvGrpSpPr/>
            <p:nvPr/>
          </p:nvGrpSpPr>
          <p:grpSpPr bwMode="auto">
            <a:xfrm>
              <a:off x="9533344" y="4578527"/>
              <a:ext cx="881063" cy="307975"/>
              <a:chOff x="2356" y="1300"/>
              <a:chExt cx="555" cy="194"/>
            </a:xfrm>
          </p:grpSpPr>
          <p:sp>
            <p:nvSpPr>
              <p:cNvPr id="1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70" name="Group 124"/>
              <p:cNvGrpSpPr/>
              <p:nvPr/>
            </p:nvGrpSpPr>
            <p:grpSpPr bwMode="auto">
              <a:xfrm>
                <a:off x="2468" y="1332"/>
                <a:ext cx="310" cy="60"/>
                <a:chOff x="2468" y="1332"/>
                <a:chExt cx="310" cy="60"/>
              </a:xfrm>
            </p:grpSpPr>
            <p:sp>
              <p:nvSpPr>
                <p:cNvPr id="173" name="Freeform 12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4" name="Freeform 12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71" name="Line 127"/>
              <p:cNvSpPr>
                <a:spLocks noChangeShapeType="1"/>
              </p:cNvSpPr>
              <p:nvPr/>
            </p:nvSpPr>
            <p:spPr bwMode="auto">
              <a:xfrm>
                <a:off x="2357" y="1361"/>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 name="Line 128"/>
              <p:cNvSpPr>
                <a:spLocks noChangeShapeType="1"/>
              </p:cNvSpPr>
              <p:nvPr/>
            </p:nvSpPr>
            <p:spPr bwMode="auto">
              <a:xfrm>
                <a:off x="2907" y="1363"/>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75" name="Group 139"/>
            <p:cNvGrpSpPr/>
            <p:nvPr/>
          </p:nvGrpSpPr>
          <p:grpSpPr bwMode="auto">
            <a:xfrm>
              <a:off x="8298269" y="2075039"/>
              <a:ext cx="377825" cy="576263"/>
              <a:chOff x="4140" y="429"/>
              <a:chExt cx="1425" cy="2396"/>
            </a:xfrm>
          </p:grpSpPr>
          <p:sp>
            <p:nvSpPr>
              <p:cNvPr id="176" name="Freeform 140"/>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 name="Rectangle 141"/>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78" name="Freeform 142"/>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9" name="Freeform 143"/>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 name="Rectangle 144"/>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81" name="Group 145"/>
              <p:cNvGrpSpPr/>
              <p:nvPr/>
            </p:nvGrpSpPr>
            <p:grpSpPr bwMode="auto">
              <a:xfrm>
                <a:off x="4749" y="668"/>
                <a:ext cx="581" cy="145"/>
                <a:chOff x="614" y="2568"/>
                <a:chExt cx="725" cy="139"/>
              </a:xfrm>
            </p:grpSpPr>
            <p:sp>
              <p:nvSpPr>
                <p:cNvPr id="206" name="AutoShape 146"/>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7" name="AutoShape 147"/>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82" name="Rectangle 148"/>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83" name="Group 149"/>
              <p:cNvGrpSpPr/>
              <p:nvPr/>
            </p:nvGrpSpPr>
            <p:grpSpPr bwMode="auto">
              <a:xfrm>
                <a:off x="4747" y="994"/>
                <a:ext cx="581" cy="134"/>
                <a:chOff x="614" y="2568"/>
                <a:chExt cx="725" cy="139"/>
              </a:xfrm>
            </p:grpSpPr>
            <p:sp>
              <p:nvSpPr>
                <p:cNvPr id="204" name="AutoShape 150"/>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5" name="AutoShape 151"/>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84" name="Rectangle 152"/>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85" name="Rectangle 153"/>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86" name="Group 154"/>
              <p:cNvGrpSpPr/>
              <p:nvPr/>
            </p:nvGrpSpPr>
            <p:grpSpPr bwMode="auto">
              <a:xfrm>
                <a:off x="4735" y="1627"/>
                <a:ext cx="582" cy="151"/>
                <a:chOff x="614" y="2568"/>
                <a:chExt cx="725" cy="139"/>
              </a:xfrm>
            </p:grpSpPr>
            <p:sp>
              <p:nvSpPr>
                <p:cNvPr id="202" name="AutoShape 155"/>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3" name="AutoShape 156"/>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87" name="Freeform 157"/>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88" name="Group 158"/>
              <p:cNvGrpSpPr/>
              <p:nvPr/>
            </p:nvGrpSpPr>
            <p:grpSpPr bwMode="auto">
              <a:xfrm>
                <a:off x="4739" y="1327"/>
                <a:ext cx="582" cy="139"/>
                <a:chOff x="614" y="2568"/>
                <a:chExt cx="725" cy="139"/>
              </a:xfrm>
            </p:grpSpPr>
            <p:sp>
              <p:nvSpPr>
                <p:cNvPr id="200" name="AutoShape 159"/>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1" name="AutoShape 160"/>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89" name="Rectangle 161"/>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0" name="Freeform 162"/>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1" name="Freeform 163"/>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2" name="Oval 164"/>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3" name="Freeform 165"/>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4" name="AutoShape 166"/>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5" name="AutoShape 167"/>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6" name="Oval 168"/>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7" name="Oval 169"/>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8" name="Oval 170"/>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9" name="Rectangle 171"/>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208" name="Group 172"/>
            <p:cNvGrpSpPr/>
            <p:nvPr/>
          </p:nvGrpSpPr>
          <p:grpSpPr bwMode="auto">
            <a:xfrm>
              <a:off x="8447494" y="5188127"/>
              <a:ext cx="525463" cy="557212"/>
              <a:chOff x="-44" y="1473"/>
              <a:chExt cx="981" cy="1105"/>
            </a:xfrm>
          </p:grpSpPr>
          <p:pic>
            <p:nvPicPr>
              <p:cNvPr id="209" name="Picture 173"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Freeform 174"/>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11" name="Group 175"/>
            <p:cNvGrpSpPr/>
            <p:nvPr/>
          </p:nvGrpSpPr>
          <p:grpSpPr bwMode="auto">
            <a:xfrm>
              <a:off x="9212669" y="1597202"/>
              <a:ext cx="377825" cy="576262"/>
              <a:chOff x="4140" y="429"/>
              <a:chExt cx="1425" cy="2396"/>
            </a:xfrm>
          </p:grpSpPr>
          <p:sp>
            <p:nvSpPr>
              <p:cNvPr id="212" name="Freeform 176"/>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 name="Rectangle 177"/>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4" name="Freeform 178"/>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 name="Freeform 179"/>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 name="Rectangle 180"/>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17" name="Group 181"/>
              <p:cNvGrpSpPr/>
              <p:nvPr/>
            </p:nvGrpSpPr>
            <p:grpSpPr bwMode="auto">
              <a:xfrm>
                <a:off x="4749" y="668"/>
                <a:ext cx="581" cy="145"/>
                <a:chOff x="614" y="2568"/>
                <a:chExt cx="725" cy="139"/>
              </a:xfrm>
            </p:grpSpPr>
            <p:sp>
              <p:nvSpPr>
                <p:cNvPr id="242" name="AutoShape 182"/>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43" name="AutoShape 183"/>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18" name="Rectangle 184"/>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19" name="Group 185"/>
              <p:cNvGrpSpPr/>
              <p:nvPr/>
            </p:nvGrpSpPr>
            <p:grpSpPr bwMode="auto">
              <a:xfrm>
                <a:off x="4747" y="994"/>
                <a:ext cx="581" cy="134"/>
                <a:chOff x="614" y="2568"/>
                <a:chExt cx="725" cy="139"/>
              </a:xfrm>
            </p:grpSpPr>
            <p:sp>
              <p:nvSpPr>
                <p:cNvPr id="240" name="AutoShape 186"/>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41" name="AutoShape 187"/>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20" name="Rectangle 188"/>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1" name="Rectangle 189"/>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22" name="Group 190"/>
              <p:cNvGrpSpPr/>
              <p:nvPr/>
            </p:nvGrpSpPr>
            <p:grpSpPr bwMode="auto">
              <a:xfrm>
                <a:off x="4735" y="1627"/>
                <a:ext cx="582" cy="151"/>
                <a:chOff x="614" y="2568"/>
                <a:chExt cx="725" cy="139"/>
              </a:xfrm>
            </p:grpSpPr>
            <p:sp>
              <p:nvSpPr>
                <p:cNvPr id="238" name="AutoShape 191"/>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9" name="AutoShape 192"/>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23" name="Freeform 193"/>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24" name="Group 194"/>
              <p:cNvGrpSpPr/>
              <p:nvPr/>
            </p:nvGrpSpPr>
            <p:grpSpPr bwMode="auto">
              <a:xfrm>
                <a:off x="4739" y="1327"/>
                <a:ext cx="582" cy="139"/>
                <a:chOff x="614" y="2568"/>
                <a:chExt cx="725" cy="139"/>
              </a:xfrm>
            </p:grpSpPr>
            <p:sp>
              <p:nvSpPr>
                <p:cNvPr id="236" name="AutoShape 195"/>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7" name="AutoShape 196"/>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25" name="Rectangle 197"/>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6" name="Freeform 198"/>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 name="Freeform 199"/>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 name="Oval 200"/>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9" name="Freeform 201"/>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 name="AutoShape 202"/>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1" name="AutoShape 203"/>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2" name="Oval 204"/>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3" name="Oval 205"/>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4" name="Oval 206"/>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5" name="Rectangle 207"/>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244" name="Group 208"/>
            <p:cNvGrpSpPr/>
            <p:nvPr/>
          </p:nvGrpSpPr>
          <p:grpSpPr bwMode="auto">
            <a:xfrm>
              <a:off x="9965144" y="1628952"/>
              <a:ext cx="377825" cy="576262"/>
              <a:chOff x="4140" y="429"/>
              <a:chExt cx="1425" cy="2396"/>
            </a:xfrm>
          </p:grpSpPr>
          <p:sp>
            <p:nvSpPr>
              <p:cNvPr id="245" name="Freeform 209"/>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6" name="Rectangle 210"/>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47" name="Freeform 211"/>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8" name="Freeform 212"/>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9" name="Rectangle 213"/>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50" name="Group 214"/>
              <p:cNvGrpSpPr/>
              <p:nvPr/>
            </p:nvGrpSpPr>
            <p:grpSpPr bwMode="auto">
              <a:xfrm>
                <a:off x="4749" y="668"/>
                <a:ext cx="581" cy="145"/>
                <a:chOff x="614" y="2568"/>
                <a:chExt cx="725" cy="139"/>
              </a:xfrm>
            </p:grpSpPr>
            <p:sp>
              <p:nvSpPr>
                <p:cNvPr id="275" name="AutoShape 215"/>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76" name="AutoShape 216"/>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51" name="Rectangle 217"/>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52" name="Group 218"/>
              <p:cNvGrpSpPr/>
              <p:nvPr/>
            </p:nvGrpSpPr>
            <p:grpSpPr bwMode="auto">
              <a:xfrm>
                <a:off x="4747" y="994"/>
                <a:ext cx="581" cy="134"/>
                <a:chOff x="614" y="2568"/>
                <a:chExt cx="725" cy="139"/>
              </a:xfrm>
            </p:grpSpPr>
            <p:sp>
              <p:nvSpPr>
                <p:cNvPr id="273" name="AutoShape 219"/>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74" name="AutoShape 220"/>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53" name="Rectangle 221"/>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54" name="Rectangle 222"/>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55" name="Group 223"/>
              <p:cNvGrpSpPr/>
              <p:nvPr/>
            </p:nvGrpSpPr>
            <p:grpSpPr bwMode="auto">
              <a:xfrm>
                <a:off x="4735" y="1627"/>
                <a:ext cx="582" cy="151"/>
                <a:chOff x="614" y="2568"/>
                <a:chExt cx="725" cy="139"/>
              </a:xfrm>
            </p:grpSpPr>
            <p:sp>
              <p:nvSpPr>
                <p:cNvPr id="271" name="AutoShape 224"/>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72" name="AutoShape 225"/>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56" name="Freeform 226"/>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57" name="Group 227"/>
              <p:cNvGrpSpPr/>
              <p:nvPr/>
            </p:nvGrpSpPr>
            <p:grpSpPr bwMode="auto">
              <a:xfrm>
                <a:off x="4739" y="1327"/>
                <a:ext cx="582" cy="139"/>
                <a:chOff x="614" y="2568"/>
                <a:chExt cx="725" cy="139"/>
              </a:xfrm>
            </p:grpSpPr>
            <p:sp>
              <p:nvSpPr>
                <p:cNvPr id="269" name="AutoShape 228"/>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70" name="AutoShape 229"/>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58" name="Rectangle 230"/>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59" name="Freeform 231"/>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0" name="Freeform 232"/>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1" name="Oval 233"/>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2" name="Freeform 234"/>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3" name="AutoShape 235"/>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4" name="AutoShape 236"/>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5" name="Oval 237"/>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6" name="Oval 238"/>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7" name="Oval 239"/>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8" name="Rectangle 240"/>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277" name="Group 241"/>
            <p:cNvGrpSpPr/>
            <p:nvPr/>
          </p:nvGrpSpPr>
          <p:grpSpPr bwMode="auto">
            <a:xfrm>
              <a:off x="10574744" y="1781352"/>
              <a:ext cx="377825" cy="576262"/>
              <a:chOff x="4140" y="429"/>
              <a:chExt cx="1425" cy="2396"/>
            </a:xfrm>
          </p:grpSpPr>
          <p:sp>
            <p:nvSpPr>
              <p:cNvPr id="278" name="Freeform 242"/>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9" name="Rectangle 243"/>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80" name="Freeform 244"/>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1" name="Freeform 245"/>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2" name="Rectangle 246"/>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83" name="Group 247"/>
              <p:cNvGrpSpPr/>
              <p:nvPr/>
            </p:nvGrpSpPr>
            <p:grpSpPr bwMode="auto">
              <a:xfrm>
                <a:off x="4749" y="668"/>
                <a:ext cx="581" cy="145"/>
                <a:chOff x="614" y="2568"/>
                <a:chExt cx="725" cy="139"/>
              </a:xfrm>
            </p:grpSpPr>
            <p:sp>
              <p:nvSpPr>
                <p:cNvPr id="308" name="AutoShape 248"/>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9" name="AutoShape 249"/>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84" name="Rectangle 250"/>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85" name="Group 251"/>
              <p:cNvGrpSpPr/>
              <p:nvPr/>
            </p:nvGrpSpPr>
            <p:grpSpPr bwMode="auto">
              <a:xfrm>
                <a:off x="4747" y="994"/>
                <a:ext cx="581" cy="134"/>
                <a:chOff x="614" y="2568"/>
                <a:chExt cx="725" cy="139"/>
              </a:xfrm>
            </p:grpSpPr>
            <p:sp>
              <p:nvSpPr>
                <p:cNvPr id="306" name="AutoShape 252"/>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7" name="AutoShape 253"/>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86" name="Rectangle 254"/>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87" name="Rectangle 255"/>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88" name="Group 256"/>
              <p:cNvGrpSpPr/>
              <p:nvPr/>
            </p:nvGrpSpPr>
            <p:grpSpPr bwMode="auto">
              <a:xfrm>
                <a:off x="4735" y="1627"/>
                <a:ext cx="582" cy="151"/>
                <a:chOff x="614" y="2568"/>
                <a:chExt cx="725" cy="139"/>
              </a:xfrm>
            </p:grpSpPr>
            <p:sp>
              <p:nvSpPr>
                <p:cNvPr id="304" name="AutoShape 257"/>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5" name="AutoShape 258"/>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89" name="Freeform 259"/>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90" name="Group 260"/>
              <p:cNvGrpSpPr/>
              <p:nvPr/>
            </p:nvGrpSpPr>
            <p:grpSpPr bwMode="auto">
              <a:xfrm>
                <a:off x="4739" y="1327"/>
                <a:ext cx="582" cy="139"/>
                <a:chOff x="614" y="2568"/>
                <a:chExt cx="725" cy="139"/>
              </a:xfrm>
            </p:grpSpPr>
            <p:sp>
              <p:nvSpPr>
                <p:cNvPr id="302" name="AutoShape 261"/>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3" name="AutoShape 262"/>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91" name="Rectangle 263"/>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2" name="Freeform 264"/>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3" name="Freeform 265"/>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4" name="Oval 266"/>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5" name="Freeform 267"/>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6" name="AutoShape 268"/>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7" name="AutoShape 269"/>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8" name="Oval 270"/>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9" name="Oval 271"/>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0" name="Oval 272"/>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1" name="Rectangle 273"/>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310" name="Group 274"/>
            <p:cNvGrpSpPr/>
            <p:nvPr/>
          </p:nvGrpSpPr>
          <p:grpSpPr bwMode="auto">
            <a:xfrm>
              <a:off x="10903357" y="2727502"/>
              <a:ext cx="377825" cy="576262"/>
              <a:chOff x="4140" y="429"/>
              <a:chExt cx="1425" cy="2396"/>
            </a:xfrm>
          </p:grpSpPr>
          <p:sp>
            <p:nvSpPr>
              <p:cNvPr id="311" name="Freeform 275"/>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2" name="Rectangle 276"/>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13" name="Freeform 277"/>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4" name="Freeform 278"/>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5" name="Rectangle 279"/>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16" name="Group 280"/>
              <p:cNvGrpSpPr/>
              <p:nvPr/>
            </p:nvGrpSpPr>
            <p:grpSpPr bwMode="auto">
              <a:xfrm>
                <a:off x="4749" y="668"/>
                <a:ext cx="581" cy="145"/>
                <a:chOff x="614" y="2568"/>
                <a:chExt cx="725" cy="139"/>
              </a:xfrm>
            </p:grpSpPr>
            <p:sp>
              <p:nvSpPr>
                <p:cNvPr id="341" name="AutoShape 281"/>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42" name="AutoShape 282"/>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17" name="Rectangle 283"/>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18" name="Group 284"/>
              <p:cNvGrpSpPr/>
              <p:nvPr/>
            </p:nvGrpSpPr>
            <p:grpSpPr bwMode="auto">
              <a:xfrm>
                <a:off x="4747" y="994"/>
                <a:ext cx="581" cy="134"/>
                <a:chOff x="614" y="2568"/>
                <a:chExt cx="725" cy="139"/>
              </a:xfrm>
            </p:grpSpPr>
            <p:sp>
              <p:nvSpPr>
                <p:cNvPr id="339" name="AutoShape 285"/>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40" name="AutoShape 286"/>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19" name="Rectangle 287"/>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20" name="Rectangle 288"/>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21" name="Group 289"/>
              <p:cNvGrpSpPr/>
              <p:nvPr/>
            </p:nvGrpSpPr>
            <p:grpSpPr bwMode="auto">
              <a:xfrm>
                <a:off x="4735" y="1627"/>
                <a:ext cx="582" cy="151"/>
                <a:chOff x="614" y="2568"/>
                <a:chExt cx="725" cy="139"/>
              </a:xfrm>
            </p:grpSpPr>
            <p:sp>
              <p:nvSpPr>
                <p:cNvPr id="337" name="AutoShape 290"/>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8" name="AutoShape 291"/>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22" name="Freeform 292"/>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323" name="Group 293"/>
              <p:cNvGrpSpPr/>
              <p:nvPr/>
            </p:nvGrpSpPr>
            <p:grpSpPr bwMode="auto">
              <a:xfrm>
                <a:off x="4739" y="1327"/>
                <a:ext cx="582" cy="139"/>
                <a:chOff x="614" y="2568"/>
                <a:chExt cx="725" cy="139"/>
              </a:xfrm>
            </p:grpSpPr>
            <p:sp>
              <p:nvSpPr>
                <p:cNvPr id="335" name="AutoShape 294"/>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6" name="AutoShape 295"/>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24" name="Rectangle 296"/>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25" name="Freeform 297"/>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6" name="Freeform 298"/>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 name="Oval 299"/>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28" name="Freeform 300"/>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9" name="AutoShape 301"/>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0" name="AutoShape 302"/>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1" name="Oval 303"/>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2" name="Oval 304"/>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3" name="Oval 305"/>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4" name="Rectangle 306"/>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343" name="Group 307"/>
            <p:cNvGrpSpPr/>
            <p:nvPr/>
          </p:nvGrpSpPr>
          <p:grpSpPr bwMode="auto">
            <a:xfrm>
              <a:off x="10163582" y="5145264"/>
              <a:ext cx="377825" cy="576263"/>
              <a:chOff x="4140" y="429"/>
              <a:chExt cx="1425" cy="2396"/>
            </a:xfrm>
          </p:grpSpPr>
          <p:sp>
            <p:nvSpPr>
              <p:cNvPr id="344" name="Freeform 308"/>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5" name="Rectangle 309"/>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46" name="Freeform 310"/>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7" name="Freeform 311"/>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8" name="Rectangle 312"/>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49" name="Group 313"/>
              <p:cNvGrpSpPr/>
              <p:nvPr/>
            </p:nvGrpSpPr>
            <p:grpSpPr bwMode="auto">
              <a:xfrm>
                <a:off x="4749" y="668"/>
                <a:ext cx="581" cy="145"/>
                <a:chOff x="614" y="2568"/>
                <a:chExt cx="725" cy="139"/>
              </a:xfrm>
            </p:grpSpPr>
            <p:sp>
              <p:nvSpPr>
                <p:cNvPr id="374" name="AutoShape 31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75" name="AutoShape 315"/>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50" name="Rectangle 316"/>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51" name="Group 317"/>
              <p:cNvGrpSpPr/>
              <p:nvPr/>
            </p:nvGrpSpPr>
            <p:grpSpPr bwMode="auto">
              <a:xfrm>
                <a:off x="4747" y="994"/>
                <a:ext cx="581" cy="134"/>
                <a:chOff x="614" y="2568"/>
                <a:chExt cx="725" cy="139"/>
              </a:xfrm>
            </p:grpSpPr>
            <p:sp>
              <p:nvSpPr>
                <p:cNvPr id="372" name="AutoShape 318"/>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73" name="AutoShape 319"/>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52" name="Rectangle 320"/>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53" name="Rectangle 321"/>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54" name="Group 322"/>
              <p:cNvGrpSpPr/>
              <p:nvPr/>
            </p:nvGrpSpPr>
            <p:grpSpPr bwMode="auto">
              <a:xfrm>
                <a:off x="4735" y="1627"/>
                <a:ext cx="582" cy="151"/>
                <a:chOff x="614" y="2568"/>
                <a:chExt cx="725" cy="139"/>
              </a:xfrm>
            </p:grpSpPr>
            <p:sp>
              <p:nvSpPr>
                <p:cNvPr id="370" name="AutoShape 323"/>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71" name="AutoShape 324"/>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55" name="Freeform 325"/>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356" name="Group 326"/>
              <p:cNvGrpSpPr/>
              <p:nvPr/>
            </p:nvGrpSpPr>
            <p:grpSpPr bwMode="auto">
              <a:xfrm>
                <a:off x="4739" y="1327"/>
                <a:ext cx="582" cy="139"/>
                <a:chOff x="614" y="2568"/>
                <a:chExt cx="725" cy="139"/>
              </a:xfrm>
            </p:grpSpPr>
            <p:sp>
              <p:nvSpPr>
                <p:cNvPr id="368" name="AutoShape 327"/>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69" name="AutoShape 328"/>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57" name="Rectangle 329"/>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58" name="Freeform 330"/>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9" name="Freeform 331"/>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0" name="Oval 332"/>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61" name="Freeform 333"/>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2" name="AutoShape 334"/>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63" name="AutoShape 335"/>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64" name="Oval 336"/>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65" name="Oval 337"/>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6" name="Oval 338"/>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67" name="Rectangle 339"/>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376" name="Group 340"/>
            <p:cNvGrpSpPr/>
            <p:nvPr/>
          </p:nvGrpSpPr>
          <p:grpSpPr bwMode="auto">
            <a:xfrm>
              <a:off x="8958669" y="5210352"/>
              <a:ext cx="525463" cy="557212"/>
              <a:chOff x="-44" y="1473"/>
              <a:chExt cx="981" cy="1105"/>
            </a:xfrm>
          </p:grpSpPr>
          <p:pic>
            <p:nvPicPr>
              <p:cNvPr id="377" name="Picture 3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 name="Freeform 342"/>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379" name="Group 343"/>
            <p:cNvGrpSpPr/>
            <p:nvPr/>
          </p:nvGrpSpPr>
          <p:grpSpPr bwMode="auto">
            <a:xfrm>
              <a:off x="9482544" y="5199239"/>
              <a:ext cx="525463" cy="557213"/>
              <a:chOff x="-44" y="1473"/>
              <a:chExt cx="981" cy="1105"/>
            </a:xfrm>
          </p:grpSpPr>
          <p:pic>
            <p:nvPicPr>
              <p:cNvPr id="380" name="Picture 34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345"/>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cxnSp>
          <p:nvCxnSpPr>
            <p:cNvPr id="5" name="直接箭头连接符 4"/>
            <p:cNvCxnSpPr/>
            <p:nvPr/>
          </p:nvCxnSpPr>
          <p:spPr>
            <a:xfrm flipH="1">
              <a:off x="9993626" y="2264854"/>
              <a:ext cx="109656" cy="994824"/>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82" name="Text Box 98"/>
            <p:cNvSpPr txBox="1">
              <a:spLocks noChangeArrowheads="1"/>
            </p:cNvSpPr>
            <p:nvPr/>
          </p:nvSpPr>
          <p:spPr bwMode="auto">
            <a:xfrm>
              <a:off x="10063693" y="2235689"/>
              <a:ext cx="3644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往返</a:t>
              </a: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秒</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cxnSp>
          <p:nvCxnSpPr>
            <p:cNvPr id="386" name="直接箭头连接符 385"/>
            <p:cNvCxnSpPr/>
            <p:nvPr/>
          </p:nvCxnSpPr>
          <p:spPr>
            <a:xfrm>
              <a:off x="9522395" y="2338549"/>
              <a:ext cx="329911" cy="931544"/>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9" name="直接箭头连接符 388"/>
            <p:cNvCxnSpPr/>
            <p:nvPr/>
          </p:nvCxnSpPr>
          <p:spPr>
            <a:xfrm flipH="1">
              <a:off x="10104850" y="2445574"/>
              <a:ext cx="500107" cy="851306"/>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0" name="直接箭头连接符 389"/>
            <p:cNvCxnSpPr/>
            <p:nvPr/>
          </p:nvCxnSpPr>
          <p:spPr>
            <a:xfrm flipH="1">
              <a:off x="10223907" y="3084861"/>
              <a:ext cx="563583" cy="185232"/>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1" name="直接箭头连接符 390"/>
            <p:cNvCxnSpPr/>
            <p:nvPr/>
          </p:nvCxnSpPr>
          <p:spPr>
            <a:xfrm>
              <a:off x="8757773" y="2595744"/>
              <a:ext cx="921410" cy="728539"/>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5"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1009704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8571" y="1318806"/>
            <a:ext cx="10515600" cy="4586694"/>
          </a:xfrm>
        </p:spPr>
        <p:txBody>
          <a:bodyPr>
            <a:normAutofit/>
          </a:bodyPr>
          <a:lstStyle/>
          <a:p>
            <a:r>
              <a:rPr lang="en-US" altLang="zh-CN" dirty="0">
                <a:cs typeface="Times New Roman" panose="02020603050405020304" pitchFamily="18" charset="0"/>
              </a:rPr>
              <a:t>Web</a:t>
            </a:r>
            <a:r>
              <a:rPr lang="zh-CN" altLang="en-US" dirty="0">
                <a:cs typeface="Times New Roman" panose="02020603050405020304" pitchFamily="18" charset="0"/>
              </a:rPr>
              <a:t>代理服务器缓存性能分析</a:t>
            </a:r>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latin typeface="微软雅黑" panose="020B0503020204020204" pitchFamily="34" charset="-122"/>
                <a:ea typeface="微软雅黑" panose="020B0503020204020204" pitchFamily="34" charset="-122"/>
              </a:rPr>
              <a:t>137</a:t>
            </a:fld>
            <a:endParaRPr kumimoji="1" lang="zh-CN" altLang="en-US" dirty="0">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ph type="title"/>
          </p:nvPr>
        </p:nvSpPr>
        <p:spPr>
          <a:xfrm>
            <a:off x="1306800" y="363600"/>
            <a:ext cx="7502971" cy="878400"/>
          </a:xfrm>
        </p:spPr>
        <p:txBody>
          <a:bodyPr>
            <a:noAutofit/>
          </a:bodyPr>
          <a:lstStyle/>
          <a:p>
            <a:r>
              <a:rPr lang="en-US" altLang="zh-CN" dirty="0"/>
              <a:t>Web</a:t>
            </a:r>
            <a:r>
              <a:rPr lang="zh-CN" altLang="en-US" dirty="0"/>
              <a:t>缓存技术与</a:t>
            </a:r>
            <a:r>
              <a:rPr lang="en-US" altLang="zh-CN" dirty="0"/>
              <a:t>Web</a:t>
            </a:r>
            <a:r>
              <a:rPr lang="zh-CN" altLang="en-US" dirty="0"/>
              <a:t>代理</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1" name="Text Box 3"/>
          <p:cNvSpPr txBox="1">
            <a:spLocks noChangeArrowheads="1"/>
          </p:cNvSpPr>
          <p:nvPr/>
        </p:nvSpPr>
        <p:spPr bwMode="auto">
          <a:xfrm>
            <a:off x="1078046" y="1792032"/>
            <a:ext cx="7023813"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2"/>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3"/>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a:lnSpc>
                <a:spcPct val="100000"/>
              </a:lnSpc>
              <a:buFont typeface="Wingdings" panose="05000000000000000000" pitchFamily="2" charset="2"/>
              <a:buChar char="l"/>
              <a:defRPr/>
            </a:pP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假设</a:t>
            </a: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p>
          <a:p>
            <a:pPr marL="685800" lvl="1" indent="-328930">
              <a:lnSpc>
                <a:spcPct val="100000"/>
              </a:lnSpc>
              <a:spcBef>
                <a:spcPts val="600"/>
              </a:spcBef>
            </a:pPr>
            <a:r>
              <a:rPr lang="zh-CN" altLang="en-US" sz="2000" dirty="0">
                <a:latin typeface="微软雅黑" panose="020B0503020204020204" pitchFamily="34" charset="-122"/>
                <a:ea typeface="微软雅黑" panose="020B0503020204020204" pitchFamily="34" charset="-122"/>
              </a:rPr>
              <a:t>缓存代理访问命中率为</a:t>
            </a:r>
            <a:r>
              <a:rPr lang="en-US" altLang="zh-CN" sz="2000" dirty="0">
                <a:latin typeface="微软雅黑" panose="020B0503020204020204" pitchFamily="34" charset="-122"/>
                <a:ea typeface="微软雅黑" panose="020B0503020204020204" pitchFamily="34" charset="-122"/>
              </a:rPr>
              <a:t>40%</a:t>
            </a:r>
          </a:p>
          <a:p>
            <a:pPr marL="685800" lvl="1" indent="-328930">
              <a:lnSpc>
                <a:spcPct val="100000"/>
              </a:lnSpc>
              <a:spcBef>
                <a:spcPts val="600"/>
              </a:spcBef>
            </a:pPr>
            <a:r>
              <a:rPr lang="zh-CN" altLang="en-US" sz="2000" dirty="0">
                <a:latin typeface="微软雅黑" panose="020B0503020204020204" pitchFamily="34" charset="-122"/>
                <a:ea typeface="微软雅黑" panose="020B0503020204020204" pitchFamily="34" charset="-122"/>
              </a:rPr>
              <a:t>平均每个</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页对象大小</a:t>
            </a:r>
            <a:r>
              <a:rPr lang="en-US" altLang="zh-CN" sz="2000" dirty="0">
                <a:latin typeface="微软雅黑" panose="020B0503020204020204" pitchFamily="34" charset="-122"/>
                <a:ea typeface="微软雅黑" panose="020B0503020204020204" pitchFamily="34" charset="-122"/>
              </a:rPr>
              <a:t>: 1M bits</a:t>
            </a:r>
          </a:p>
          <a:p>
            <a:pPr marL="685800" lvl="1" indent="-328930">
              <a:lnSpc>
                <a:spcPct val="100000"/>
              </a:lnSpc>
              <a:spcBef>
                <a:spcPts val="600"/>
              </a:spcBef>
            </a:pPr>
            <a:r>
              <a:rPr lang="zh-CN" altLang="en-US" sz="2000" dirty="0">
                <a:latin typeface="微软雅黑" panose="020B0503020204020204" pitchFamily="34" charset="-122"/>
                <a:ea typeface="微软雅黑" panose="020B0503020204020204" pitchFamily="34" charset="-122"/>
              </a:rPr>
              <a:t>机构网络内用户向原始服务器请求对象速率为平均每秒</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个请求</a:t>
            </a:r>
            <a:r>
              <a:rPr lang="en-US" altLang="zh-CN" sz="2000" dirty="0">
                <a:latin typeface="微软雅黑" panose="020B0503020204020204" pitchFamily="34" charset="-122"/>
                <a:ea typeface="微软雅黑" panose="020B0503020204020204" pitchFamily="34" charset="-122"/>
              </a:rPr>
              <a:t>:15/sec</a:t>
            </a:r>
          </a:p>
          <a:p>
            <a:pPr>
              <a:lnSpc>
                <a:spcPct val="100000"/>
              </a:lnSpc>
              <a:spcBef>
                <a:spcPct val="45000"/>
              </a:spcBef>
              <a:buFont typeface="Wingdings" panose="05000000000000000000" pitchFamily="2" charset="2"/>
              <a:buChar char="l"/>
              <a:defRPr/>
            </a:pP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结果</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i="1" dirty="0">
              <a:solidFill>
                <a:srgbClr val="CC0000"/>
              </a:solidFill>
              <a:latin typeface="微软雅黑" panose="020B0503020204020204" pitchFamily="34" charset="-122"/>
              <a:ea typeface="微软雅黑" panose="020B0503020204020204" pitchFamily="34" charset="-122"/>
            </a:endParaRPr>
          </a:p>
          <a:p>
            <a:pPr marL="685800" lvl="1" indent="-328930">
              <a:lnSpc>
                <a:spcPct val="100000"/>
              </a:lnSpc>
              <a:spcBef>
                <a:spcPts val="600"/>
              </a:spcBef>
            </a:pPr>
            <a:r>
              <a:rPr lang="zh-CN" altLang="en-US" sz="2000" dirty="0">
                <a:latin typeface="微软雅黑" panose="020B0503020204020204" pitchFamily="34" charset="-122"/>
                <a:ea typeface="微软雅黑" panose="020B0503020204020204" pitchFamily="34" charset="-122"/>
              </a:rPr>
              <a:t>机构网络内带宽使用率</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，接入链路的使用率接近</a:t>
            </a:r>
            <a:r>
              <a:rPr lang="en-US" altLang="zh-CN" sz="2000" dirty="0">
                <a:latin typeface="微软雅黑" panose="020B0503020204020204" pitchFamily="34" charset="-122"/>
                <a:ea typeface="微软雅黑" panose="020B0503020204020204" pitchFamily="34" charset="-122"/>
              </a:rPr>
              <a:t>0.6</a:t>
            </a:r>
          </a:p>
          <a:p>
            <a:pPr marL="685800" lvl="1" indent="-328930">
              <a:lnSpc>
                <a:spcPct val="100000"/>
              </a:lnSpc>
              <a:spcBef>
                <a:spcPts val="600"/>
              </a:spcBef>
            </a:pPr>
            <a:r>
              <a:rPr lang="zh-CN" altLang="en-US" sz="2000" dirty="0">
                <a:latin typeface="微软雅黑" panose="020B0503020204020204" pitchFamily="34" charset="-122"/>
                <a:ea typeface="微软雅黑" panose="020B0503020204020204" pitchFamily="34" charset="-122"/>
              </a:rPr>
              <a:t>总的时延：</a:t>
            </a:r>
            <a:r>
              <a:rPr lang="en-US" altLang="zh-CN" sz="2000" dirty="0">
                <a:latin typeface="微软雅黑" panose="020B0503020204020204" pitchFamily="34" charset="-122"/>
                <a:ea typeface="微软雅黑" panose="020B0503020204020204" pitchFamily="34" charset="-122"/>
              </a:rPr>
              <a:t>= 0.6 * (</a:t>
            </a:r>
            <a:r>
              <a:rPr lang="zh-CN" altLang="en-US" sz="2000" dirty="0">
                <a:latin typeface="微软雅黑" panose="020B0503020204020204" pitchFamily="34" charset="-122"/>
                <a:ea typeface="微软雅黑" panose="020B0503020204020204" pitchFamily="34" charset="-122"/>
              </a:rPr>
              <a:t>互联网延迟</a:t>
            </a:r>
            <a:r>
              <a:rPr lang="en-US" altLang="zh-CN" sz="2000" dirty="0">
                <a:latin typeface="微软雅黑" panose="020B0503020204020204" pitchFamily="34" charset="-122"/>
                <a:ea typeface="微软雅黑" panose="020B0503020204020204" pitchFamily="34" charset="-122"/>
              </a:rPr>
              <a:t>) +0.4 * (Web</a:t>
            </a:r>
            <a:r>
              <a:rPr lang="zh-CN" altLang="en-US" sz="2000" dirty="0">
                <a:latin typeface="微软雅黑" panose="020B0503020204020204" pitchFamily="34" charset="-122"/>
                <a:ea typeface="微软雅黑" panose="020B0503020204020204" pitchFamily="34" charset="-122"/>
              </a:rPr>
              <a:t>代理命中率的延迟</a:t>
            </a:r>
            <a:r>
              <a:rPr lang="en-US" altLang="zh-CN" sz="2000" dirty="0">
                <a:latin typeface="微软雅黑" panose="020B0503020204020204" pitchFamily="34" charset="-122"/>
                <a:ea typeface="微软雅黑" panose="020B0503020204020204" pitchFamily="34" charset="-122"/>
              </a:rPr>
              <a:t>)</a:t>
            </a:r>
          </a:p>
          <a:p>
            <a:pPr marL="356870" lvl="1" indent="0">
              <a:lnSpc>
                <a:spcPct val="100000"/>
              </a:lnSpc>
              <a:spcBef>
                <a:spcPts val="600"/>
              </a:spcBef>
              <a:buNone/>
            </a:pPr>
            <a:r>
              <a:rPr lang="en-US" altLang="zh-CN" sz="2000" dirty="0">
                <a:latin typeface="微软雅黑" panose="020B0503020204020204" pitchFamily="34" charset="-122"/>
                <a:ea typeface="微软雅黑" panose="020B0503020204020204" pitchFamily="34" charset="-122"/>
              </a:rPr>
              <a:t>	= 0.6 (2</a:t>
            </a:r>
            <a:r>
              <a:rPr lang="zh-CN" altLang="en-US" sz="2000" dirty="0">
                <a:latin typeface="微软雅黑" panose="020B0503020204020204" pitchFamily="34" charset="-122"/>
                <a:ea typeface="微软雅黑" panose="020B0503020204020204" pitchFamily="34" charset="-122"/>
              </a:rPr>
              <a:t>秒</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计</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毫秒机构网络内延迟</a:t>
            </a:r>
            <a:r>
              <a:rPr lang="en-US" altLang="zh-CN" sz="2000" dirty="0">
                <a:latin typeface="微软雅黑" panose="020B0503020204020204" pitchFamily="34" charset="-122"/>
                <a:ea typeface="微软雅黑" panose="020B0503020204020204" pitchFamily="34" charset="-122"/>
              </a:rPr>
              <a:t>) + 0.4 (</a:t>
            </a:r>
            <a:r>
              <a:rPr lang="zh-CN" altLang="en-US" sz="2000" dirty="0">
                <a:latin typeface="微软雅黑" panose="020B0503020204020204" pitchFamily="34" charset="-122"/>
                <a:ea typeface="微软雅黑" panose="020B0503020204020204" pitchFamily="34" charset="-122"/>
              </a:rPr>
              <a:t>计</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毫</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秒机构网络内延迟</a:t>
            </a:r>
            <a:r>
              <a:rPr lang="en-US" altLang="zh-CN" sz="2000" dirty="0">
                <a:latin typeface="微软雅黑" panose="020B0503020204020204" pitchFamily="34" charset="-122"/>
                <a:ea typeface="微软雅黑" panose="020B0503020204020204" pitchFamily="34" charset="-122"/>
              </a:rPr>
              <a:t>) </a:t>
            </a:r>
          </a:p>
          <a:p>
            <a:pPr marL="356870" lvl="1" indent="0">
              <a:lnSpc>
                <a:spcPct val="100000"/>
              </a:lnSpc>
              <a:spcBef>
                <a:spcPts val="600"/>
              </a:spcBef>
              <a:buNone/>
            </a:pPr>
            <a:r>
              <a:rPr lang="en-US" altLang="zh-CN" sz="2000" dirty="0">
                <a:latin typeface="微软雅黑" panose="020B0503020204020204" pitchFamily="34" charset="-122"/>
                <a:ea typeface="微软雅黑" panose="020B0503020204020204" pitchFamily="34" charset="-122"/>
              </a:rPr>
              <a:t>	= ~ 1.2 secs</a:t>
            </a:r>
          </a:p>
        </p:txBody>
      </p:sp>
      <p:sp>
        <p:nvSpPr>
          <p:cNvPr id="344" name="矩形 343"/>
          <p:cNvSpPr/>
          <p:nvPr/>
        </p:nvSpPr>
        <p:spPr>
          <a:xfrm>
            <a:off x="4471229" y="6492874"/>
            <a:ext cx="4027064"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自顶向下方法，陈鸣 译</a:t>
            </a:r>
            <a:endParaRPr lang="zh-CN" altLang="en-US" sz="1600" dirty="0">
              <a:solidFill>
                <a:schemeClr val="bg1">
                  <a:lumMod val="65000"/>
                </a:schemeClr>
              </a:solidFill>
            </a:endParaRPr>
          </a:p>
        </p:txBody>
      </p:sp>
      <p:grpSp>
        <p:nvGrpSpPr>
          <p:cNvPr id="2" name="组合 1"/>
          <p:cNvGrpSpPr/>
          <p:nvPr/>
        </p:nvGrpSpPr>
        <p:grpSpPr>
          <a:xfrm>
            <a:off x="8284485" y="1601788"/>
            <a:ext cx="3709988" cy="4319506"/>
            <a:chOff x="8206107" y="1601788"/>
            <a:chExt cx="3709988" cy="4319506"/>
          </a:xfrm>
        </p:grpSpPr>
        <p:sp>
          <p:nvSpPr>
            <p:cNvPr id="137" name="Line 2"/>
            <p:cNvSpPr>
              <a:spLocks noChangeShapeType="1"/>
            </p:cNvSpPr>
            <p:nvPr/>
          </p:nvSpPr>
          <p:spPr bwMode="auto">
            <a:xfrm>
              <a:off x="8553770" y="2532063"/>
              <a:ext cx="285750" cy="11430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8" name="Text Box 50"/>
            <p:cNvSpPr txBox="1">
              <a:spLocks noChangeArrowheads="1"/>
            </p:cNvSpPr>
            <p:nvPr/>
          </p:nvSpPr>
          <p:spPr bwMode="auto">
            <a:xfrm>
              <a:off x="11038932" y="1946275"/>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原始</a:t>
              </a:r>
              <a:endParaRPr lang="en-US" altLang="zh-CN" sz="1800" dirty="0">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服务器</a:t>
              </a:r>
              <a:endParaRPr lang="en-US" altLang="zh-CN" sz="1800" dirty="0">
                <a:latin typeface="微软雅黑" panose="020B0503020204020204" pitchFamily="34" charset="-122"/>
                <a:ea typeface="微软雅黑" panose="020B0503020204020204" pitchFamily="34" charset="-122"/>
              </a:endParaRPr>
            </a:p>
          </p:txBody>
        </p:sp>
        <p:sp>
          <p:nvSpPr>
            <p:cNvPr id="139" name="Line 51"/>
            <p:cNvSpPr>
              <a:spLocks noChangeShapeType="1"/>
            </p:cNvSpPr>
            <p:nvPr/>
          </p:nvSpPr>
          <p:spPr bwMode="auto">
            <a:xfrm>
              <a:off x="9363395" y="2151063"/>
              <a:ext cx="66675" cy="276225"/>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0" name="Line 52"/>
            <p:cNvSpPr>
              <a:spLocks noChangeShapeType="1"/>
            </p:cNvSpPr>
            <p:nvPr/>
          </p:nvSpPr>
          <p:spPr bwMode="auto">
            <a:xfrm flipH="1">
              <a:off x="9992045" y="2189163"/>
              <a:ext cx="9525" cy="238125"/>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1" name="Line 53"/>
            <p:cNvSpPr>
              <a:spLocks noChangeShapeType="1"/>
            </p:cNvSpPr>
            <p:nvPr/>
          </p:nvSpPr>
          <p:spPr bwMode="auto">
            <a:xfrm flipH="1">
              <a:off x="10449245" y="2351088"/>
              <a:ext cx="133350" cy="20955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2" name="Line 54"/>
            <p:cNvSpPr>
              <a:spLocks noChangeShapeType="1"/>
            </p:cNvSpPr>
            <p:nvPr/>
          </p:nvSpPr>
          <p:spPr bwMode="auto">
            <a:xfrm flipH="1" flipV="1">
              <a:off x="10611170" y="3113088"/>
              <a:ext cx="247650"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3" name="Freeform 55"/>
            <p:cNvSpPr/>
            <p:nvPr/>
          </p:nvSpPr>
          <p:spPr bwMode="auto">
            <a:xfrm>
              <a:off x="8637907" y="2144713"/>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4" name="Text Box 70"/>
            <p:cNvSpPr txBox="1">
              <a:spLocks noChangeArrowheads="1"/>
            </p:cNvSpPr>
            <p:nvPr/>
          </p:nvSpPr>
          <p:spPr bwMode="auto">
            <a:xfrm>
              <a:off x="8745655" y="2273399"/>
              <a:ext cx="8528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公共</a:t>
              </a:r>
              <a:endParaRPr lang="en-US" altLang="zh-CN" sz="1600" dirty="0">
                <a:solidFill>
                  <a:srgbClr val="CC0000"/>
                </a:solidFill>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互联网</a:t>
              </a:r>
              <a:endParaRPr lang="en-US" altLang="zh-CN" sz="2400" dirty="0">
                <a:solidFill>
                  <a:srgbClr val="CC0000"/>
                </a:solidFill>
                <a:latin typeface="微软雅黑" panose="020B0503020204020204" pitchFamily="34" charset="-122"/>
                <a:ea typeface="微软雅黑" panose="020B0503020204020204" pitchFamily="34" charset="-122"/>
              </a:endParaRPr>
            </a:p>
          </p:txBody>
        </p:sp>
        <p:sp>
          <p:nvSpPr>
            <p:cNvPr id="145" name="Freeform 71"/>
            <p:cNvSpPr/>
            <p:nvPr/>
          </p:nvSpPr>
          <p:spPr bwMode="auto">
            <a:xfrm>
              <a:off x="8218807" y="4514850"/>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6" name="Line 77"/>
            <p:cNvSpPr>
              <a:spLocks noChangeShapeType="1"/>
            </p:cNvSpPr>
            <p:nvPr/>
          </p:nvSpPr>
          <p:spPr bwMode="auto">
            <a:xfrm flipH="1">
              <a:off x="8668070" y="4824413"/>
              <a:ext cx="855662"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8" name="Line 78"/>
            <p:cNvSpPr>
              <a:spLocks noChangeShapeType="1"/>
            </p:cNvSpPr>
            <p:nvPr/>
          </p:nvSpPr>
          <p:spPr bwMode="auto">
            <a:xfrm flipH="1">
              <a:off x="9177657" y="4872038"/>
              <a:ext cx="563563" cy="393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9" name="Line 79"/>
            <p:cNvSpPr>
              <a:spLocks noChangeShapeType="1"/>
            </p:cNvSpPr>
            <p:nvPr/>
          </p:nvSpPr>
          <p:spPr bwMode="auto">
            <a:xfrm flipH="1">
              <a:off x="9715820" y="4878388"/>
              <a:ext cx="149225" cy="38258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0" name="Line 80"/>
            <p:cNvSpPr>
              <a:spLocks noChangeShapeType="1"/>
            </p:cNvSpPr>
            <p:nvPr/>
          </p:nvSpPr>
          <p:spPr bwMode="auto">
            <a:xfrm>
              <a:off x="10082532" y="4857750"/>
              <a:ext cx="123825" cy="4127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3" name="Line 95"/>
            <p:cNvSpPr>
              <a:spLocks noChangeShapeType="1"/>
            </p:cNvSpPr>
            <p:nvPr/>
          </p:nvSpPr>
          <p:spPr bwMode="auto">
            <a:xfrm>
              <a:off x="9877745" y="3589338"/>
              <a:ext cx="0" cy="106203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4" name="Text Box 97"/>
            <p:cNvSpPr txBox="1">
              <a:spLocks noChangeArrowheads="1"/>
            </p:cNvSpPr>
            <p:nvPr/>
          </p:nvSpPr>
          <p:spPr bwMode="auto">
            <a:xfrm>
              <a:off x="8384016" y="461930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机构网络</a:t>
              </a:r>
              <a:endParaRPr lang="en-US" altLang="zh-CN" sz="2400" dirty="0">
                <a:solidFill>
                  <a:srgbClr val="CC0000"/>
                </a:solidFill>
                <a:latin typeface="微软雅黑" panose="020B0503020204020204" pitchFamily="34" charset="-122"/>
                <a:ea typeface="微软雅黑" panose="020B0503020204020204" pitchFamily="34" charset="-122"/>
              </a:endParaRPr>
            </a:p>
          </p:txBody>
        </p:sp>
        <p:sp>
          <p:nvSpPr>
            <p:cNvPr id="155" name="Text Box 98"/>
            <p:cNvSpPr txBox="1">
              <a:spLocks noChangeArrowheads="1"/>
            </p:cNvSpPr>
            <p:nvPr/>
          </p:nvSpPr>
          <p:spPr bwMode="auto">
            <a:xfrm>
              <a:off x="10425572" y="4771072"/>
              <a:ext cx="7635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rIns="3600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1Gbps </a:t>
              </a:r>
            </a:p>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局域网</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sp>
          <p:nvSpPr>
            <p:cNvPr id="156" name="Text Box 99"/>
            <p:cNvSpPr txBox="1">
              <a:spLocks noChangeArrowheads="1"/>
            </p:cNvSpPr>
            <p:nvPr/>
          </p:nvSpPr>
          <p:spPr bwMode="auto">
            <a:xfrm>
              <a:off x="9879332" y="3778250"/>
              <a:ext cx="10438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15Mbps </a:t>
              </a:r>
            </a:p>
            <a:p>
              <a:pP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接入链路</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grpSp>
          <p:nvGrpSpPr>
            <p:cNvPr id="157" name="Group 111"/>
            <p:cNvGrpSpPr/>
            <p:nvPr/>
          </p:nvGrpSpPr>
          <p:grpSpPr bwMode="auto">
            <a:xfrm>
              <a:off x="9461820" y="3287713"/>
              <a:ext cx="881062" cy="307975"/>
              <a:chOff x="2356" y="1300"/>
              <a:chExt cx="555" cy="194"/>
            </a:xfrm>
          </p:grpSpPr>
          <p:sp>
            <p:nvSpPr>
              <p:cNvPr id="15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5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6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61" name="Group 115"/>
              <p:cNvGrpSpPr/>
              <p:nvPr/>
            </p:nvGrpSpPr>
            <p:grpSpPr bwMode="auto">
              <a:xfrm>
                <a:off x="2468" y="1332"/>
                <a:ext cx="310" cy="60"/>
                <a:chOff x="2468" y="1332"/>
                <a:chExt cx="310" cy="60"/>
              </a:xfrm>
            </p:grpSpPr>
            <p:sp>
              <p:nvSpPr>
                <p:cNvPr id="164" name="Freeform 11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5" name="Freeform 11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62" name="Line 118"/>
              <p:cNvSpPr>
                <a:spLocks noChangeShapeType="1"/>
              </p:cNvSpPr>
              <p:nvPr/>
            </p:nvSpPr>
            <p:spPr bwMode="auto">
              <a:xfrm>
                <a:off x="2357" y="1361"/>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 name="Line 119"/>
              <p:cNvSpPr>
                <a:spLocks noChangeShapeType="1"/>
              </p:cNvSpPr>
              <p:nvPr/>
            </p:nvSpPr>
            <p:spPr bwMode="auto">
              <a:xfrm>
                <a:off x="2907" y="1363"/>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66" name="Group 120"/>
            <p:cNvGrpSpPr/>
            <p:nvPr/>
          </p:nvGrpSpPr>
          <p:grpSpPr bwMode="auto">
            <a:xfrm>
              <a:off x="9441182" y="4583113"/>
              <a:ext cx="881063" cy="307975"/>
              <a:chOff x="2356" y="1300"/>
              <a:chExt cx="555" cy="194"/>
            </a:xfrm>
          </p:grpSpPr>
          <p:sp>
            <p:nvSpPr>
              <p:cNvPr id="1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70" name="Group 124"/>
              <p:cNvGrpSpPr/>
              <p:nvPr/>
            </p:nvGrpSpPr>
            <p:grpSpPr bwMode="auto">
              <a:xfrm>
                <a:off x="2468" y="1332"/>
                <a:ext cx="310" cy="60"/>
                <a:chOff x="2468" y="1332"/>
                <a:chExt cx="310" cy="60"/>
              </a:xfrm>
            </p:grpSpPr>
            <p:sp>
              <p:nvSpPr>
                <p:cNvPr id="173" name="Freeform 125"/>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4" name="Freeform 126"/>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71" name="Line 127"/>
              <p:cNvSpPr>
                <a:spLocks noChangeShapeType="1"/>
              </p:cNvSpPr>
              <p:nvPr/>
            </p:nvSpPr>
            <p:spPr bwMode="auto">
              <a:xfrm>
                <a:off x="2357" y="1361"/>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 name="Line 128"/>
              <p:cNvSpPr>
                <a:spLocks noChangeShapeType="1"/>
              </p:cNvSpPr>
              <p:nvPr/>
            </p:nvSpPr>
            <p:spPr bwMode="auto">
              <a:xfrm>
                <a:off x="2907" y="1363"/>
                <a:ext cx="0" cy="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75" name="Group 139"/>
            <p:cNvGrpSpPr/>
            <p:nvPr/>
          </p:nvGrpSpPr>
          <p:grpSpPr bwMode="auto">
            <a:xfrm>
              <a:off x="8206107" y="2079625"/>
              <a:ext cx="377825" cy="576263"/>
              <a:chOff x="4140" y="429"/>
              <a:chExt cx="1425" cy="2396"/>
            </a:xfrm>
          </p:grpSpPr>
          <p:sp>
            <p:nvSpPr>
              <p:cNvPr id="176" name="Freeform 140"/>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 name="Rectangle 141"/>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78" name="Freeform 142"/>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9" name="Freeform 143"/>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 name="Rectangle 144"/>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81" name="Group 145"/>
              <p:cNvGrpSpPr/>
              <p:nvPr/>
            </p:nvGrpSpPr>
            <p:grpSpPr bwMode="auto">
              <a:xfrm>
                <a:off x="4749" y="668"/>
                <a:ext cx="581" cy="145"/>
                <a:chOff x="614" y="2568"/>
                <a:chExt cx="725" cy="139"/>
              </a:xfrm>
            </p:grpSpPr>
            <p:sp>
              <p:nvSpPr>
                <p:cNvPr id="206" name="AutoShape 146"/>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7" name="AutoShape 147"/>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82" name="Rectangle 148"/>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83" name="Group 149"/>
              <p:cNvGrpSpPr/>
              <p:nvPr/>
            </p:nvGrpSpPr>
            <p:grpSpPr bwMode="auto">
              <a:xfrm>
                <a:off x="4747" y="994"/>
                <a:ext cx="581" cy="134"/>
                <a:chOff x="614" y="2568"/>
                <a:chExt cx="725" cy="139"/>
              </a:xfrm>
            </p:grpSpPr>
            <p:sp>
              <p:nvSpPr>
                <p:cNvPr id="204" name="AutoShape 150"/>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5" name="AutoShape 151"/>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84" name="Rectangle 152"/>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85" name="Rectangle 153"/>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86" name="Group 154"/>
              <p:cNvGrpSpPr/>
              <p:nvPr/>
            </p:nvGrpSpPr>
            <p:grpSpPr bwMode="auto">
              <a:xfrm>
                <a:off x="4735" y="1627"/>
                <a:ext cx="582" cy="151"/>
                <a:chOff x="614" y="2568"/>
                <a:chExt cx="725" cy="139"/>
              </a:xfrm>
            </p:grpSpPr>
            <p:sp>
              <p:nvSpPr>
                <p:cNvPr id="202" name="AutoShape 155"/>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3" name="AutoShape 156"/>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87" name="Freeform 157"/>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88" name="Group 158"/>
              <p:cNvGrpSpPr/>
              <p:nvPr/>
            </p:nvGrpSpPr>
            <p:grpSpPr bwMode="auto">
              <a:xfrm>
                <a:off x="4739" y="1327"/>
                <a:ext cx="582" cy="139"/>
                <a:chOff x="614" y="2568"/>
                <a:chExt cx="725" cy="139"/>
              </a:xfrm>
            </p:grpSpPr>
            <p:sp>
              <p:nvSpPr>
                <p:cNvPr id="200" name="AutoShape 159"/>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1" name="AutoShape 160"/>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89" name="Rectangle 161"/>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0" name="Freeform 162"/>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1" name="Freeform 163"/>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2" name="Oval 164"/>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3" name="Freeform 165"/>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4" name="AutoShape 166"/>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5" name="AutoShape 167"/>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6" name="Oval 168"/>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7" name="Oval 169"/>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8" name="Oval 170"/>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9" name="Rectangle 171"/>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208" name="Group 172"/>
            <p:cNvGrpSpPr/>
            <p:nvPr/>
          </p:nvGrpSpPr>
          <p:grpSpPr bwMode="auto">
            <a:xfrm>
              <a:off x="8355332" y="5192713"/>
              <a:ext cx="525463" cy="557212"/>
              <a:chOff x="-44" y="1473"/>
              <a:chExt cx="981" cy="1105"/>
            </a:xfrm>
          </p:grpSpPr>
          <p:pic>
            <p:nvPicPr>
              <p:cNvPr id="209" name="Picture 173"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Freeform 174"/>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211" name="Group 175"/>
            <p:cNvGrpSpPr/>
            <p:nvPr/>
          </p:nvGrpSpPr>
          <p:grpSpPr bwMode="auto">
            <a:xfrm>
              <a:off x="9120507" y="1601788"/>
              <a:ext cx="377825" cy="576262"/>
              <a:chOff x="4140" y="429"/>
              <a:chExt cx="1425" cy="2396"/>
            </a:xfrm>
          </p:grpSpPr>
          <p:sp>
            <p:nvSpPr>
              <p:cNvPr id="212" name="Freeform 176"/>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 name="Rectangle 177"/>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4" name="Freeform 178"/>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 name="Freeform 179"/>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 name="Rectangle 180"/>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17" name="Group 181"/>
              <p:cNvGrpSpPr/>
              <p:nvPr/>
            </p:nvGrpSpPr>
            <p:grpSpPr bwMode="auto">
              <a:xfrm>
                <a:off x="4749" y="668"/>
                <a:ext cx="581" cy="145"/>
                <a:chOff x="614" y="2568"/>
                <a:chExt cx="725" cy="139"/>
              </a:xfrm>
            </p:grpSpPr>
            <p:sp>
              <p:nvSpPr>
                <p:cNvPr id="242" name="AutoShape 182"/>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43" name="AutoShape 183"/>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18" name="Rectangle 184"/>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19" name="Group 185"/>
              <p:cNvGrpSpPr/>
              <p:nvPr/>
            </p:nvGrpSpPr>
            <p:grpSpPr bwMode="auto">
              <a:xfrm>
                <a:off x="4747" y="994"/>
                <a:ext cx="581" cy="134"/>
                <a:chOff x="614" y="2568"/>
                <a:chExt cx="725" cy="139"/>
              </a:xfrm>
            </p:grpSpPr>
            <p:sp>
              <p:nvSpPr>
                <p:cNvPr id="240" name="AutoShape 186"/>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41" name="AutoShape 187"/>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20" name="Rectangle 188"/>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1" name="Rectangle 189"/>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22" name="Group 190"/>
              <p:cNvGrpSpPr/>
              <p:nvPr/>
            </p:nvGrpSpPr>
            <p:grpSpPr bwMode="auto">
              <a:xfrm>
                <a:off x="4735" y="1627"/>
                <a:ext cx="582" cy="151"/>
                <a:chOff x="614" y="2568"/>
                <a:chExt cx="725" cy="139"/>
              </a:xfrm>
            </p:grpSpPr>
            <p:sp>
              <p:nvSpPr>
                <p:cNvPr id="238" name="AutoShape 191"/>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9" name="AutoShape 192"/>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23" name="Freeform 193"/>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24" name="Group 194"/>
              <p:cNvGrpSpPr/>
              <p:nvPr/>
            </p:nvGrpSpPr>
            <p:grpSpPr bwMode="auto">
              <a:xfrm>
                <a:off x="4739" y="1327"/>
                <a:ext cx="582" cy="139"/>
                <a:chOff x="614" y="2568"/>
                <a:chExt cx="725" cy="139"/>
              </a:xfrm>
            </p:grpSpPr>
            <p:sp>
              <p:nvSpPr>
                <p:cNvPr id="236" name="AutoShape 195"/>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7" name="AutoShape 196"/>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25" name="Rectangle 197"/>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6" name="Freeform 198"/>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 name="Freeform 199"/>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 name="Oval 200"/>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9" name="Freeform 201"/>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 name="AutoShape 202"/>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1" name="AutoShape 203"/>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2" name="Oval 204"/>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3" name="Oval 205"/>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4" name="Oval 206"/>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35" name="Rectangle 207"/>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244" name="Group 208"/>
            <p:cNvGrpSpPr/>
            <p:nvPr/>
          </p:nvGrpSpPr>
          <p:grpSpPr bwMode="auto">
            <a:xfrm>
              <a:off x="9872982" y="1633538"/>
              <a:ext cx="377825" cy="576262"/>
              <a:chOff x="4140" y="429"/>
              <a:chExt cx="1425" cy="2396"/>
            </a:xfrm>
          </p:grpSpPr>
          <p:sp>
            <p:nvSpPr>
              <p:cNvPr id="245" name="Freeform 209"/>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6" name="Rectangle 210"/>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47" name="Freeform 211"/>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8" name="Freeform 212"/>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9" name="Rectangle 213"/>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50" name="Group 214"/>
              <p:cNvGrpSpPr/>
              <p:nvPr/>
            </p:nvGrpSpPr>
            <p:grpSpPr bwMode="auto">
              <a:xfrm>
                <a:off x="4749" y="668"/>
                <a:ext cx="581" cy="145"/>
                <a:chOff x="614" y="2568"/>
                <a:chExt cx="725" cy="139"/>
              </a:xfrm>
            </p:grpSpPr>
            <p:sp>
              <p:nvSpPr>
                <p:cNvPr id="275" name="AutoShape 215"/>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76" name="AutoShape 216"/>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51" name="Rectangle 217"/>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52" name="Group 218"/>
              <p:cNvGrpSpPr/>
              <p:nvPr/>
            </p:nvGrpSpPr>
            <p:grpSpPr bwMode="auto">
              <a:xfrm>
                <a:off x="4747" y="994"/>
                <a:ext cx="581" cy="134"/>
                <a:chOff x="614" y="2568"/>
                <a:chExt cx="725" cy="139"/>
              </a:xfrm>
            </p:grpSpPr>
            <p:sp>
              <p:nvSpPr>
                <p:cNvPr id="273" name="AutoShape 219"/>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74" name="AutoShape 220"/>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53" name="Rectangle 221"/>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54" name="Rectangle 222"/>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55" name="Group 223"/>
              <p:cNvGrpSpPr/>
              <p:nvPr/>
            </p:nvGrpSpPr>
            <p:grpSpPr bwMode="auto">
              <a:xfrm>
                <a:off x="4735" y="1627"/>
                <a:ext cx="582" cy="151"/>
                <a:chOff x="614" y="2568"/>
                <a:chExt cx="725" cy="139"/>
              </a:xfrm>
            </p:grpSpPr>
            <p:sp>
              <p:nvSpPr>
                <p:cNvPr id="271" name="AutoShape 224"/>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72" name="AutoShape 225"/>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56" name="Freeform 226"/>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57" name="Group 227"/>
              <p:cNvGrpSpPr/>
              <p:nvPr/>
            </p:nvGrpSpPr>
            <p:grpSpPr bwMode="auto">
              <a:xfrm>
                <a:off x="4739" y="1327"/>
                <a:ext cx="582" cy="139"/>
                <a:chOff x="614" y="2568"/>
                <a:chExt cx="725" cy="139"/>
              </a:xfrm>
            </p:grpSpPr>
            <p:sp>
              <p:nvSpPr>
                <p:cNvPr id="269" name="AutoShape 228"/>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70" name="AutoShape 229"/>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58" name="Rectangle 230"/>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59" name="Freeform 231"/>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0" name="Freeform 232"/>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1" name="Oval 233"/>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2" name="Freeform 234"/>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3" name="AutoShape 235"/>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4" name="AutoShape 236"/>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5" name="Oval 237"/>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6" name="Oval 238"/>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7" name="Oval 239"/>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68" name="Rectangle 240"/>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277" name="Group 241"/>
            <p:cNvGrpSpPr/>
            <p:nvPr/>
          </p:nvGrpSpPr>
          <p:grpSpPr bwMode="auto">
            <a:xfrm>
              <a:off x="10482582" y="1785938"/>
              <a:ext cx="377825" cy="576262"/>
              <a:chOff x="4140" y="429"/>
              <a:chExt cx="1425" cy="2396"/>
            </a:xfrm>
          </p:grpSpPr>
          <p:sp>
            <p:nvSpPr>
              <p:cNvPr id="278" name="Freeform 242"/>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9" name="Rectangle 243"/>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80" name="Freeform 244"/>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1" name="Freeform 245"/>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2" name="Rectangle 246"/>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83" name="Group 247"/>
              <p:cNvGrpSpPr/>
              <p:nvPr/>
            </p:nvGrpSpPr>
            <p:grpSpPr bwMode="auto">
              <a:xfrm>
                <a:off x="4749" y="668"/>
                <a:ext cx="581" cy="145"/>
                <a:chOff x="614" y="2568"/>
                <a:chExt cx="725" cy="139"/>
              </a:xfrm>
            </p:grpSpPr>
            <p:sp>
              <p:nvSpPr>
                <p:cNvPr id="308" name="AutoShape 248"/>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9" name="AutoShape 249"/>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84" name="Rectangle 250"/>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85" name="Group 251"/>
              <p:cNvGrpSpPr/>
              <p:nvPr/>
            </p:nvGrpSpPr>
            <p:grpSpPr bwMode="auto">
              <a:xfrm>
                <a:off x="4747" y="994"/>
                <a:ext cx="581" cy="134"/>
                <a:chOff x="614" y="2568"/>
                <a:chExt cx="725" cy="139"/>
              </a:xfrm>
            </p:grpSpPr>
            <p:sp>
              <p:nvSpPr>
                <p:cNvPr id="306" name="AutoShape 252"/>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7" name="AutoShape 253"/>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86" name="Rectangle 254"/>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87" name="Rectangle 255"/>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88" name="Group 256"/>
              <p:cNvGrpSpPr/>
              <p:nvPr/>
            </p:nvGrpSpPr>
            <p:grpSpPr bwMode="auto">
              <a:xfrm>
                <a:off x="4735" y="1627"/>
                <a:ext cx="582" cy="151"/>
                <a:chOff x="614" y="2568"/>
                <a:chExt cx="725" cy="139"/>
              </a:xfrm>
            </p:grpSpPr>
            <p:sp>
              <p:nvSpPr>
                <p:cNvPr id="304" name="AutoShape 257"/>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5" name="AutoShape 258"/>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89" name="Freeform 259"/>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90" name="Group 260"/>
              <p:cNvGrpSpPr/>
              <p:nvPr/>
            </p:nvGrpSpPr>
            <p:grpSpPr bwMode="auto">
              <a:xfrm>
                <a:off x="4739" y="1327"/>
                <a:ext cx="582" cy="139"/>
                <a:chOff x="614" y="2568"/>
                <a:chExt cx="725" cy="139"/>
              </a:xfrm>
            </p:grpSpPr>
            <p:sp>
              <p:nvSpPr>
                <p:cNvPr id="302" name="AutoShape 261"/>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3" name="AutoShape 262"/>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91" name="Rectangle 263"/>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2" name="Freeform 264"/>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3" name="Freeform 265"/>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4" name="Oval 266"/>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5" name="Freeform 267"/>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6" name="AutoShape 268"/>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7" name="AutoShape 269"/>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8" name="Oval 270"/>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99" name="Oval 271"/>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0" name="Oval 272"/>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01" name="Rectangle 273"/>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310" name="Group 274"/>
            <p:cNvGrpSpPr/>
            <p:nvPr/>
          </p:nvGrpSpPr>
          <p:grpSpPr bwMode="auto">
            <a:xfrm>
              <a:off x="10811195" y="2732088"/>
              <a:ext cx="377825" cy="576262"/>
              <a:chOff x="4140" y="429"/>
              <a:chExt cx="1425" cy="2396"/>
            </a:xfrm>
          </p:grpSpPr>
          <p:sp>
            <p:nvSpPr>
              <p:cNvPr id="311" name="Freeform 275"/>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2" name="Rectangle 276"/>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13" name="Freeform 277"/>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4" name="Freeform 278"/>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5" name="Rectangle 279"/>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16" name="Group 280"/>
              <p:cNvGrpSpPr/>
              <p:nvPr/>
            </p:nvGrpSpPr>
            <p:grpSpPr bwMode="auto">
              <a:xfrm>
                <a:off x="4749" y="668"/>
                <a:ext cx="581" cy="145"/>
                <a:chOff x="614" y="2568"/>
                <a:chExt cx="725" cy="139"/>
              </a:xfrm>
            </p:grpSpPr>
            <p:sp>
              <p:nvSpPr>
                <p:cNvPr id="341" name="AutoShape 281"/>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42" name="AutoShape 282"/>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17" name="Rectangle 283"/>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18" name="Group 284"/>
              <p:cNvGrpSpPr/>
              <p:nvPr/>
            </p:nvGrpSpPr>
            <p:grpSpPr bwMode="auto">
              <a:xfrm>
                <a:off x="4747" y="994"/>
                <a:ext cx="581" cy="134"/>
                <a:chOff x="614" y="2568"/>
                <a:chExt cx="725" cy="139"/>
              </a:xfrm>
            </p:grpSpPr>
            <p:sp>
              <p:nvSpPr>
                <p:cNvPr id="339" name="AutoShape 285"/>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40" name="AutoShape 286"/>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19" name="Rectangle 287"/>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20" name="Rectangle 288"/>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21" name="Group 289"/>
              <p:cNvGrpSpPr/>
              <p:nvPr/>
            </p:nvGrpSpPr>
            <p:grpSpPr bwMode="auto">
              <a:xfrm>
                <a:off x="4735" y="1627"/>
                <a:ext cx="582" cy="151"/>
                <a:chOff x="614" y="2568"/>
                <a:chExt cx="725" cy="139"/>
              </a:xfrm>
            </p:grpSpPr>
            <p:sp>
              <p:nvSpPr>
                <p:cNvPr id="337" name="AutoShape 290"/>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8" name="AutoShape 291"/>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22" name="Freeform 292"/>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323" name="Group 293"/>
              <p:cNvGrpSpPr/>
              <p:nvPr/>
            </p:nvGrpSpPr>
            <p:grpSpPr bwMode="auto">
              <a:xfrm>
                <a:off x="4739" y="1327"/>
                <a:ext cx="582" cy="139"/>
                <a:chOff x="614" y="2568"/>
                <a:chExt cx="725" cy="139"/>
              </a:xfrm>
            </p:grpSpPr>
            <p:sp>
              <p:nvSpPr>
                <p:cNvPr id="335" name="AutoShape 294"/>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6" name="AutoShape 295"/>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24" name="Rectangle 296"/>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25" name="Freeform 297"/>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6" name="Freeform 298"/>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 name="Oval 299"/>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28" name="Freeform 300"/>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9" name="AutoShape 301"/>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0" name="AutoShape 302"/>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1" name="Oval 303"/>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2" name="Oval 304"/>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3" name="Oval 305"/>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34" name="Rectangle 306"/>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376" name="Group 340"/>
            <p:cNvGrpSpPr/>
            <p:nvPr/>
          </p:nvGrpSpPr>
          <p:grpSpPr bwMode="auto">
            <a:xfrm>
              <a:off x="8866507" y="5214938"/>
              <a:ext cx="525463" cy="557212"/>
              <a:chOff x="-44" y="1473"/>
              <a:chExt cx="981" cy="1105"/>
            </a:xfrm>
          </p:grpSpPr>
          <p:pic>
            <p:nvPicPr>
              <p:cNvPr id="377" name="Picture 3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 name="Freeform 342"/>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nvGrpSpPr>
            <p:cNvPr id="379" name="Group 343"/>
            <p:cNvGrpSpPr/>
            <p:nvPr/>
          </p:nvGrpSpPr>
          <p:grpSpPr bwMode="auto">
            <a:xfrm>
              <a:off x="9390382" y="5203825"/>
              <a:ext cx="525463" cy="557213"/>
              <a:chOff x="-44" y="1473"/>
              <a:chExt cx="981" cy="1105"/>
            </a:xfrm>
          </p:grpSpPr>
          <p:pic>
            <p:nvPicPr>
              <p:cNvPr id="380" name="Picture 34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345"/>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sp>
          <p:nvSpPr>
            <p:cNvPr id="382" name="Text Box 98"/>
            <p:cNvSpPr txBox="1">
              <a:spLocks noChangeArrowheads="1"/>
            </p:cNvSpPr>
            <p:nvPr/>
          </p:nvSpPr>
          <p:spPr bwMode="auto">
            <a:xfrm>
              <a:off x="10016119" y="2240172"/>
              <a:ext cx="3644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往返</a:t>
              </a: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秒</a:t>
              </a:r>
              <a:endParaRPr lang="en-US" altLang="zh-CN" sz="2400" dirty="0">
                <a:solidFill>
                  <a:schemeClr val="accent2"/>
                </a:solidFill>
                <a:latin typeface="微软雅黑" panose="020B0503020204020204" pitchFamily="34" charset="-122"/>
                <a:ea typeface="微软雅黑" panose="020B0503020204020204" pitchFamily="34" charset="-122"/>
              </a:endParaRPr>
            </a:p>
          </p:txBody>
        </p:sp>
        <p:grpSp>
          <p:nvGrpSpPr>
            <p:cNvPr id="631" name="Group 308"/>
            <p:cNvGrpSpPr/>
            <p:nvPr/>
          </p:nvGrpSpPr>
          <p:grpSpPr bwMode="auto">
            <a:xfrm>
              <a:off x="9991948" y="5210094"/>
              <a:ext cx="1682753" cy="711200"/>
              <a:chOff x="4237" y="3611"/>
              <a:chExt cx="1060" cy="448"/>
            </a:xfrm>
          </p:grpSpPr>
          <p:sp>
            <p:nvSpPr>
              <p:cNvPr id="632" name="Rectangle 307"/>
              <p:cNvSpPr>
                <a:spLocks noChangeArrowheads="1"/>
              </p:cNvSpPr>
              <p:nvPr/>
            </p:nvSpPr>
            <p:spPr bwMode="auto">
              <a:xfrm>
                <a:off x="4237" y="3611"/>
                <a:ext cx="309" cy="431"/>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33" name="Text Box 97"/>
              <p:cNvSpPr txBox="1">
                <a:spLocks noChangeArrowheads="1"/>
              </p:cNvSpPr>
              <p:nvPr/>
            </p:nvSpPr>
            <p:spPr bwMode="auto">
              <a:xfrm>
                <a:off x="4526" y="3687"/>
                <a:ext cx="77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9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本地</a:t>
                </a:r>
                <a:r>
                  <a:rPr lang="en-US" altLang="zh-CN" sz="1800" dirty="0">
                    <a:solidFill>
                      <a:srgbClr val="CC0000"/>
                    </a:solidFill>
                    <a:latin typeface="微软雅黑" panose="020B0503020204020204" pitchFamily="34" charset="-122"/>
                    <a:ea typeface="微软雅黑" panose="020B0503020204020204" pitchFamily="34" charset="-122"/>
                  </a:rPr>
                  <a:t>Web </a:t>
                </a:r>
              </a:p>
              <a:p>
                <a:pPr algn="ctr">
                  <a:lnSpc>
                    <a:spcPct val="9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缓存代理</a:t>
                </a:r>
                <a:endParaRPr lang="en-US" altLang="zh-CN" sz="1800" dirty="0">
                  <a:solidFill>
                    <a:srgbClr val="CC0000"/>
                  </a:solidFill>
                  <a:latin typeface="微软雅黑" panose="020B0503020204020204" pitchFamily="34" charset="-122"/>
                  <a:ea typeface="微软雅黑" panose="020B0503020204020204" pitchFamily="34" charset="-122"/>
                </a:endParaRPr>
              </a:p>
            </p:txBody>
          </p:sp>
        </p:grpSp>
        <p:grpSp>
          <p:nvGrpSpPr>
            <p:cNvPr id="634" name="Group 307"/>
            <p:cNvGrpSpPr/>
            <p:nvPr/>
          </p:nvGrpSpPr>
          <p:grpSpPr bwMode="auto">
            <a:xfrm>
              <a:off x="10043437" y="5260975"/>
              <a:ext cx="377825" cy="576263"/>
              <a:chOff x="4140" y="429"/>
              <a:chExt cx="1425" cy="2396"/>
            </a:xfrm>
          </p:grpSpPr>
          <p:sp>
            <p:nvSpPr>
              <p:cNvPr id="635" name="Freeform 308"/>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6" name="Rectangle 309"/>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37" name="Freeform 310"/>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8" name="Freeform 311"/>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9" name="Rectangle 312"/>
              <p:cNvSpPr>
                <a:spLocks noChangeArrowheads="1"/>
              </p:cNvSpPr>
              <p:nvPr/>
            </p:nvSpPr>
            <p:spPr bwMode="auto">
              <a:xfrm>
                <a:off x="4212" y="693"/>
                <a:ext cx="599"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640" name="Group 313"/>
              <p:cNvGrpSpPr/>
              <p:nvPr/>
            </p:nvGrpSpPr>
            <p:grpSpPr bwMode="auto">
              <a:xfrm>
                <a:off x="4749" y="668"/>
                <a:ext cx="581" cy="145"/>
                <a:chOff x="614" y="2568"/>
                <a:chExt cx="725" cy="139"/>
              </a:xfrm>
            </p:grpSpPr>
            <p:sp>
              <p:nvSpPr>
                <p:cNvPr id="665" name="AutoShape 31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66" name="AutoShape 315"/>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641" name="Rectangle 316"/>
              <p:cNvSpPr>
                <a:spLocks noChangeArrowheads="1"/>
              </p:cNvSpPr>
              <p:nvPr/>
            </p:nvSpPr>
            <p:spPr bwMode="auto">
              <a:xfrm>
                <a:off x="4224" y="1016"/>
                <a:ext cx="599" cy="53"/>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642" name="Group 317"/>
              <p:cNvGrpSpPr/>
              <p:nvPr/>
            </p:nvGrpSpPr>
            <p:grpSpPr bwMode="auto">
              <a:xfrm>
                <a:off x="4747" y="994"/>
                <a:ext cx="581" cy="134"/>
                <a:chOff x="614" y="2568"/>
                <a:chExt cx="725" cy="139"/>
              </a:xfrm>
            </p:grpSpPr>
            <p:sp>
              <p:nvSpPr>
                <p:cNvPr id="663" name="AutoShape 318"/>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64" name="AutoShape 319"/>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643" name="Rectangle 320"/>
              <p:cNvSpPr>
                <a:spLocks noChangeArrowheads="1"/>
              </p:cNvSpPr>
              <p:nvPr/>
            </p:nvSpPr>
            <p:spPr bwMode="auto">
              <a:xfrm>
                <a:off x="4218" y="1360"/>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44" name="Rectangle 321"/>
              <p:cNvSpPr>
                <a:spLocks noChangeArrowheads="1"/>
              </p:cNvSpPr>
              <p:nvPr/>
            </p:nvSpPr>
            <p:spPr bwMode="auto">
              <a:xfrm>
                <a:off x="4230" y="1657"/>
                <a:ext cx="593" cy="46"/>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645" name="Group 322"/>
              <p:cNvGrpSpPr/>
              <p:nvPr/>
            </p:nvGrpSpPr>
            <p:grpSpPr bwMode="auto">
              <a:xfrm>
                <a:off x="4735" y="1627"/>
                <a:ext cx="582" cy="151"/>
                <a:chOff x="614" y="2568"/>
                <a:chExt cx="725" cy="139"/>
              </a:xfrm>
            </p:grpSpPr>
            <p:sp>
              <p:nvSpPr>
                <p:cNvPr id="661" name="AutoShape 323"/>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62" name="AutoShape 324"/>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646" name="Freeform 325"/>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647" name="Group 326"/>
              <p:cNvGrpSpPr/>
              <p:nvPr/>
            </p:nvGrpSpPr>
            <p:grpSpPr bwMode="auto">
              <a:xfrm>
                <a:off x="4739" y="1327"/>
                <a:ext cx="582" cy="139"/>
                <a:chOff x="614" y="2568"/>
                <a:chExt cx="725" cy="139"/>
              </a:xfrm>
            </p:grpSpPr>
            <p:sp>
              <p:nvSpPr>
                <p:cNvPr id="659" name="AutoShape 327"/>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60" name="AutoShape 328"/>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648" name="Rectangle 329"/>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49" name="Freeform 330"/>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0" name="Freeform 331"/>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1" name="Oval 332"/>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52" name="Freeform 333"/>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3" name="AutoShape 334"/>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54" name="AutoShape 335"/>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55" name="Oval 336"/>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56" name="Oval 337"/>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7" name="Oval 338"/>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58" name="Rectangle 339"/>
              <p:cNvSpPr>
                <a:spLocks noChangeArrowheads="1"/>
              </p:cNvSpPr>
              <p:nvPr/>
            </p:nvSpPr>
            <p:spPr bwMode="auto">
              <a:xfrm>
                <a:off x="5062" y="1835"/>
                <a:ext cx="84" cy="759"/>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cxnSp>
          <p:nvCxnSpPr>
            <p:cNvPr id="346" name="直接箭头连接符 345"/>
            <p:cNvCxnSpPr/>
            <p:nvPr/>
          </p:nvCxnSpPr>
          <p:spPr>
            <a:xfrm flipH="1">
              <a:off x="9925295" y="2269869"/>
              <a:ext cx="104807" cy="1020526"/>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7" name="直接箭头连接符 346"/>
            <p:cNvCxnSpPr/>
            <p:nvPr/>
          </p:nvCxnSpPr>
          <p:spPr>
            <a:xfrm>
              <a:off x="9410714" y="2296854"/>
              <a:ext cx="378525" cy="982875"/>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8" name="直接箭头连接符 347"/>
            <p:cNvCxnSpPr>
              <a:endCxn id="160" idx="1"/>
            </p:cNvCxnSpPr>
            <p:nvPr/>
          </p:nvCxnSpPr>
          <p:spPr>
            <a:xfrm>
              <a:off x="8662295" y="2553985"/>
              <a:ext cx="927624" cy="763254"/>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9" name="直接箭头连接符 348"/>
            <p:cNvCxnSpPr/>
            <p:nvPr/>
          </p:nvCxnSpPr>
          <p:spPr>
            <a:xfrm flipH="1">
              <a:off x="10084824" y="2417783"/>
              <a:ext cx="454148" cy="843656"/>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0" name="直接箭头连接符 349"/>
            <p:cNvCxnSpPr/>
            <p:nvPr/>
          </p:nvCxnSpPr>
          <p:spPr>
            <a:xfrm flipH="1">
              <a:off x="10177130" y="3101632"/>
              <a:ext cx="498171" cy="206210"/>
            </a:xfrm>
            <a:prstGeom prst="straightConnector1">
              <a:avLst/>
            </a:prstGeom>
            <a:ln w="25400">
              <a:prstDash val="lg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45"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40246309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138</a:t>
            </a:fld>
            <a:endParaRPr kumimoji="1" lang="zh-CN" altLang="en-US" dirty="0"/>
          </a:p>
        </p:txBody>
      </p:sp>
      <p:sp>
        <p:nvSpPr>
          <p:cNvPr id="343" name="Rectangle 2"/>
          <p:cNvSpPr>
            <a:spLocks noGrp="1" noChangeArrowheads="1"/>
          </p:cNvSpPr>
          <p:nvPr>
            <p:ph type="title"/>
          </p:nvPr>
        </p:nvSpPr>
        <p:spPr>
          <a:xfrm>
            <a:off x="1306800" y="363600"/>
            <a:ext cx="8980863" cy="878400"/>
          </a:xfrm>
        </p:spPr>
        <p:txBody>
          <a:bodyPr>
            <a:noAutofit/>
          </a:bodyPr>
          <a:lstStyle/>
          <a:p>
            <a:r>
              <a:rPr lang="en-US" altLang="zh-CN" dirty="0"/>
              <a:t>Web</a:t>
            </a:r>
            <a:r>
              <a:rPr lang="zh-CN" altLang="en-US" dirty="0"/>
              <a:t>缓存技术与</a:t>
            </a:r>
            <a:r>
              <a:rPr lang="en-US" altLang="zh-CN" dirty="0"/>
              <a:t>Web</a:t>
            </a:r>
            <a:r>
              <a:rPr lang="zh-CN" altLang="en-US" dirty="0"/>
              <a:t>代理</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7" name="Text Box 3"/>
          <p:cNvSpPr txBox="1">
            <a:spLocks noChangeArrowheads="1"/>
          </p:cNvSpPr>
          <p:nvPr/>
        </p:nvSpPr>
        <p:spPr bwMode="auto">
          <a:xfrm>
            <a:off x="653144" y="1487521"/>
            <a:ext cx="10450285"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2"/>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3"/>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a:lnSpc>
                <a:spcPct val="150000"/>
              </a:lnSpc>
              <a:spcBef>
                <a:spcPts val="600"/>
              </a:spcBef>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缓存存在的困难，即</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缓存与原始服务器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页一致性问题</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spcBef>
                <a:spcPts val="600"/>
              </a:spcBef>
              <a:buFont typeface="Wingdings" panose="05000000000000000000" pitchFamily="2" charset="2"/>
              <a:buChar char="l"/>
            </a:pP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启发式策略</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：服务器响应</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页的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Last-Modified</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头和</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Expires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头启发，原始</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页一段时间没更改，最近一段时间也不会更改。</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Expires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头很少用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spcBef>
                <a:spcPts val="600"/>
              </a:spcBef>
              <a:buFont typeface="Wingdings" panose="05000000000000000000" pitchFamily="2" charset="2"/>
              <a:buChar char="l"/>
            </a:pP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询问式策略</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：通过特殊的关键字头询问原始服务器，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副本是否已更新</a:t>
            </a:r>
            <a:r>
              <a:rPr lang="en-US" altLang="zh-CN"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p>
        </p:txBody>
      </p:sp>
      <p:sp>
        <p:nvSpPr>
          <p:cNvPr id="6"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9307946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latin typeface="微软雅黑" panose="020B0503020204020204" pitchFamily="34" charset="-122"/>
                <a:ea typeface="微软雅黑" panose="020B0503020204020204" pitchFamily="34" charset="-122"/>
              </a:rPr>
              <a:pPr/>
              <a:t>139</a:t>
            </a:fld>
            <a:endParaRPr kumimoji="1" lang="zh-CN" altLang="en-US" dirty="0">
              <a:latin typeface="微软雅黑" panose="020B0503020204020204" pitchFamily="34" charset="-122"/>
              <a:ea typeface="微软雅黑" panose="020B0503020204020204" pitchFamily="34" charset="-122"/>
            </a:endParaRPr>
          </a:p>
        </p:txBody>
      </p:sp>
      <p:sp>
        <p:nvSpPr>
          <p:cNvPr id="8" name="Rectangle 2"/>
          <p:cNvSpPr>
            <a:spLocks noGrp="1" noChangeArrowheads="1"/>
          </p:cNvSpPr>
          <p:nvPr>
            <p:ph type="title"/>
          </p:nvPr>
        </p:nvSpPr>
        <p:spPr>
          <a:xfrm>
            <a:off x="1306800" y="363600"/>
            <a:ext cx="8947612" cy="878400"/>
          </a:xfrm>
        </p:spPr>
        <p:txBody>
          <a:bodyPr>
            <a:noAutofit/>
          </a:bodyPr>
          <a:lstStyle/>
          <a:p>
            <a:r>
              <a:rPr lang="en-US" altLang="zh-CN" dirty="0"/>
              <a:t>Web</a:t>
            </a:r>
            <a:r>
              <a:rPr lang="zh-CN" altLang="en-US" dirty="0"/>
              <a:t>缓存技术与</a:t>
            </a:r>
            <a:r>
              <a:rPr lang="en-US" altLang="zh-CN" dirty="0"/>
              <a:t>Web</a:t>
            </a:r>
            <a:r>
              <a:rPr lang="zh-CN" altLang="en-US" dirty="0"/>
              <a:t>代理</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Text Box 3"/>
          <p:cNvSpPr txBox="1">
            <a:spLocks noChangeArrowheads="1"/>
          </p:cNvSpPr>
          <p:nvPr/>
        </p:nvSpPr>
        <p:spPr bwMode="auto">
          <a:xfrm>
            <a:off x="639971" y="1426400"/>
            <a:ext cx="708095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2"/>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3"/>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algn="just">
              <a:lnSpc>
                <a:spcPct val="100000"/>
              </a:lnSpc>
              <a:spcBef>
                <a:spcPts val="600"/>
              </a:spcBef>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询问式策略</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：通过特殊的关键字头询问原始服务器，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副本对应的原始</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页是否已更新</a:t>
            </a:r>
            <a:r>
              <a:rPr lang="en-US" altLang="zh-CN"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p>
          <a:p>
            <a:pPr marL="827405" indent="-342900" algn="just">
              <a:lnSpc>
                <a:spcPct val="100000"/>
              </a:lnSpc>
              <a:spcBef>
                <a:spcPts val="600"/>
              </a:spcBef>
              <a:buFont typeface="Arial" panose="020B0604020202020204" pitchFamily="34" charset="0"/>
              <a:buChar char="•"/>
            </a:pP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客户端</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：在发送的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请求中指定缓存的时间，请求头包含</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If-modified-since: &lt;date&gt;</a:t>
            </a:r>
          </a:p>
          <a:p>
            <a:pPr marL="827405" indent="-342900" algn="just">
              <a:lnSpc>
                <a:spcPct val="100000"/>
              </a:lnSpc>
              <a:spcBef>
                <a:spcPts val="600"/>
              </a:spcBef>
              <a:buFont typeface="Arial" panose="020B0604020202020204" pitchFamily="34" charset="0"/>
              <a:buChar char="•"/>
            </a:pP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服务器</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：如果缓存的对象是最新的，在响应时无需包含该对象，响应头包含</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HTTP/1.1 304 Not Modified</a:t>
            </a:r>
          </a:p>
          <a:p>
            <a:pPr marL="930910" lvl="1" indent="0" algn="just">
              <a:lnSpc>
                <a:spcPct val="100000"/>
              </a:lnSpc>
              <a:spcBef>
                <a:spcPts val="600"/>
              </a:spcBef>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否则服务器响应</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HTTP/1.1 200 OK  &lt;data&gt;</a:t>
            </a:r>
          </a:p>
          <a:p>
            <a:pPr marL="827405" lvl="1" indent="-342900" algn="just">
              <a:lnSpc>
                <a:spcPct val="10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或者</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服务器</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向客户端返回</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页时带一个</a:t>
            </a:r>
            <a:r>
              <a:rPr lang="en-US" altLang="zh-CN" sz="20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ETag</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&lt;</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页内容的标签</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&gt;</a:t>
            </a:r>
          </a:p>
          <a:p>
            <a:pPr marL="827405" lvl="1" indent="-342900" algn="just">
              <a:lnSpc>
                <a:spcPct val="100000"/>
              </a:lnSpc>
              <a:spcBef>
                <a:spcPts val="600"/>
              </a:spcBef>
              <a:buFont typeface="Arial" panose="020B0604020202020204" pitchFamily="34" charset="0"/>
              <a:buChar char="•"/>
            </a:pP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客户端</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：请求中需要包含</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If-None-Match</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头让服务器比对</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If-None-Match</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:&lt;</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页副本内容的标签</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&gt;</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00000"/>
              </a:lnSpc>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原始服务器明确指令限制缓存某些</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页</a:t>
            </a:r>
            <a:endPar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834390" lvl="2" indent="-342900">
              <a:lnSpc>
                <a:spcPct val="10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服务器返回</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页时，带一个</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no-cache</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禁止缓存</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834390" lvl="2" indent="-342900">
              <a:lnSpc>
                <a:spcPct val="10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需要授权访问的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页也限制缓存</a:t>
            </a:r>
            <a:endPar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7751153" y="1355847"/>
            <a:ext cx="4321250" cy="5081063"/>
            <a:chOff x="7502956" y="1172965"/>
            <a:chExt cx="4321250" cy="5081063"/>
          </a:xfrm>
        </p:grpSpPr>
        <p:sp>
          <p:nvSpPr>
            <p:cNvPr id="11" name="Text Box 5"/>
            <p:cNvSpPr txBox="1">
              <a:spLocks noChangeArrowheads="1"/>
            </p:cNvSpPr>
            <p:nvPr/>
          </p:nvSpPr>
          <p:spPr bwMode="auto">
            <a:xfrm>
              <a:off x="7502956" y="1464959"/>
              <a:ext cx="944880" cy="39878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客户端</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Text Box 6"/>
            <p:cNvSpPr txBox="1">
              <a:spLocks noChangeArrowheads="1"/>
            </p:cNvSpPr>
            <p:nvPr/>
          </p:nvSpPr>
          <p:spPr bwMode="auto">
            <a:xfrm>
              <a:off x="10169956" y="1453716"/>
              <a:ext cx="944880" cy="398780"/>
            </a:xfrm>
            <a:prstGeom prst="rect">
              <a:avLst/>
            </a:prstGeom>
            <a:noFill/>
            <a:ln w="9525">
              <a:noFill/>
              <a:miter lim="800000"/>
            </a:ln>
          </p:spPr>
          <p:txBody>
            <a:bodyPr wrap="none">
              <a:spAutoFit/>
            </a:bodyPr>
            <a:lstStyle>
              <a:defPPr>
                <a:defRPr lang="zh-CN"/>
              </a:defPPr>
              <a:lvl1pPr eaLnBrk="0" hangingPunct="0">
                <a:lnSpc>
                  <a:spcPct val="100000"/>
                </a:lnSpc>
                <a:spcBef>
                  <a:spcPct val="0"/>
                </a:spcBef>
                <a:buClrTx/>
                <a:buFontTx/>
                <a:buNone/>
                <a:defRPr kumimoji="0" sz="2000">
                  <a:latin typeface="Arial" panose="020B0604020202020204" pitchFamily="34" charset="0"/>
                  <a:ea typeface="宋体" panose="02010600030101010101" pitchFamily="2" charset="-122"/>
                </a:defRPr>
              </a:lvl1p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Line 4"/>
            <p:cNvSpPr>
              <a:spLocks noChangeShapeType="1"/>
            </p:cNvSpPr>
            <p:nvPr/>
          </p:nvSpPr>
          <p:spPr bwMode="auto">
            <a:xfrm>
              <a:off x="7673623" y="2044295"/>
              <a:ext cx="3330912" cy="449074"/>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 Box 7"/>
            <p:cNvSpPr txBox="1">
              <a:spLocks noChangeArrowheads="1"/>
            </p:cNvSpPr>
            <p:nvPr/>
          </p:nvSpPr>
          <p:spPr bwMode="auto">
            <a:xfrm>
              <a:off x="7980010" y="1928408"/>
              <a:ext cx="2681288" cy="861774"/>
            </a:xfrm>
            <a:prstGeom prst="rect">
              <a:avLst/>
            </a:prstGeom>
            <a:solidFill>
              <a:schemeClr val="bg1"/>
            </a:solidFill>
            <a:ln w="9525">
              <a:solidFill>
                <a:schemeClr val="tx1"/>
              </a:solidFill>
              <a:miter lim="800000"/>
            </a:ln>
          </p:spPr>
          <p:txBody>
            <a:bodyPr>
              <a:spAutoFit/>
            </a:bodyPr>
            <a:lstStyle/>
            <a:p>
              <a:pP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a:t>
              </a:r>
              <a:endPar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eaLnBrk="0" hangingPunct="0">
                <a:lnSpc>
                  <a:spcPct val="100000"/>
                </a:lnSpc>
                <a:spcBef>
                  <a:spcPct val="0"/>
                </a:spcBef>
                <a:buClrTx/>
                <a:buFontTx/>
                <a:buNone/>
              </a:pPr>
              <a:r>
                <a:rPr kumimoji="0" lang="en-US" altLang="zh-CN" sz="1600" dirty="0">
                  <a:latin typeface="微软雅黑" panose="020B0503020204020204" pitchFamily="34" charset="-122"/>
                  <a:ea typeface="微软雅黑" panose="020B0503020204020204" pitchFamily="34" charset="-122"/>
                  <a:cs typeface="Times New Roman" panose="02020603050405020304" pitchFamily="18" charset="0"/>
                </a:rPr>
                <a:t>If-modified-since: &lt;date&gt;</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Line 8"/>
            <p:cNvSpPr>
              <a:spLocks noChangeShapeType="1"/>
            </p:cNvSpPr>
            <p:nvPr/>
          </p:nvSpPr>
          <p:spPr bwMode="auto">
            <a:xfrm flipH="1">
              <a:off x="7673622" y="3084106"/>
              <a:ext cx="3371850" cy="407989"/>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Text Box 11"/>
            <p:cNvSpPr txBox="1">
              <a:spLocks noChangeArrowheads="1"/>
            </p:cNvSpPr>
            <p:nvPr/>
          </p:nvSpPr>
          <p:spPr bwMode="auto">
            <a:xfrm>
              <a:off x="7960960" y="3028543"/>
              <a:ext cx="2643188" cy="861774"/>
            </a:xfrm>
            <a:prstGeom prst="rect">
              <a:avLst/>
            </a:prstGeom>
            <a:solidFill>
              <a:schemeClr val="bg1"/>
            </a:solidFill>
            <a:ln w="9525">
              <a:solidFill>
                <a:schemeClr val="tx1"/>
              </a:solidFill>
              <a:miter lim="800000"/>
            </a:ln>
          </p:spPr>
          <p:txBody>
            <a:bodyPr>
              <a:spAutoFit/>
            </a:bodyPr>
            <a:lstStyle/>
            <a:p>
              <a:pP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响应 </a:t>
              </a:r>
              <a:endPar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eaLnBrk="0" hangingPunct="0">
                <a:lnSpc>
                  <a:spcPct val="100000"/>
                </a:lnSpc>
                <a:spcBef>
                  <a:spcPct val="0"/>
                </a:spcBef>
                <a:buClrTx/>
                <a:buFontTx/>
                <a:buNone/>
              </a:pPr>
              <a:r>
                <a:rPr kumimoji="0" lang="en-US" altLang="zh-CN" sz="1600" dirty="0">
                  <a:latin typeface="微软雅黑" panose="020B0503020204020204" pitchFamily="34" charset="-122"/>
                  <a:ea typeface="微软雅黑" panose="020B0503020204020204" pitchFamily="34" charset="-122"/>
                  <a:cs typeface="Times New Roman" panose="02020603050405020304" pitchFamily="18" charset="0"/>
                </a:rPr>
                <a:t>HTTP/1.1 304 Not Modified</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Text Box 12"/>
            <p:cNvSpPr txBox="1">
              <a:spLocks noChangeArrowheads="1"/>
            </p:cNvSpPr>
            <p:nvPr/>
          </p:nvSpPr>
          <p:spPr bwMode="auto">
            <a:xfrm>
              <a:off x="10955526" y="2371571"/>
              <a:ext cx="868680" cy="64516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dirty="0">
                  <a:solidFill>
                    <a:srgbClr val="2A09B7"/>
                  </a:solidFill>
                  <a:latin typeface="微软雅黑" panose="020B0503020204020204" pitchFamily="34" charset="-122"/>
                  <a:ea typeface="微软雅黑" panose="020B0503020204020204" pitchFamily="34" charset="-122"/>
                </a:rPr>
                <a:t>对象</a:t>
              </a:r>
              <a:endParaRPr kumimoji="0" lang="en-US" altLang="zh-CN" dirty="0">
                <a:solidFill>
                  <a:srgbClr val="2A09B7"/>
                </a:solidFill>
                <a:latin typeface="微软雅黑" panose="020B0503020204020204" pitchFamily="34" charset="-122"/>
                <a:ea typeface="微软雅黑" panose="020B0503020204020204" pitchFamily="34" charset="-122"/>
              </a:endParaRPr>
            </a:p>
            <a:p>
              <a:pPr eaLnBrk="0" hangingPunct="0">
                <a:lnSpc>
                  <a:spcPct val="100000"/>
                </a:lnSpc>
                <a:spcBef>
                  <a:spcPct val="0"/>
                </a:spcBef>
                <a:buClrTx/>
                <a:buFontTx/>
                <a:buNone/>
              </a:pPr>
              <a:r>
                <a:rPr kumimoji="0" lang="zh-CN" altLang="en-US" dirty="0">
                  <a:solidFill>
                    <a:srgbClr val="2A09B7"/>
                  </a:solidFill>
                  <a:latin typeface="微软雅黑" panose="020B0503020204020204" pitchFamily="34" charset="-122"/>
                  <a:ea typeface="微软雅黑" panose="020B0503020204020204" pitchFamily="34" charset="-122"/>
                </a:rPr>
                <a:t>未修改</a:t>
              </a:r>
              <a:endParaRPr kumimoji="0" lang="en-US" altLang="zh-CN" dirty="0">
                <a:solidFill>
                  <a:srgbClr val="2A09B7"/>
                </a:solidFill>
                <a:latin typeface="微软雅黑" panose="020B0503020204020204" pitchFamily="34" charset="-122"/>
                <a:ea typeface="微软雅黑" panose="020B0503020204020204" pitchFamily="34" charset="-122"/>
              </a:endParaRPr>
            </a:p>
          </p:txBody>
        </p:sp>
        <p:sp>
          <p:nvSpPr>
            <p:cNvPr id="18" name="Line 13"/>
            <p:cNvSpPr>
              <a:spLocks noChangeShapeType="1"/>
            </p:cNvSpPr>
            <p:nvPr/>
          </p:nvSpPr>
          <p:spPr bwMode="auto">
            <a:xfrm>
              <a:off x="7583130" y="4101695"/>
              <a:ext cx="3905250" cy="0"/>
            </a:xfrm>
            <a:prstGeom prst="line">
              <a:avLst/>
            </a:prstGeom>
            <a:noFill/>
            <a:ln w="28575">
              <a:solidFill>
                <a:schemeClr val="accent2"/>
              </a:solidFill>
              <a:prstDash val="dash"/>
              <a:round/>
            </a:ln>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9" name="Line 14"/>
            <p:cNvSpPr>
              <a:spLocks noChangeShapeType="1"/>
            </p:cNvSpPr>
            <p:nvPr/>
          </p:nvSpPr>
          <p:spPr bwMode="auto">
            <a:xfrm>
              <a:off x="7710126" y="4381097"/>
              <a:ext cx="3335348" cy="396873"/>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Text Box 15"/>
            <p:cNvSpPr txBox="1">
              <a:spLocks noChangeArrowheads="1"/>
            </p:cNvSpPr>
            <p:nvPr/>
          </p:nvSpPr>
          <p:spPr bwMode="auto">
            <a:xfrm>
              <a:off x="7984773" y="4281083"/>
              <a:ext cx="2681287" cy="954107"/>
            </a:xfrm>
            <a:prstGeom prst="rect">
              <a:avLst/>
            </a:prstGeom>
            <a:solidFill>
              <a:schemeClr val="bg1"/>
            </a:solidFill>
            <a:ln w="9525">
              <a:solidFill>
                <a:schemeClr val="tx1"/>
              </a:solidFill>
              <a:miter lim="800000"/>
            </a:ln>
          </p:spPr>
          <p:txBody>
            <a:bodyPr>
              <a:spAutoFit/>
            </a:bodyPr>
            <a:lstStyle/>
            <a:p>
              <a:pPr eaLnBrk="0" hangingPunct="0">
                <a:lnSpc>
                  <a:spcPct val="100000"/>
                </a:lnSpc>
                <a:spcBef>
                  <a:spcPct val="0"/>
                </a:spcBef>
                <a:buClrTx/>
                <a:buFontTx/>
                <a:buNone/>
              </a:pPr>
              <a:r>
                <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请求</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If-modified-since: &lt;date&gt;</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16"/>
            <p:cNvSpPr>
              <a:spLocks noChangeShapeType="1"/>
            </p:cNvSpPr>
            <p:nvPr/>
          </p:nvSpPr>
          <p:spPr bwMode="auto">
            <a:xfrm flipH="1">
              <a:off x="7673621" y="5387569"/>
              <a:ext cx="3390901" cy="437447"/>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Text Box 17"/>
            <p:cNvSpPr txBox="1">
              <a:spLocks noChangeArrowheads="1"/>
            </p:cNvSpPr>
            <p:nvPr/>
          </p:nvSpPr>
          <p:spPr bwMode="auto">
            <a:xfrm>
              <a:off x="8003823" y="5332008"/>
              <a:ext cx="2643187" cy="922020"/>
            </a:xfrm>
            <a:prstGeom prst="rect">
              <a:avLst/>
            </a:prstGeom>
            <a:solidFill>
              <a:schemeClr val="bg1"/>
            </a:solidFill>
            <a:ln w="9525">
              <a:solidFill>
                <a:schemeClr val="tx1"/>
              </a:solidFill>
              <a:miter lim="800000"/>
            </a:ln>
          </p:spPr>
          <p:txBody>
            <a:bodyPr>
              <a:spAutoFit/>
            </a:bodyPr>
            <a:lstStyle/>
            <a:p>
              <a:pP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响应 </a:t>
              </a:r>
              <a:endPar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eaLnBrk="0" hangingPunct="0">
                <a:lnSpc>
                  <a:spcPct val="100000"/>
                </a:lnSpc>
                <a:spcBef>
                  <a:spcPct val="0"/>
                </a:spcBef>
                <a:buClrTx/>
                <a:buFontTx/>
                <a:buNone/>
              </a:pPr>
              <a:r>
                <a:rPr kumimoji="0" lang="en-US" altLang="zh-CN" sz="1600" dirty="0">
                  <a:latin typeface="微软雅黑" panose="020B0503020204020204" pitchFamily="34" charset="-122"/>
                  <a:ea typeface="微软雅黑" panose="020B0503020204020204" pitchFamily="34" charset="-122"/>
                  <a:cs typeface="Times New Roman" panose="02020603050405020304" pitchFamily="18" charset="0"/>
                </a:rPr>
                <a:t>HTTP/1.1 200 OK</a:t>
              </a:r>
            </a:p>
            <a:p>
              <a:pPr eaLnBrk="0" hangingPunct="0">
                <a:lnSpc>
                  <a:spcPct val="100000"/>
                </a:lnSpc>
                <a:spcBef>
                  <a:spcPct val="0"/>
                </a:spcBef>
                <a:buClrTx/>
                <a:buFontTx/>
                <a:buNone/>
              </a:pPr>
              <a:r>
                <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rPr>
                <a:t>&lt;data&gt;</a:t>
              </a:r>
            </a:p>
          </p:txBody>
        </p:sp>
        <p:sp>
          <p:nvSpPr>
            <p:cNvPr id="23" name="Text Box 18"/>
            <p:cNvSpPr txBox="1">
              <a:spLocks noChangeArrowheads="1"/>
            </p:cNvSpPr>
            <p:nvPr/>
          </p:nvSpPr>
          <p:spPr bwMode="auto">
            <a:xfrm>
              <a:off x="10953065" y="4741239"/>
              <a:ext cx="868680" cy="645160"/>
            </a:xfrm>
            <a:prstGeom prst="rect">
              <a:avLst/>
            </a:prstGeom>
            <a:noFill/>
            <a:ln w="9525">
              <a:noFill/>
              <a:miter lim="800000"/>
            </a:ln>
          </p:spPr>
          <p:txBody>
            <a:bodyPr wrap="none">
              <a:spAutoFit/>
            </a:bodyPr>
            <a:lstStyle>
              <a:defPPr>
                <a:defRPr lang="zh-CN"/>
              </a:defPPr>
              <a:lvl1pPr algn="ctr" eaLnBrk="0" hangingPunct="0">
                <a:lnSpc>
                  <a:spcPct val="100000"/>
                </a:lnSpc>
                <a:spcBef>
                  <a:spcPct val="0"/>
                </a:spcBef>
                <a:buClrTx/>
                <a:buFontTx/>
                <a:buNone/>
                <a:defRPr kumimoji="0">
                  <a:solidFill>
                    <a:srgbClr val="2A09B7"/>
                  </a:solidFill>
                  <a:latin typeface="Arial" panose="020B0604020202020204" pitchFamily="34" charset="0"/>
                  <a:ea typeface="宋体" panose="02010600030101010101" pitchFamily="2" charset="-122"/>
                </a:defRPr>
              </a:lvl1pPr>
            </a:lstStyle>
            <a:p>
              <a:pPr algn="l"/>
              <a:r>
                <a:rPr lang="zh-CN" altLang="en-US" dirty="0">
                  <a:latin typeface="微软雅黑" panose="020B0503020204020204" pitchFamily="34" charset="-122"/>
                  <a:ea typeface="微软雅黑" panose="020B0503020204020204" pitchFamily="34" charset="-122"/>
                </a:rPr>
                <a:t>对象</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已修改</a:t>
              </a:r>
              <a:endParaRPr lang="en-US" altLang="zh-CN" dirty="0">
                <a:latin typeface="微软雅黑" panose="020B0503020204020204" pitchFamily="34" charset="-122"/>
                <a:ea typeface="微软雅黑" panose="020B0503020204020204" pitchFamily="34" charset="-122"/>
              </a:endParaRPr>
            </a:p>
          </p:txBody>
        </p:sp>
        <p:grpSp>
          <p:nvGrpSpPr>
            <p:cNvPr id="24" name="Group 34"/>
            <p:cNvGrpSpPr/>
            <p:nvPr/>
          </p:nvGrpSpPr>
          <p:grpSpPr bwMode="auto">
            <a:xfrm>
              <a:off x="11066105" y="1172965"/>
              <a:ext cx="422275" cy="685800"/>
              <a:chOff x="4140" y="429"/>
              <a:chExt cx="1425" cy="2396"/>
            </a:xfrm>
          </p:grpSpPr>
          <p:sp>
            <p:nvSpPr>
              <p:cNvPr id="25" name="Freeform 35"/>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 name="Rectangle 36"/>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7" name="Freeform 37"/>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 name="Freeform 38"/>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 name="Rectangle 39"/>
              <p:cNvSpPr>
                <a:spLocks noChangeArrowheads="1"/>
              </p:cNvSpPr>
              <p:nvPr/>
            </p:nvSpPr>
            <p:spPr bwMode="auto">
              <a:xfrm>
                <a:off x="4210" y="695"/>
                <a:ext cx="600"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0" name="Group 40"/>
              <p:cNvGrpSpPr/>
              <p:nvPr/>
            </p:nvGrpSpPr>
            <p:grpSpPr bwMode="auto">
              <a:xfrm>
                <a:off x="4749" y="668"/>
                <a:ext cx="581" cy="145"/>
                <a:chOff x="614" y="2568"/>
                <a:chExt cx="725" cy="139"/>
              </a:xfrm>
            </p:grpSpPr>
            <p:sp>
              <p:nvSpPr>
                <p:cNvPr id="55" name="AutoShape 41"/>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6" name="AutoShape 42"/>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1" name="Rectangle 43"/>
              <p:cNvSpPr>
                <a:spLocks noChangeArrowheads="1"/>
              </p:cNvSpPr>
              <p:nvPr/>
            </p:nvSpPr>
            <p:spPr bwMode="auto">
              <a:xfrm>
                <a:off x="4226" y="1017"/>
                <a:ext cx="595"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2" name="Group 44"/>
              <p:cNvGrpSpPr/>
              <p:nvPr/>
            </p:nvGrpSpPr>
            <p:grpSpPr bwMode="auto">
              <a:xfrm>
                <a:off x="4747" y="994"/>
                <a:ext cx="581" cy="134"/>
                <a:chOff x="614" y="2568"/>
                <a:chExt cx="725" cy="139"/>
              </a:xfrm>
            </p:grpSpPr>
            <p:sp>
              <p:nvSpPr>
                <p:cNvPr id="53" name="AutoShape 45"/>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4" name="AutoShape 46"/>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3" name="Rectangle 47"/>
              <p:cNvSpPr>
                <a:spLocks noChangeArrowheads="1"/>
              </p:cNvSpPr>
              <p:nvPr/>
            </p:nvSpPr>
            <p:spPr bwMode="auto">
              <a:xfrm>
                <a:off x="4215" y="1355"/>
                <a:ext cx="600"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4" name="Rectangle 48"/>
              <p:cNvSpPr>
                <a:spLocks noChangeArrowheads="1"/>
              </p:cNvSpPr>
              <p:nvPr/>
            </p:nvSpPr>
            <p:spPr bwMode="auto">
              <a:xfrm>
                <a:off x="4226" y="1655"/>
                <a:ext cx="600"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35" name="Group 49"/>
              <p:cNvGrpSpPr/>
              <p:nvPr/>
            </p:nvGrpSpPr>
            <p:grpSpPr bwMode="auto">
              <a:xfrm>
                <a:off x="4735" y="1627"/>
                <a:ext cx="582" cy="151"/>
                <a:chOff x="614" y="2568"/>
                <a:chExt cx="725" cy="139"/>
              </a:xfrm>
            </p:grpSpPr>
            <p:sp>
              <p:nvSpPr>
                <p:cNvPr id="51" name="AutoShape 50"/>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2" name="AutoShape 51"/>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6" name="Freeform 52"/>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37" name="Group 53"/>
              <p:cNvGrpSpPr/>
              <p:nvPr/>
            </p:nvGrpSpPr>
            <p:grpSpPr bwMode="auto">
              <a:xfrm>
                <a:off x="4739" y="1327"/>
                <a:ext cx="582" cy="139"/>
                <a:chOff x="614" y="2568"/>
                <a:chExt cx="725" cy="139"/>
              </a:xfrm>
            </p:grpSpPr>
            <p:sp>
              <p:nvSpPr>
                <p:cNvPr id="49" name="AutoShape 54"/>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0" name="AutoShape 55"/>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38" name="Rectangle 56"/>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39" name="Freeform 57"/>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 name="Freeform 58"/>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 name="Oval 59"/>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42" name="Freeform 60"/>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 name="AutoShape 6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44" name="AutoShape 62"/>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45" name="Oval 63"/>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46" name="Oval 64"/>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Oval 65"/>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48" name="Rectangle 66"/>
              <p:cNvSpPr>
                <a:spLocks noChangeArrowheads="1"/>
              </p:cNvSpPr>
              <p:nvPr/>
            </p:nvSpPr>
            <p:spPr bwMode="auto">
              <a:xfrm>
                <a:off x="5061" y="1838"/>
                <a:ext cx="86"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57" name="Group 67"/>
            <p:cNvGrpSpPr/>
            <p:nvPr/>
          </p:nvGrpSpPr>
          <p:grpSpPr bwMode="auto">
            <a:xfrm>
              <a:off x="8365768" y="1217415"/>
              <a:ext cx="742950" cy="742950"/>
              <a:chOff x="-44" y="1473"/>
              <a:chExt cx="981" cy="1105"/>
            </a:xfrm>
          </p:grpSpPr>
          <p:pic>
            <p:nvPicPr>
              <p:cNvPr id="58"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69"/>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sp>
        <p:nvSpPr>
          <p:cNvPr id="60"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868862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1317" y="349251"/>
            <a:ext cx="8576721" cy="879086"/>
          </a:xfrm>
        </p:spPr>
        <p:txBody>
          <a:bodyPr>
            <a:normAutofit/>
          </a:bodyPr>
          <a:lstStyle/>
          <a:p>
            <a:r>
              <a:rPr kumimoji="1" lang="zh-CN" dirty="0">
                <a:sym typeface="+mn-ea"/>
              </a:rPr>
              <a:t>应用进程通信方式</a:t>
            </a:r>
            <a:endParaRPr lang="zh-CN" altLang="en-US" dirty="0"/>
          </a:p>
        </p:txBody>
      </p:sp>
      <p:sp>
        <p:nvSpPr>
          <p:cNvPr id="3" name="内容占位符 2"/>
          <p:cNvSpPr>
            <a:spLocks noGrp="1"/>
          </p:cNvSpPr>
          <p:nvPr>
            <p:ph idx="1"/>
          </p:nvPr>
        </p:nvSpPr>
        <p:spPr>
          <a:xfrm>
            <a:off x="464234" y="1358538"/>
            <a:ext cx="7318326" cy="4965428"/>
          </a:xfrm>
        </p:spPr>
        <p:txBody>
          <a:bodyPr>
            <a:noAutofit/>
          </a:bodyPr>
          <a:lstStyle/>
          <a:p>
            <a:pPr algn="just"/>
            <a:r>
              <a:rPr lang="zh-CN" altLang="en-US" dirty="0">
                <a:sym typeface="+mn-ea"/>
              </a:rPr>
              <a:t>B/S方式通常采取</a:t>
            </a:r>
            <a:r>
              <a:rPr kumimoji="1" lang="en-US" altLang="zh-CN" noProof="0" dirty="0">
                <a:ln>
                  <a:noFill/>
                </a:ln>
                <a:solidFill>
                  <a:srgbClr val="C00000"/>
                </a:solidFill>
                <a:effectLst/>
                <a:uLnTx/>
                <a:uFillTx/>
                <a:sym typeface="+mn-ea"/>
              </a:rPr>
              <a:t>3层</a:t>
            </a:r>
            <a:r>
              <a:rPr kumimoji="1" lang="zh-CN" altLang="en-US" noProof="0" dirty="0">
                <a:ln>
                  <a:noFill/>
                </a:ln>
                <a:solidFill>
                  <a:srgbClr val="C00000"/>
                </a:solidFill>
                <a:effectLst/>
                <a:uLnTx/>
                <a:uFillTx/>
                <a:sym typeface="+mn-ea"/>
              </a:rPr>
              <a:t>架</a:t>
            </a:r>
            <a:r>
              <a:rPr kumimoji="1" lang="en-US" altLang="zh-CN" noProof="0" dirty="0">
                <a:ln>
                  <a:noFill/>
                </a:ln>
                <a:solidFill>
                  <a:srgbClr val="C00000"/>
                </a:solidFill>
                <a:effectLst/>
                <a:uLnTx/>
                <a:uFillTx/>
                <a:sym typeface="+mn-ea"/>
              </a:rPr>
              <a:t>构</a:t>
            </a:r>
            <a:r>
              <a:rPr lang="zh-CN" altLang="en-US" noProof="0" dirty="0">
                <a:sym typeface="+mn-ea"/>
              </a:rPr>
              <a:t>实现</a:t>
            </a:r>
            <a:endParaRPr lang="zh-CN" altLang="en-US" dirty="0">
              <a:solidFill>
                <a:schemeClr val="tx1"/>
              </a:solidFill>
              <a:cs typeface="微软雅黑" panose="020B0503020204020204" pitchFamily="34" charset="-122"/>
              <a:sym typeface="+mn-ea"/>
            </a:endParaRPr>
          </a:p>
          <a:p>
            <a:pPr lvl="1" algn="just"/>
            <a:r>
              <a:rPr lang="zh-CN" altLang="en-US" dirty="0">
                <a:sym typeface="+mn-ea"/>
              </a:rPr>
              <a:t>数据层：由</a:t>
            </a:r>
            <a:r>
              <a:rPr lang="zh-CN" altLang="en-US" dirty="0">
                <a:solidFill>
                  <a:srgbClr val="C00000"/>
                </a:solidFill>
                <a:sym typeface="+mn-ea"/>
              </a:rPr>
              <a:t>数据库服务器</a:t>
            </a:r>
            <a:r>
              <a:rPr lang="zh-CN" altLang="en-US" dirty="0">
                <a:sym typeface="+mn-ea"/>
              </a:rPr>
              <a:t>承担</a:t>
            </a:r>
            <a:r>
              <a:rPr lang="zh-CN" altLang="en-US" dirty="0">
                <a:solidFill>
                  <a:srgbClr val="C00000"/>
                </a:solidFill>
                <a:sym typeface="+mn-ea"/>
              </a:rPr>
              <a:t>数据处理逻辑</a:t>
            </a:r>
            <a:r>
              <a:rPr lang="zh-CN" altLang="en-US" b="1" dirty="0">
                <a:solidFill>
                  <a:srgbClr val="0070C0"/>
                </a:solidFill>
                <a:latin typeface="Times New Roman" panose="02020603050405020304" charset="0"/>
                <a:ea typeface="宋体" panose="02010600030101010101" pitchFamily="2" charset="-122"/>
                <a:cs typeface="Times New Roman" panose="02020603050405020304" charset="0"/>
                <a:sym typeface="+mn-ea"/>
              </a:rPr>
              <a:t>，</a:t>
            </a:r>
            <a:r>
              <a:rPr lang="zh-CN" altLang="en-US" dirty="0">
                <a:sym typeface="+mn-ea"/>
              </a:rPr>
              <a:t>其任务是接受</a:t>
            </a:r>
            <a:r>
              <a:rPr lang="en-US" altLang="zh-CN" dirty="0">
                <a:sym typeface="+mn-ea"/>
              </a:rPr>
              <a:t>Web</a:t>
            </a:r>
            <a:r>
              <a:rPr lang="zh-CN" altLang="en-US" dirty="0">
                <a:sym typeface="+mn-ea"/>
              </a:rPr>
              <a:t>服务器对数据库服务器提出的数据操作请求，然后由数据库服务器进行数据处理并把处理结果返回给web服务器</a:t>
            </a:r>
          </a:p>
          <a:p>
            <a:pPr lvl="1" algn="just"/>
            <a:r>
              <a:rPr lang="zh-CN" altLang="en-US" dirty="0">
                <a:sym typeface="+mn-ea"/>
              </a:rPr>
              <a:t>处理层：由</a:t>
            </a:r>
            <a:r>
              <a:rPr lang="zh-CN" altLang="en-US" dirty="0">
                <a:solidFill>
                  <a:srgbClr val="C00000"/>
                </a:solidFill>
                <a:sym typeface="+mn-ea"/>
              </a:rPr>
              <a:t>W</a:t>
            </a:r>
            <a:r>
              <a:rPr lang="en-US" altLang="zh-CN" dirty="0" err="1">
                <a:solidFill>
                  <a:srgbClr val="C00000"/>
                </a:solidFill>
                <a:sym typeface="+mn-ea"/>
              </a:rPr>
              <a:t>eb</a:t>
            </a:r>
            <a:r>
              <a:rPr lang="zh-CN" altLang="en-US" dirty="0">
                <a:solidFill>
                  <a:srgbClr val="C00000"/>
                </a:solidFill>
                <a:sym typeface="+mn-ea"/>
              </a:rPr>
              <a:t>服务器</a:t>
            </a:r>
            <a:r>
              <a:rPr lang="zh-CN" altLang="en-US" dirty="0">
                <a:sym typeface="+mn-ea"/>
              </a:rPr>
              <a:t>承担</a:t>
            </a:r>
            <a:r>
              <a:rPr lang="zh-CN" altLang="en-US" dirty="0">
                <a:solidFill>
                  <a:srgbClr val="C00000"/>
                </a:solidFill>
                <a:sym typeface="+mn-ea"/>
              </a:rPr>
              <a:t>业务处理逻辑</a:t>
            </a:r>
            <a:r>
              <a:rPr lang="zh-CN" altLang="en-US" dirty="0">
                <a:sym typeface="+mn-ea"/>
              </a:rPr>
              <a:t>和</a:t>
            </a:r>
            <a:r>
              <a:rPr lang="zh-CN" altLang="en-US" dirty="0">
                <a:solidFill>
                  <a:srgbClr val="C00000"/>
                </a:solidFill>
                <a:sym typeface="+mn-ea"/>
              </a:rPr>
              <a:t>页面存储管理</a:t>
            </a:r>
            <a:r>
              <a:rPr lang="zh-CN" altLang="en-US" dirty="0">
                <a:sym typeface="+mn-ea"/>
              </a:rPr>
              <a:t>，接受客户浏览器的任务请求，执行相应的事务处理</a:t>
            </a:r>
          </a:p>
          <a:p>
            <a:pPr lvl="1" algn="just"/>
            <a:r>
              <a:rPr lang="zh-CN" altLang="en-US" dirty="0">
                <a:sym typeface="+mn-ea"/>
              </a:rPr>
              <a:t>表现层：</a:t>
            </a:r>
            <a:r>
              <a:rPr lang="zh-CN" altLang="en-US" dirty="0">
                <a:solidFill>
                  <a:srgbClr val="C00000"/>
                </a:solidFill>
                <a:sym typeface="+mn-ea"/>
              </a:rPr>
              <a:t>浏览器</a:t>
            </a:r>
            <a:r>
              <a:rPr lang="zh-CN" altLang="en-US" dirty="0">
                <a:sym typeface="+mn-ea"/>
              </a:rPr>
              <a:t>仅承担网页信息的浏览功能,</a:t>
            </a:r>
            <a:r>
              <a:rPr lang="en-US" altLang="zh-CN" b="1" dirty="0">
                <a:solidFill>
                  <a:srgbClr val="0070C0"/>
                </a:solidFill>
                <a:latin typeface="Times New Roman" panose="02020603050405020304" charset="0"/>
                <a:ea typeface="宋体" panose="02010600030101010101" pitchFamily="2" charset="-122"/>
                <a:cs typeface="Times New Roman" panose="02020603050405020304" charset="0"/>
                <a:sym typeface="+mn-ea"/>
              </a:rPr>
              <a:t> </a:t>
            </a:r>
            <a:r>
              <a:rPr lang="zh-CN" altLang="en-US" dirty="0">
                <a:sym typeface="+mn-ea"/>
              </a:rPr>
              <a:t>以</a:t>
            </a:r>
            <a:r>
              <a:rPr lang="zh-CN" altLang="en-US" dirty="0">
                <a:solidFill>
                  <a:srgbClr val="C00000"/>
                </a:solidFill>
                <a:sym typeface="+mn-ea"/>
              </a:rPr>
              <a:t>超文本格式</a:t>
            </a:r>
            <a:r>
              <a:rPr lang="zh-CN" altLang="en-US" dirty="0">
                <a:sym typeface="+mn-ea"/>
              </a:rPr>
              <a:t>实现信息的输入和浏览</a:t>
            </a:r>
          </a:p>
          <a:p>
            <a:pPr lvl="0" algn="just"/>
            <a:r>
              <a:rPr lang="zh-CN" altLang="en-US" dirty="0">
                <a:sym typeface="+mn-ea"/>
              </a:rPr>
              <a:t>实际部署时也可以把数据库服务器和web服务器部署在同一台设备上</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14</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grpSp>
        <p:nvGrpSpPr>
          <p:cNvPr id="35" name="组合 34"/>
          <p:cNvGrpSpPr/>
          <p:nvPr/>
        </p:nvGrpSpPr>
        <p:grpSpPr>
          <a:xfrm>
            <a:off x="7841615" y="1544320"/>
            <a:ext cx="3714750" cy="4793615"/>
            <a:chOff x="12349" y="2432"/>
            <a:chExt cx="5850" cy="7549"/>
          </a:xfrm>
        </p:grpSpPr>
        <p:pic>
          <p:nvPicPr>
            <p:cNvPr id="16" name="图片 3277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822" y="8452"/>
              <a:ext cx="770"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3278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479" y="4837"/>
              <a:ext cx="1093" cy="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3278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249" y="2432"/>
              <a:ext cx="1093" cy="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3277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6742" y="8440"/>
              <a:ext cx="770"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12349" y="9439"/>
              <a:ext cx="1688" cy="531"/>
            </a:xfrm>
            <a:prstGeom prst="rect">
              <a:avLst/>
            </a:prstGeom>
            <a:noFill/>
          </p:spPr>
          <p:txBody>
            <a:bodyPr wrap="none" rtlCol="0">
              <a:spAutoFit/>
            </a:bodyPr>
            <a:lstStyle/>
            <a:p>
              <a:pPr algn="l">
                <a:lnSpc>
                  <a:spcPct val="80000"/>
                </a:lnSpc>
                <a:buClrTx/>
                <a:buSzTx/>
                <a:buFontTx/>
              </a:pPr>
              <a:r>
                <a:rPr lang="zh-CN" altLang="en-US" sz="2000" dirty="0">
                  <a:latin typeface="微软雅黑" panose="020B0503020204020204" pitchFamily="34" charset="-122"/>
                  <a:ea typeface="微软雅黑" panose="020B0503020204020204" pitchFamily="34" charset="-122"/>
                </a:rPr>
                <a:t>浏览器1</a:t>
              </a:r>
            </a:p>
          </p:txBody>
        </p:sp>
        <p:sp>
          <p:nvSpPr>
            <p:cNvPr id="30" name="文本框 29"/>
            <p:cNvSpPr txBox="1"/>
            <p:nvPr/>
          </p:nvSpPr>
          <p:spPr>
            <a:xfrm>
              <a:off x="16447" y="9439"/>
              <a:ext cx="1752" cy="542"/>
            </a:xfrm>
            <a:prstGeom prst="rect">
              <a:avLst/>
            </a:prstGeom>
            <a:noFill/>
          </p:spPr>
          <p:txBody>
            <a:bodyPr wrap="none" rtlCol="0">
              <a:spAutoFit/>
            </a:bodyPr>
            <a:lstStyle/>
            <a:p>
              <a:pPr>
                <a:lnSpc>
                  <a:spcPct val="80000"/>
                </a:lnSpc>
              </a:pPr>
              <a:r>
                <a:rPr lang="zh-CN" altLang="en-US" sz="2000" dirty="0">
                  <a:latin typeface="微软雅黑" panose="020B0503020204020204" pitchFamily="34" charset="-122"/>
                  <a:ea typeface="微软雅黑" panose="020B0503020204020204" pitchFamily="34" charset="-122"/>
                </a:rPr>
                <a:t>浏览器</a:t>
              </a:r>
              <a:r>
                <a:rPr lang="en-US" altLang="zh-CN" sz="2000" dirty="0">
                  <a:latin typeface="微软雅黑" panose="020B0503020204020204" pitchFamily="34" charset="-122"/>
                  <a:ea typeface="微软雅黑" panose="020B0503020204020204" pitchFamily="34" charset="-122"/>
                </a:rPr>
                <a:t>n</a:t>
              </a:r>
              <a:endParaRPr lang="zh-CN" altLang="en-US" sz="2000" dirty="0">
                <a:solidFill>
                  <a:schemeClr val="folHlink"/>
                </a:solidFill>
                <a:ea typeface="黑体" panose="02010609060101010101" pitchFamily="49" charset="-122"/>
              </a:endParaRPr>
            </a:p>
          </p:txBody>
        </p:sp>
        <p:cxnSp>
          <p:nvCxnSpPr>
            <p:cNvPr id="31" name="直接连接符 30"/>
            <p:cNvCxnSpPr>
              <a:stCxn id="16" idx="0"/>
              <a:endCxn id="20" idx="2"/>
            </p:cNvCxnSpPr>
            <p:nvPr/>
          </p:nvCxnSpPr>
          <p:spPr>
            <a:xfrm flipV="1">
              <a:off x="13207" y="6834"/>
              <a:ext cx="1818" cy="1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8" idx="0"/>
              <a:endCxn id="20" idx="2"/>
            </p:cNvCxnSpPr>
            <p:nvPr/>
          </p:nvCxnSpPr>
          <p:spPr>
            <a:xfrm flipH="1" flipV="1">
              <a:off x="15025" y="6834"/>
              <a:ext cx="2102" cy="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0" idx="0"/>
            </p:cNvCxnSpPr>
            <p:nvPr/>
          </p:nvCxnSpPr>
          <p:spPr>
            <a:xfrm flipH="1" flipV="1">
              <a:off x="15025" y="4155"/>
              <a:ext cx="0" cy="682"/>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5572" y="5754"/>
              <a:ext cx="2589" cy="531"/>
            </a:xfrm>
            <a:prstGeom prst="rect">
              <a:avLst/>
            </a:prstGeom>
            <a:noFill/>
          </p:spPr>
          <p:txBody>
            <a:bodyPr wrap="square" rtlCol="0">
              <a:spAutoFit/>
            </a:bodyPr>
            <a:lstStyle/>
            <a:p>
              <a:pPr algn="l">
                <a:lnSpc>
                  <a:spcPct val="80000"/>
                </a:lnSpc>
                <a:buClrTx/>
                <a:buSzTx/>
                <a:buFontTx/>
              </a:pPr>
              <a:r>
                <a:rPr lang="zh-CN" altLang="en-US" sz="2000" dirty="0">
                  <a:solidFill>
                    <a:schemeClr val="tx1"/>
                  </a:solidFill>
                  <a:latin typeface="微软雅黑" panose="020B0503020204020204" pitchFamily="34" charset="-122"/>
                  <a:ea typeface="微软雅黑" panose="020B0503020204020204" pitchFamily="34" charset="-122"/>
                </a:rPr>
                <a:t>WEB服务器</a:t>
              </a:r>
            </a:p>
          </p:txBody>
        </p:sp>
        <p:sp>
          <p:nvSpPr>
            <p:cNvPr id="40" name="文本框 39"/>
            <p:cNvSpPr txBox="1"/>
            <p:nvPr/>
          </p:nvSpPr>
          <p:spPr>
            <a:xfrm>
              <a:off x="15321" y="3069"/>
              <a:ext cx="2688" cy="531"/>
            </a:xfrm>
            <a:prstGeom prst="rect">
              <a:avLst/>
            </a:prstGeom>
            <a:noFill/>
          </p:spPr>
          <p:txBody>
            <a:bodyPr wrap="none" rtlCol="0">
              <a:spAutoFit/>
            </a:bodyPr>
            <a:lstStyle/>
            <a:p>
              <a:pPr algn="l">
                <a:lnSpc>
                  <a:spcPct val="80000"/>
                </a:lnSpc>
                <a:buClrTx/>
                <a:buSzTx/>
                <a:buFontTx/>
              </a:pPr>
              <a:r>
                <a:rPr lang="zh-CN" altLang="en-US" sz="2000" dirty="0">
                  <a:solidFill>
                    <a:schemeClr val="tx1"/>
                  </a:solidFill>
                  <a:latin typeface="微软雅黑" panose="020B0503020204020204" pitchFamily="34" charset="-122"/>
                  <a:ea typeface="微软雅黑" panose="020B0503020204020204" pitchFamily="34" charset="-122"/>
                </a:rPr>
                <a:t>数据库服务器</a:t>
              </a:r>
            </a:p>
          </p:txBody>
        </p:sp>
        <p:sp>
          <p:nvSpPr>
            <p:cNvPr id="37" name="文本框 36"/>
            <p:cNvSpPr txBox="1"/>
            <p:nvPr/>
          </p:nvSpPr>
          <p:spPr>
            <a:xfrm>
              <a:off x="14795" y="9325"/>
              <a:ext cx="947" cy="533"/>
            </a:xfrm>
            <a:prstGeom prst="rect">
              <a:avLst/>
            </a:prstGeom>
            <a:noFill/>
          </p:spPr>
          <p:txBody>
            <a:bodyPr wrap="none" rtlCol="0">
              <a:spAutoFit/>
            </a:bodyPr>
            <a:lstStyle/>
            <a:p>
              <a:pPr algn="l">
                <a:lnSpc>
                  <a:spcPct val="80000"/>
                </a:lnSpc>
                <a:buClrTx/>
                <a:buSzTx/>
                <a:buFontTx/>
              </a:pP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264479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140</a:t>
            </a:fld>
            <a:endParaRPr kumimoji="1" lang="zh-CN" altLang="en-US" dirty="0"/>
          </a:p>
        </p:txBody>
      </p:sp>
      <p:sp>
        <p:nvSpPr>
          <p:cNvPr id="9" name="Text Box 3"/>
          <p:cNvSpPr txBox="1">
            <a:spLocks noChangeArrowheads="1"/>
          </p:cNvSpPr>
          <p:nvPr/>
        </p:nvSpPr>
        <p:spPr bwMode="auto">
          <a:xfrm>
            <a:off x="666207" y="1550032"/>
            <a:ext cx="10512656" cy="423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2"/>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3"/>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algn="just">
              <a:lnSpc>
                <a:spcPts val="3300"/>
              </a:lnSpc>
              <a:spcBef>
                <a:spcPts val="600"/>
              </a:spcBef>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访问安全</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611505" lvl="1" indent="-342900" algn="just">
              <a:lnSpc>
                <a:spcPts val="38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并非所有</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页都会向公众开放</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11505" lvl="1" indent="-342900" algn="just">
              <a:lnSpc>
                <a:spcPts val="3800"/>
              </a:lnSpc>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服务器可以限定客户端访问的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IP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地址空间，比如限制只向公司内部员工开放</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11505" lvl="1" indent="-342900" algn="just">
              <a:lnSpc>
                <a:spcPts val="3800"/>
              </a:lnSpc>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Apache</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服务器将设置限制访问规则的文件</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err="1">
                <a:latin typeface="微软雅黑" panose="020B0503020204020204" pitchFamily="34" charset="-122"/>
                <a:ea typeface="微软雅黑" panose="020B0503020204020204" pitchFamily="34" charset="-122"/>
                <a:cs typeface="Times New Roman" panose="02020603050405020304" pitchFamily="18" charset="0"/>
              </a:rPr>
              <a:t>htaccess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放置在被限制访问的页面所在的目录，客户端访问时进行规则匹配</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11505" lvl="1" indent="-342900" algn="just">
              <a:lnSpc>
                <a:spcPts val="38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认证方法：在浏览器客户端的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请求中给出“用户名</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密码”，服务器进行</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验证</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2"/>
          <p:cNvSpPr>
            <a:spLocks noGrp="1" noChangeArrowheads="1"/>
          </p:cNvSpPr>
          <p:nvPr>
            <p:ph type="title"/>
          </p:nvPr>
        </p:nvSpPr>
        <p:spPr>
          <a:xfrm>
            <a:off x="1306800" y="363600"/>
            <a:ext cx="8839546" cy="878400"/>
          </a:xfrm>
        </p:spPr>
        <p:txBody>
          <a:bodyPr>
            <a:noAutofit/>
          </a:bodyPr>
          <a:lstStyle/>
          <a:p>
            <a:r>
              <a:rPr lang="en-US" altLang="zh-CN" dirty="0"/>
              <a:t>Web</a:t>
            </a:r>
            <a:r>
              <a:rPr lang="zh-CN" altLang="en-US" dirty="0"/>
              <a:t>安全与隐私</a:t>
            </a:r>
            <a:r>
              <a:rPr lang="zh-CN" altLang="en-US" dirty="0">
                <a:cs typeface="Times New Roman" panose="02020603050405020304" pitchFamily="18" charset="0"/>
              </a:rPr>
              <a:t>：</a:t>
            </a:r>
            <a:r>
              <a:rPr lang="zh-CN" altLang="en-US" dirty="0"/>
              <a:t>访问安全</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3288272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141</a:t>
            </a:fld>
            <a:endParaRPr kumimoji="1" lang="zh-CN" altLang="en-US" dirty="0"/>
          </a:p>
        </p:txBody>
      </p:sp>
      <p:sp>
        <p:nvSpPr>
          <p:cNvPr id="41" name="Text Box 3"/>
          <p:cNvSpPr txBox="1">
            <a:spLocks noChangeArrowheads="1"/>
          </p:cNvSpPr>
          <p:nvPr/>
        </p:nvSpPr>
        <p:spPr bwMode="auto">
          <a:xfrm>
            <a:off x="675804" y="1476824"/>
            <a:ext cx="6880895" cy="425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2"/>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3"/>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algn="just">
              <a:lnSpc>
                <a:spcPts val="3300"/>
              </a:lnSpc>
              <a:spcBef>
                <a:spcPts val="600"/>
              </a:spcBef>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访问安全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11505" lvl="1" indent="-342900" algn="just">
              <a:lnSpc>
                <a:spcPts val="33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无状态：客户端需要在每个请求中携带认证信息</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11505" lvl="1" indent="-342900" algn="just">
              <a:lnSpc>
                <a:spcPts val="33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认证方法：通常在</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请求中使用“用户名</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密码”</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11505" lvl="1" indent="-342900" algn="just">
              <a:lnSpc>
                <a:spcPts val="33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每个请求头中包含关键字</a:t>
            </a: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authorization:</a:t>
            </a:r>
            <a:r>
              <a:rPr lang="zh-CN" altLang="en-US" b="1" i="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611505" lvl="1" indent="-342900" algn="just">
              <a:lnSpc>
                <a:spcPts val="33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如果请求头中无</a:t>
            </a: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authorization:</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，则服务器拒绝访问，并在响应头中包含</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68605" lvl="1" indent="0" algn="ctr">
              <a:lnSpc>
                <a:spcPts val="3300"/>
              </a:lnSpc>
              <a:spcBef>
                <a:spcPts val="600"/>
              </a:spcBef>
              <a:buNone/>
            </a:pPr>
            <a:r>
              <a:rPr lang="en-US" altLang="zh-CN"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WWW authenticate</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Rectangle 2"/>
          <p:cNvSpPr>
            <a:spLocks noGrp="1" noChangeArrowheads="1"/>
          </p:cNvSpPr>
          <p:nvPr>
            <p:ph type="title"/>
          </p:nvPr>
        </p:nvSpPr>
        <p:spPr>
          <a:xfrm>
            <a:off x="1306800" y="363600"/>
            <a:ext cx="8831234" cy="878400"/>
          </a:xfrm>
        </p:spPr>
        <p:txBody>
          <a:bodyPr>
            <a:normAutofit/>
          </a:bodyPr>
          <a:lstStyle/>
          <a:p>
            <a:r>
              <a:rPr lang="en-US" altLang="zh-CN" dirty="0"/>
              <a:t>Web</a:t>
            </a:r>
            <a:r>
              <a:rPr lang="zh-CN" altLang="en-US" dirty="0"/>
              <a:t>安全与隐私</a:t>
            </a:r>
            <a:r>
              <a:rPr lang="zh-CN" altLang="en-US" dirty="0">
                <a:cs typeface="Times New Roman" panose="02020603050405020304" pitchFamily="18" charset="0"/>
              </a:rPr>
              <a:t>：</a:t>
            </a:r>
            <a:r>
              <a:rPr lang="zh-CN" altLang="en-US" dirty="0"/>
              <a:t>访问安全</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 name="组合 1"/>
          <p:cNvGrpSpPr/>
          <p:nvPr/>
        </p:nvGrpSpPr>
        <p:grpSpPr>
          <a:xfrm>
            <a:off x="7791111" y="1580792"/>
            <a:ext cx="4196136" cy="4742125"/>
            <a:chOff x="7582103" y="1580792"/>
            <a:chExt cx="4196136" cy="4742125"/>
          </a:xfrm>
        </p:grpSpPr>
        <p:sp>
          <p:nvSpPr>
            <p:cNvPr id="12" name="Line 4"/>
            <p:cNvSpPr>
              <a:spLocks noChangeShapeType="1"/>
            </p:cNvSpPr>
            <p:nvPr/>
          </p:nvSpPr>
          <p:spPr bwMode="auto">
            <a:xfrm>
              <a:off x="7759556" y="2350992"/>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Text Box 5"/>
            <p:cNvSpPr txBox="1">
              <a:spLocks noChangeArrowheads="1"/>
            </p:cNvSpPr>
            <p:nvPr/>
          </p:nvSpPr>
          <p:spPr bwMode="auto">
            <a:xfrm>
              <a:off x="7582103" y="1815254"/>
              <a:ext cx="944880" cy="39878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客户端</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 Box 6"/>
            <p:cNvSpPr txBox="1">
              <a:spLocks noChangeArrowheads="1"/>
            </p:cNvSpPr>
            <p:nvPr/>
          </p:nvSpPr>
          <p:spPr bwMode="auto">
            <a:xfrm>
              <a:off x="10265415" y="1794169"/>
              <a:ext cx="944880" cy="398780"/>
            </a:xfrm>
            <a:prstGeom prst="rect">
              <a:avLst/>
            </a:prstGeom>
            <a:noFill/>
            <a:ln w="9525">
              <a:noFill/>
              <a:miter lim="800000"/>
            </a:ln>
          </p:spPr>
          <p:txBody>
            <a:bodyPr wrap="none">
              <a:spAutoFit/>
            </a:bodyPr>
            <a:lstStyle>
              <a:defPPr>
                <a:defRPr lang="zh-CN"/>
              </a:defPPr>
              <a:lvl1pPr eaLnBrk="0" hangingPunct="0">
                <a:lnSpc>
                  <a:spcPct val="100000"/>
                </a:lnSpc>
                <a:spcBef>
                  <a:spcPct val="0"/>
                </a:spcBef>
                <a:buClrTx/>
                <a:buFontTx/>
                <a:buNone/>
                <a:defRPr kumimoji="0" sz="2000">
                  <a:latin typeface="Arial" panose="020B0604020202020204" pitchFamily="34" charset="0"/>
                  <a:ea typeface="宋体" panose="02010600030101010101" pitchFamily="2" charset="-122"/>
                </a:defRPr>
              </a:lvl1p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7"/>
            <p:cNvSpPr>
              <a:spLocks noChangeArrowheads="1"/>
            </p:cNvSpPr>
            <p:nvPr/>
          </p:nvSpPr>
          <p:spPr bwMode="auto">
            <a:xfrm>
              <a:off x="7997681" y="2350992"/>
              <a:ext cx="2686050" cy="314325"/>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Text Box 8"/>
            <p:cNvSpPr txBox="1">
              <a:spLocks noChangeArrowheads="1"/>
            </p:cNvSpPr>
            <p:nvPr/>
          </p:nvSpPr>
          <p:spPr bwMode="auto">
            <a:xfrm>
              <a:off x="8004031" y="2335117"/>
              <a:ext cx="2681288" cy="368300"/>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Line 9"/>
            <p:cNvSpPr>
              <a:spLocks noChangeShapeType="1"/>
            </p:cNvSpPr>
            <p:nvPr/>
          </p:nvSpPr>
          <p:spPr bwMode="auto">
            <a:xfrm flipH="1">
              <a:off x="7788131" y="2882801"/>
              <a:ext cx="3246424" cy="296866"/>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Rectangle 10"/>
            <p:cNvSpPr>
              <a:spLocks noChangeArrowheads="1"/>
            </p:cNvSpPr>
            <p:nvPr/>
          </p:nvSpPr>
          <p:spPr bwMode="auto">
            <a:xfrm>
              <a:off x="8121506" y="2771680"/>
              <a:ext cx="2505075" cy="557212"/>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 Box 11"/>
            <p:cNvSpPr txBox="1">
              <a:spLocks noChangeArrowheads="1"/>
            </p:cNvSpPr>
            <p:nvPr/>
          </p:nvSpPr>
          <p:spPr bwMode="auto">
            <a:xfrm>
              <a:off x="7997681" y="2735167"/>
              <a:ext cx="2687638" cy="646331"/>
            </a:xfrm>
            <a:prstGeom prst="rect">
              <a:avLst/>
            </a:prstGeom>
            <a:solidFill>
              <a:schemeClr val="bg1"/>
            </a:solidFill>
            <a:ln w="9525">
              <a:solidFill>
                <a:schemeClr val="tx1"/>
              </a:solidFill>
              <a:miter lim="800000"/>
            </a:ln>
          </p:spPr>
          <p:txBody>
            <a:bodyPr wrap="square">
              <a:spAutoFit/>
            </a:bodyPr>
            <a:lstStyle/>
            <a:p>
              <a:pPr algn="ct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401: authorization req.</a:t>
              </a:r>
            </a:p>
            <a:p>
              <a:pPr algn="ct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WWW authenticate:</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12"/>
            <p:cNvSpPr>
              <a:spLocks noChangeShapeType="1"/>
            </p:cNvSpPr>
            <p:nvPr/>
          </p:nvSpPr>
          <p:spPr bwMode="auto">
            <a:xfrm>
              <a:off x="7769081" y="3941667"/>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14"/>
            <p:cNvSpPr>
              <a:spLocks noChangeArrowheads="1"/>
            </p:cNvSpPr>
            <p:nvPr/>
          </p:nvSpPr>
          <p:spPr bwMode="auto">
            <a:xfrm>
              <a:off x="8059158" y="3790858"/>
              <a:ext cx="2574784" cy="557213"/>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Text Box 15"/>
            <p:cNvSpPr txBox="1">
              <a:spLocks noChangeArrowheads="1"/>
            </p:cNvSpPr>
            <p:nvPr/>
          </p:nvSpPr>
          <p:spPr bwMode="auto">
            <a:xfrm>
              <a:off x="7957994" y="3744820"/>
              <a:ext cx="2755900" cy="644525"/>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lnSpc>
                  <a:spcPct val="100000"/>
                </a:lnSpc>
                <a:spcBef>
                  <a:spcPct val="0"/>
                </a:spcBef>
                <a:buClrTx/>
                <a:buFontTx/>
                <a:buNone/>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Authorization: &lt;cred&gt;</a:t>
              </a:r>
            </a:p>
          </p:txBody>
        </p:sp>
        <p:sp>
          <p:nvSpPr>
            <p:cNvPr id="24" name="Line 16"/>
            <p:cNvSpPr>
              <a:spLocks noChangeShapeType="1"/>
            </p:cNvSpPr>
            <p:nvPr/>
          </p:nvSpPr>
          <p:spPr bwMode="auto">
            <a:xfrm flipH="1">
              <a:off x="7759555" y="4513166"/>
              <a:ext cx="3286109" cy="295275"/>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Rectangle 18"/>
            <p:cNvSpPr>
              <a:spLocks noChangeArrowheads="1"/>
            </p:cNvSpPr>
            <p:nvPr/>
          </p:nvSpPr>
          <p:spPr bwMode="auto">
            <a:xfrm>
              <a:off x="7980131" y="4475067"/>
              <a:ext cx="2675263" cy="314325"/>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Text Box 19"/>
            <p:cNvSpPr txBox="1">
              <a:spLocks noChangeArrowheads="1"/>
            </p:cNvSpPr>
            <p:nvPr/>
          </p:nvSpPr>
          <p:spPr bwMode="auto">
            <a:xfrm>
              <a:off x="7957995" y="4459192"/>
              <a:ext cx="2755900" cy="368300"/>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20"/>
            <p:cNvSpPr>
              <a:spLocks noChangeShapeType="1"/>
            </p:cNvSpPr>
            <p:nvPr/>
          </p:nvSpPr>
          <p:spPr bwMode="auto">
            <a:xfrm>
              <a:off x="7740506" y="5427567"/>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Rectangle 22"/>
            <p:cNvSpPr>
              <a:spLocks noChangeArrowheads="1"/>
            </p:cNvSpPr>
            <p:nvPr/>
          </p:nvSpPr>
          <p:spPr bwMode="auto">
            <a:xfrm>
              <a:off x="8059157" y="5295808"/>
              <a:ext cx="2574777" cy="557213"/>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Text Box 23"/>
            <p:cNvSpPr txBox="1">
              <a:spLocks noChangeArrowheads="1"/>
            </p:cNvSpPr>
            <p:nvPr/>
          </p:nvSpPr>
          <p:spPr bwMode="auto">
            <a:xfrm>
              <a:off x="7957993" y="5249770"/>
              <a:ext cx="2755893" cy="644525"/>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lnSpc>
                  <a:spcPct val="100000"/>
                </a:lnSpc>
                <a:spcBef>
                  <a:spcPct val="0"/>
                </a:spcBef>
                <a:buClrTx/>
                <a:buFontTx/>
                <a:buNone/>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Authorization: &lt;cred&gt;</a:t>
              </a:r>
              <a:endPar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Line 24"/>
            <p:cNvSpPr>
              <a:spLocks noChangeShapeType="1"/>
            </p:cNvSpPr>
            <p:nvPr/>
          </p:nvSpPr>
          <p:spPr bwMode="auto">
            <a:xfrm flipH="1">
              <a:off x="7769081" y="6018117"/>
              <a:ext cx="3265488" cy="28575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Rectangle 26"/>
            <p:cNvSpPr>
              <a:spLocks noChangeArrowheads="1"/>
            </p:cNvSpPr>
            <p:nvPr/>
          </p:nvSpPr>
          <p:spPr bwMode="auto">
            <a:xfrm>
              <a:off x="8007207" y="5970492"/>
              <a:ext cx="2686051" cy="314325"/>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Text Box 27"/>
            <p:cNvSpPr txBox="1">
              <a:spLocks noChangeArrowheads="1"/>
            </p:cNvSpPr>
            <p:nvPr/>
          </p:nvSpPr>
          <p:spPr bwMode="auto">
            <a:xfrm>
              <a:off x="7957994" y="5954617"/>
              <a:ext cx="2755901" cy="368300"/>
            </a:xfrm>
            <a:prstGeom prst="rect">
              <a:avLst/>
            </a:prstGeom>
            <a:solidFill>
              <a:schemeClr val="bg1"/>
            </a:solidFill>
            <a:ln w="9525">
              <a:solidFill>
                <a:schemeClr val="tx1"/>
              </a:solidFill>
              <a:miter lim="800000"/>
            </a:ln>
          </p:spPr>
          <p:txBody>
            <a:bodyPr wrap="square">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28"/>
            <p:cNvSpPr>
              <a:spLocks noChangeShapeType="1"/>
            </p:cNvSpPr>
            <p:nvPr/>
          </p:nvSpPr>
          <p:spPr bwMode="auto">
            <a:xfrm>
              <a:off x="11426681" y="2276381"/>
              <a:ext cx="0" cy="4008436"/>
            </a:xfrm>
            <a:prstGeom prst="line">
              <a:avLst/>
            </a:prstGeom>
            <a:noFill/>
            <a:ln w="19050">
              <a:solidFill>
                <a:srgbClr val="FF0000"/>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Rectangle 30"/>
            <p:cNvSpPr>
              <a:spLocks noChangeArrowheads="1"/>
            </p:cNvSpPr>
            <p:nvPr/>
          </p:nvSpPr>
          <p:spPr bwMode="auto">
            <a:xfrm>
              <a:off x="11159987" y="5857780"/>
              <a:ext cx="571500" cy="228600"/>
            </a:xfrm>
            <a:prstGeom prst="rect">
              <a:avLst/>
            </a:prstGeom>
            <a:solidFill>
              <a:schemeClr val="bg1"/>
            </a:solidFill>
            <a:ln w="9525">
              <a:no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Text Box 31"/>
            <p:cNvSpPr txBox="1">
              <a:spLocks noChangeArrowheads="1"/>
            </p:cNvSpPr>
            <p:nvPr/>
          </p:nvSpPr>
          <p:spPr bwMode="auto">
            <a:xfrm>
              <a:off x="11080612" y="5754592"/>
              <a:ext cx="697627" cy="40011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时间</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Freeform 35"/>
            <p:cNvSpPr/>
            <p:nvPr/>
          </p:nvSpPr>
          <p:spPr bwMode="auto">
            <a:xfrm>
              <a:off x="11544559" y="1581937"/>
              <a:ext cx="83862" cy="654315"/>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 name="Rectangle 36"/>
            <p:cNvSpPr>
              <a:spLocks noChangeArrowheads="1"/>
            </p:cNvSpPr>
            <p:nvPr/>
          </p:nvSpPr>
          <p:spPr bwMode="auto">
            <a:xfrm>
              <a:off x="11229260" y="1580792"/>
              <a:ext cx="311150" cy="65402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46" name="Freeform 37"/>
            <p:cNvSpPr/>
            <p:nvPr/>
          </p:nvSpPr>
          <p:spPr bwMode="auto">
            <a:xfrm>
              <a:off x="11560265" y="1621150"/>
              <a:ext cx="50080" cy="605370"/>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 name="Freeform 38"/>
            <p:cNvSpPr/>
            <p:nvPr/>
          </p:nvSpPr>
          <p:spPr bwMode="auto">
            <a:xfrm>
              <a:off x="11549300" y="1927413"/>
              <a:ext cx="77936" cy="54097"/>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Rectangle 39"/>
            <p:cNvSpPr>
              <a:spLocks noChangeArrowheads="1"/>
            </p:cNvSpPr>
            <p:nvPr/>
          </p:nvSpPr>
          <p:spPr bwMode="auto">
            <a:xfrm>
              <a:off x="11231038" y="1656928"/>
              <a:ext cx="177800" cy="1259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49" name="Group 40"/>
            <p:cNvGrpSpPr/>
            <p:nvPr/>
          </p:nvGrpSpPr>
          <p:grpSpPr bwMode="auto">
            <a:xfrm>
              <a:off x="11390762" y="1649200"/>
              <a:ext cx="172170" cy="41503"/>
              <a:chOff x="614" y="2568"/>
              <a:chExt cx="725" cy="139"/>
            </a:xfrm>
          </p:grpSpPr>
          <p:sp>
            <p:nvSpPr>
              <p:cNvPr id="74" name="AutoShape 41"/>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75" name="AutoShape 42"/>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0" name="Rectangle 43"/>
            <p:cNvSpPr>
              <a:spLocks noChangeArrowheads="1"/>
            </p:cNvSpPr>
            <p:nvPr/>
          </p:nvSpPr>
          <p:spPr bwMode="auto">
            <a:xfrm>
              <a:off x="11235780" y="1749094"/>
              <a:ext cx="176318" cy="14311"/>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51" name="Group 44"/>
            <p:cNvGrpSpPr/>
            <p:nvPr/>
          </p:nvGrpSpPr>
          <p:grpSpPr bwMode="auto">
            <a:xfrm>
              <a:off x="11390169" y="1742510"/>
              <a:ext cx="172170" cy="38354"/>
              <a:chOff x="614" y="2568"/>
              <a:chExt cx="725" cy="139"/>
            </a:xfrm>
          </p:grpSpPr>
          <p:sp>
            <p:nvSpPr>
              <p:cNvPr id="72" name="AutoShape 45"/>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73" name="AutoShape 46"/>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2" name="Rectangle 47"/>
            <p:cNvSpPr>
              <a:spLocks noChangeArrowheads="1"/>
            </p:cNvSpPr>
            <p:nvPr/>
          </p:nvSpPr>
          <p:spPr bwMode="auto">
            <a:xfrm>
              <a:off x="11232520" y="1845838"/>
              <a:ext cx="177800" cy="14311"/>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3" name="Rectangle 48"/>
            <p:cNvSpPr>
              <a:spLocks noChangeArrowheads="1"/>
            </p:cNvSpPr>
            <p:nvPr/>
          </p:nvSpPr>
          <p:spPr bwMode="auto">
            <a:xfrm>
              <a:off x="11235780" y="1931706"/>
              <a:ext cx="177800" cy="14311"/>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54" name="Group 49"/>
            <p:cNvGrpSpPr/>
            <p:nvPr/>
          </p:nvGrpSpPr>
          <p:grpSpPr bwMode="auto">
            <a:xfrm>
              <a:off x="11386613" y="1923692"/>
              <a:ext cx="172466" cy="43220"/>
              <a:chOff x="614" y="2568"/>
              <a:chExt cx="725" cy="139"/>
            </a:xfrm>
          </p:grpSpPr>
          <p:sp>
            <p:nvSpPr>
              <p:cNvPr id="70" name="AutoShape 50"/>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71" name="AutoShape 51"/>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5" name="Freeform 52"/>
            <p:cNvSpPr/>
            <p:nvPr/>
          </p:nvSpPr>
          <p:spPr bwMode="auto">
            <a:xfrm>
              <a:off x="11550486" y="1845552"/>
              <a:ext cx="77936" cy="53811"/>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6" name="Group 53"/>
            <p:cNvGrpSpPr/>
            <p:nvPr/>
          </p:nvGrpSpPr>
          <p:grpSpPr bwMode="auto">
            <a:xfrm>
              <a:off x="11387799" y="1837824"/>
              <a:ext cx="172466" cy="39786"/>
              <a:chOff x="614" y="2568"/>
              <a:chExt cx="725" cy="139"/>
            </a:xfrm>
          </p:grpSpPr>
          <p:sp>
            <p:nvSpPr>
              <p:cNvPr id="68" name="AutoShape 54"/>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9" name="AutoShape 55"/>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7" name="Rectangle 56"/>
            <p:cNvSpPr>
              <a:spLocks noChangeArrowheads="1"/>
            </p:cNvSpPr>
            <p:nvPr/>
          </p:nvSpPr>
          <p:spPr bwMode="auto">
            <a:xfrm>
              <a:off x="11538929" y="1580792"/>
              <a:ext cx="20743" cy="65574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8" name="Freeform 57"/>
            <p:cNvSpPr/>
            <p:nvPr/>
          </p:nvSpPr>
          <p:spPr bwMode="auto">
            <a:xfrm>
              <a:off x="11557598" y="1746231"/>
              <a:ext cx="70231" cy="60966"/>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 name="Freeform 58"/>
            <p:cNvSpPr/>
            <p:nvPr/>
          </p:nvSpPr>
          <p:spPr bwMode="auto">
            <a:xfrm>
              <a:off x="11558487" y="1652635"/>
              <a:ext cx="72305" cy="68694"/>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 name="Oval 59"/>
            <p:cNvSpPr>
              <a:spLocks noChangeArrowheads="1"/>
            </p:cNvSpPr>
            <p:nvPr/>
          </p:nvSpPr>
          <p:spPr bwMode="auto">
            <a:xfrm>
              <a:off x="11618346" y="2204767"/>
              <a:ext cx="14224" cy="2862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1" name="Freeform 60"/>
            <p:cNvSpPr/>
            <p:nvPr/>
          </p:nvSpPr>
          <p:spPr bwMode="auto">
            <a:xfrm>
              <a:off x="11554634" y="2206198"/>
              <a:ext cx="72602" cy="57245"/>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 name="AutoShape 61"/>
            <p:cNvSpPr>
              <a:spLocks noChangeArrowheads="1"/>
            </p:cNvSpPr>
            <p:nvPr/>
          </p:nvSpPr>
          <p:spPr bwMode="auto">
            <a:xfrm>
              <a:off x="11210295" y="2223658"/>
              <a:ext cx="355600" cy="42934"/>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3" name="AutoShape 62"/>
            <p:cNvSpPr>
              <a:spLocks noChangeArrowheads="1"/>
            </p:cNvSpPr>
            <p:nvPr/>
          </p:nvSpPr>
          <p:spPr bwMode="auto">
            <a:xfrm>
              <a:off x="11229260" y="2233390"/>
              <a:ext cx="317373" cy="23757"/>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4" name="Oval 63"/>
            <p:cNvSpPr>
              <a:spLocks noChangeArrowheads="1"/>
            </p:cNvSpPr>
            <p:nvPr/>
          </p:nvSpPr>
          <p:spPr bwMode="auto">
            <a:xfrm>
              <a:off x="11259486" y="2139507"/>
              <a:ext cx="47710" cy="41217"/>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5" name="Oval 64"/>
            <p:cNvSpPr>
              <a:spLocks noChangeArrowheads="1"/>
            </p:cNvSpPr>
            <p:nvPr/>
          </p:nvSpPr>
          <p:spPr bwMode="auto">
            <a:xfrm>
              <a:off x="11313419" y="2139507"/>
              <a:ext cx="45932" cy="4121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Oval 65"/>
            <p:cNvSpPr>
              <a:spLocks noChangeArrowheads="1"/>
            </p:cNvSpPr>
            <p:nvPr/>
          </p:nvSpPr>
          <p:spPr bwMode="auto">
            <a:xfrm>
              <a:off x="11364388" y="2139507"/>
              <a:ext cx="47710" cy="39786"/>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7" name="Rectangle 66"/>
            <p:cNvSpPr>
              <a:spLocks noChangeArrowheads="1"/>
            </p:cNvSpPr>
            <p:nvPr/>
          </p:nvSpPr>
          <p:spPr bwMode="auto">
            <a:xfrm>
              <a:off x="11483218" y="1984086"/>
              <a:ext cx="25485" cy="217533"/>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pic>
          <p:nvPicPr>
            <p:cNvPr id="77"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444827" y="1633784"/>
              <a:ext cx="7429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69"/>
            <p:cNvSpPr/>
            <p:nvPr/>
          </p:nvSpPr>
          <p:spPr bwMode="auto">
            <a:xfrm flipH="1">
              <a:off x="8761395" y="1705053"/>
              <a:ext cx="361251" cy="340211"/>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sp>
        <p:nvSpPr>
          <p:cNvPr id="76"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4849452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142</a:t>
            </a:fld>
            <a:endParaRPr kumimoji="1" lang="zh-CN" altLang="en-US" dirty="0"/>
          </a:p>
        </p:txBody>
      </p:sp>
      <p:sp>
        <p:nvSpPr>
          <p:cNvPr id="80" name="Text Box 3"/>
          <p:cNvSpPr txBox="1">
            <a:spLocks noChangeArrowheads="1"/>
          </p:cNvSpPr>
          <p:nvPr/>
        </p:nvSpPr>
        <p:spPr bwMode="auto">
          <a:xfrm>
            <a:off x="709090" y="1303652"/>
            <a:ext cx="6871731" cy="506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2"/>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3"/>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a:lnSpc>
                <a:spcPts val="2800"/>
              </a:lnSpc>
              <a:spcBef>
                <a:spcPts val="600"/>
              </a:spcBef>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无状态协议，服务器用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cookies</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保持用户状态</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698500" lvl="1" indent="-342900">
              <a:lnSpc>
                <a:spcPts val="28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2000" dirty="0">
                <a:latin typeface="微软雅黑" panose="020B0503020204020204" pitchFamily="34" charset="-122"/>
                <a:ea typeface="微软雅黑" panose="020B0503020204020204" pitchFamily="34" charset="-122"/>
              </a:rPr>
              <a:t>在响应的首部行里</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000" dirty="0">
                <a:latin typeface="微软雅黑" panose="020B0503020204020204" pitchFamily="34" charset="-122"/>
                <a:ea typeface="微软雅黑" panose="020B0503020204020204" pitchFamily="34" charset="-122"/>
              </a:rPr>
              <a:t>一个关键字</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头</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set-cookie</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选择的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号</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具有唯一性</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698500" lvl="1" indent="-342900">
              <a:lnSpc>
                <a:spcPts val="28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后继的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请求中使用服务器响应分配的</a:t>
            </a:r>
            <a:r>
              <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698500" lvl="1" indent="-342900">
              <a:lnSpc>
                <a:spcPts val="2800"/>
              </a:lnSpc>
              <a:spcBef>
                <a:spcPts val="600"/>
              </a:spcBef>
              <a:buFont typeface="Arial" panose="020B0604020202020204" pitchFamily="34" charset="0"/>
              <a:buChar char="•"/>
            </a:pP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文件</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保存在用户的主机中，内容是服务器返回的一些附加信息，由用户主机中的浏览器管理</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698500" lvl="1" indent="-342900">
              <a:lnSpc>
                <a:spcPts val="28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服务器建立后端数据库，记录用户信息，</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作为关键字</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698500" lvl="1" indent="-342900">
              <a:lnSpc>
                <a:spcPts val="28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例如：</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958850" lvl="2" indent="-271780">
              <a:lnSpc>
                <a:spcPts val="2200"/>
              </a:lnSpc>
              <a:spcBef>
                <a:spcPts val="600"/>
              </a:spcBef>
            </a:pPr>
            <a:r>
              <a:rPr lang="zh-CN"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Set-Cookie</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SID=31d4d96e407aad42; Path=/; Domain=example.com</a:t>
            </a:r>
            <a:endPar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958850" lvl="2" indent="-271780">
              <a:lnSpc>
                <a:spcPts val="2200"/>
              </a:lnSpc>
              <a:spcBef>
                <a:spcPts val="600"/>
              </a:spcBef>
            </a:pPr>
            <a:r>
              <a:rPr lang="zh-CN"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Cookie</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SID=31d4d96e407aad4</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110" name="Rectangle 2"/>
          <p:cNvSpPr>
            <a:spLocks noGrp="1" noChangeArrowheads="1"/>
          </p:cNvSpPr>
          <p:nvPr>
            <p:ph type="title"/>
          </p:nvPr>
        </p:nvSpPr>
        <p:spPr>
          <a:xfrm>
            <a:off x="1306800" y="363600"/>
            <a:ext cx="8864485" cy="878400"/>
          </a:xfrm>
        </p:spPr>
        <p:txBody>
          <a:bodyPr>
            <a:normAutofit/>
          </a:bodyPr>
          <a:lstStyle/>
          <a:p>
            <a:r>
              <a:rPr lang="en-US" altLang="zh-CN" dirty="0"/>
              <a:t>Web</a:t>
            </a:r>
            <a:r>
              <a:rPr lang="zh-CN" altLang="en-US" dirty="0"/>
              <a:t>安全与隐私：</a:t>
            </a:r>
            <a:r>
              <a:rPr lang="en-US" altLang="zh-CN" dirty="0"/>
              <a:t>Cookie</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 name="组合 1"/>
          <p:cNvGrpSpPr/>
          <p:nvPr/>
        </p:nvGrpSpPr>
        <p:grpSpPr>
          <a:xfrm>
            <a:off x="7837623" y="1460776"/>
            <a:ext cx="4149385" cy="4792389"/>
            <a:chOff x="7654741" y="1552217"/>
            <a:chExt cx="4149385" cy="4792389"/>
          </a:xfrm>
        </p:grpSpPr>
        <p:sp>
          <p:nvSpPr>
            <p:cNvPr id="81" name="Line 4"/>
            <p:cNvSpPr>
              <a:spLocks noChangeShapeType="1"/>
            </p:cNvSpPr>
            <p:nvPr/>
          </p:nvSpPr>
          <p:spPr bwMode="auto">
            <a:xfrm>
              <a:off x="7832194" y="2372681"/>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Text Box 5"/>
            <p:cNvSpPr txBox="1">
              <a:spLocks noChangeArrowheads="1"/>
            </p:cNvSpPr>
            <p:nvPr/>
          </p:nvSpPr>
          <p:spPr bwMode="auto">
            <a:xfrm>
              <a:off x="7654741" y="1842370"/>
              <a:ext cx="944880" cy="39878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客户端</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Text Box 6"/>
            <p:cNvSpPr txBox="1">
              <a:spLocks noChangeArrowheads="1"/>
            </p:cNvSpPr>
            <p:nvPr/>
          </p:nvSpPr>
          <p:spPr bwMode="auto">
            <a:xfrm>
              <a:off x="10338053" y="1815858"/>
              <a:ext cx="944880" cy="398780"/>
            </a:xfrm>
            <a:prstGeom prst="rect">
              <a:avLst/>
            </a:prstGeom>
            <a:noFill/>
            <a:ln w="9525">
              <a:noFill/>
              <a:miter lim="800000"/>
            </a:ln>
          </p:spPr>
          <p:txBody>
            <a:bodyPr wrap="none">
              <a:spAutoFit/>
            </a:bodyPr>
            <a:lstStyle>
              <a:defPPr>
                <a:defRPr lang="zh-CN"/>
              </a:defPPr>
              <a:lvl1pPr eaLnBrk="0" hangingPunct="0">
                <a:lnSpc>
                  <a:spcPct val="100000"/>
                </a:lnSpc>
                <a:spcBef>
                  <a:spcPct val="0"/>
                </a:spcBef>
                <a:buClrTx/>
                <a:buFontTx/>
                <a:buNone/>
                <a:defRPr kumimoji="0" sz="2000">
                  <a:latin typeface="Arial" panose="020B0604020202020204" pitchFamily="34" charset="0"/>
                  <a:ea typeface="宋体" panose="02010600030101010101" pitchFamily="2" charset="-122"/>
                </a:defRPr>
              </a:lvl1p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Rectangle 7"/>
            <p:cNvSpPr>
              <a:spLocks noChangeArrowheads="1"/>
            </p:cNvSpPr>
            <p:nvPr/>
          </p:nvSpPr>
          <p:spPr bwMode="auto">
            <a:xfrm>
              <a:off x="8070319" y="2372681"/>
              <a:ext cx="2686050" cy="314325"/>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 Box 8"/>
            <p:cNvSpPr txBox="1">
              <a:spLocks noChangeArrowheads="1"/>
            </p:cNvSpPr>
            <p:nvPr/>
          </p:nvSpPr>
          <p:spPr bwMode="auto">
            <a:xfrm>
              <a:off x="8076669" y="2356806"/>
              <a:ext cx="2681288" cy="368300"/>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Line 9"/>
            <p:cNvSpPr>
              <a:spLocks noChangeShapeType="1"/>
            </p:cNvSpPr>
            <p:nvPr/>
          </p:nvSpPr>
          <p:spPr bwMode="auto">
            <a:xfrm flipH="1">
              <a:off x="7860769" y="2904490"/>
              <a:ext cx="3246424" cy="296866"/>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Rectangle 10"/>
            <p:cNvSpPr>
              <a:spLocks noChangeArrowheads="1"/>
            </p:cNvSpPr>
            <p:nvPr/>
          </p:nvSpPr>
          <p:spPr bwMode="auto">
            <a:xfrm>
              <a:off x="8194144" y="2793369"/>
              <a:ext cx="2505075" cy="557212"/>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Text Box 11"/>
            <p:cNvSpPr txBox="1">
              <a:spLocks noChangeArrowheads="1"/>
            </p:cNvSpPr>
            <p:nvPr/>
          </p:nvSpPr>
          <p:spPr bwMode="auto">
            <a:xfrm>
              <a:off x="8070319" y="2756856"/>
              <a:ext cx="2687638" cy="645160"/>
            </a:xfrm>
            <a:prstGeom prst="rect">
              <a:avLst/>
            </a:prstGeom>
            <a:solidFill>
              <a:schemeClr val="bg1"/>
            </a:solidFill>
            <a:ln w="9525">
              <a:solidFill>
                <a:schemeClr val="tx1"/>
              </a:solidFill>
              <a:miter lim="800000"/>
            </a:ln>
          </p:spPr>
          <p:txBody>
            <a:bodyPr wrap="square">
              <a:spAutoFit/>
            </a:bodyPr>
            <a:lstStyle/>
            <a:p>
              <a:pPr algn="ctr" eaLnBrk="0" hangingPunct="0">
                <a:spcBef>
                  <a:spcPct val="0"/>
                </a:spcBef>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spcBef>
                  <a:spcPct val="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Set-cookie: #</a:t>
              </a:r>
            </a:p>
          </p:txBody>
        </p:sp>
        <p:sp>
          <p:nvSpPr>
            <p:cNvPr id="89" name="Line 12"/>
            <p:cNvSpPr>
              <a:spLocks noChangeShapeType="1"/>
            </p:cNvSpPr>
            <p:nvPr/>
          </p:nvSpPr>
          <p:spPr bwMode="auto">
            <a:xfrm>
              <a:off x="7841719" y="3963356"/>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0" name="Group 13"/>
            <p:cNvGrpSpPr/>
            <p:nvPr/>
          </p:nvGrpSpPr>
          <p:grpSpPr bwMode="auto">
            <a:xfrm>
              <a:off x="8030632" y="3766509"/>
              <a:ext cx="2755900" cy="644525"/>
              <a:chOff x="3124" y="2762"/>
              <a:chExt cx="1689" cy="406"/>
            </a:xfrm>
          </p:grpSpPr>
          <p:sp>
            <p:nvSpPr>
              <p:cNvPr id="91" name="Rectangle 14"/>
              <p:cNvSpPr>
                <a:spLocks noChangeArrowheads="1"/>
              </p:cNvSpPr>
              <p:nvPr/>
            </p:nvSpPr>
            <p:spPr bwMode="auto">
              <a:xfrm>
                <a:off x="3186" y="2791"/>
                <a:ext cx="1578" cy="351"/>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Text Box 15"/>
              <p:cNvSpPr txBox="1">
                <a:spLocks noChangeArrowheads="1"/>
              </p:cNvSpPr>
              <p:nvPr/>
            </p:nvSpPr>
            <p:spPr bwMode="auto">
              <a:xfrm>
                <a:off x="3124" y="2762"/>
                <a:ext cx="1689" cy="406"/>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spcBef>
                    <a:spcPct val="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Cookie: #</a:t>
                </a:r>
              </a:p>
            </p:txBody>
          </p:sp>
        </p:grpSp>
        <p:sp>
          <p:nvSpPr>
            <p:cNvPr id="93" name="Line 16"/>
            <p:cNvSpPr>
              <a:spLocks noChangeShapeType="1"/>
            </p:cNvSpPr>
            <p:nvPr/>
          </p:nvSpPr>
          <p:spPr bwMode="auto">
            <a:xfrm flipH="1">
              <a:off x="7832193" y="4534855"/>
              <a:ext cx="3286109" cy="295275"/>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4" name="Group 17"/>
            <p:cNvGrpSpPr/>
            <p:nvPr/>
          </p:nvGrpSpPr>
          <p:grpSpPr bwMode="auto">
            <a:xfrm>
              <a:off x="8030633" y="4480881"/>
              <a:ext cx="2755900" cy="368300"/>
              <a:chOff x="3268" y="2846"/>
              <a:chExt cx="1743" cy="232"/>
            </a:xfrm>
          </p:grpSpPr>
          <p:sp>
            <p:nvSpPr>
              <p:cNvPr id="95"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Text Box 19"/>
              <p:cNvSpPr txBox="1">
                <a:spLocks noChangeArrowheads="1"/>
              </p:cNvSpPr>
              <p:nvPr/>
            </p:nvSpPr>
            <p:spPr bwMode="auto">
              <a:xfrm>
                <a:off x="3268" y="2846"/>
                <a:ext cx="1743" cy="232"/>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7" name="Line 20"/>
            <p:cNvSpPr>
              <a:spLocks noChangeShapeType="1"/>
            </p:cNvSpPr>
            <p:nvPr/>
          </p:nvSpPr>
          <p:spPr bwMode="auto">
            <a:xfrm>
              <a:off x="7813144" y="5449256"/>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8" name="Group 21"/>
            <p:cNvGrpSpPr/>
            <p:nvPr/>
          </p:nvGrpSpPr>
          <p:grpSpPr bwMode="auto">
            <a:xfrm>
              <a:off x="8030631" y="5271459"/>
              <a:ext cx="2755893" cy="644525"/>
              <a:chOff x="3124" y="2762"/>
              <a:chExt cx="1689" cy="406"/>
            </a:xfrm>
          </p:grpSpPr>
          <p:sp>
            <p:nvSpPr>
              <p:cNvPr id="99" name="Rectangle 22"/>
              <p:cNvSpPr>
                <a:spLocks noChangeArrowheads="1"/>
              </p:cNvSpPr>
              <p:nvPr/>
            </p:nvSpPr>
            <p:spPr bwMode="auto">
              <a:xfrm>
                <a:off x="3186" y="2791"/>
                <a:ext cx="1578" cy="351"/>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Text Box 23"/>
              <p:cNvSpPr txBox="1">
                <a:spLocks noChangeArrowheads="1"/>
              </p:cNvSpPr>
              <p:nvPr/>
            </p:nvSpPr>
            <p:spPr bwMode="auto">
              <a:xfrm>
                <a:off x="3124" y="2762"/>
                <a:ext cx="1689" cy="406"/>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spcBef>
                    <a:spcPct val="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Cookie: #</a:t>
                </a:r>
              </a:p>
            </p:txBody>
          </p:sp>
        </p:grpSp>
        <p:sp>
          <p:nvSpPr>
            <p:cNvPr id="101" name="Line 24"/>
            <p:cNvSpPr>
              <a:spLocks noChangeShapeType="1"/>
            </p:cNvSpPr>
            <p:nvPr/>
          </p:nvSpPr>
          <p:spPr bwMode="auto">
            <a:xfrm flipH="1">
              <a:off x="7841719" y="6039806"/>
              <a:ext cx="3265488" cy="28575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2" name="Group 25"/>
            <p:cNvGrpSpPr/>
            <p:nvPr/>
          </p:nvGrpSpPr>
          <p:grpSpPr bwMode="auto">
            <a:xfrm>
              <a:off x="8030632" y="5976306"/>
              <a:ext cx="2755901" cy="368300"/>
              <a:chOff x="3251" y="2846"/>
              <a:chExt cx="1736" cy="232"/>
            </a:xfrm>
          </p:grpSpPr>
          <p:sp>
            <p:nvSpPr>
              <p:cNvPr id="103"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Text Box 27"/>
              <p:cNvSpPr txBox="1">
                <a:spLocks noChangeArrowheads="1"/>
              </p:cNvSpPr>
              <p:nvPr/>
            </p:nvSpPr>
            <p:spPr bwMode="auto">
              <a:xfrm>
                <a:off x="3251" y="2846"/>
                <a:ext cx="1736" cy="232"/>
              </a:xfrm>
              <a:prstGeom prst="rect">
                <a:avLst/>
              </a:prstGeom>
              <a:solidFill>
                <a:schemeClr val="bg1"/>
              </a:solidFill>
              <a:ln w="9525">
                <a:solidFill>
                  <a:schemeClr val="tx1"/>
                </a:solidFill>
                <a:miter lim="800000"/>
              </a:ln>
            </p:spPr>
            <p:txBody>
              <a:bodyPr wrap="square">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5" name="Line 28"/>
            <p:cNvSpPr>
              <a:spLocks noChangeShapeType="1"/>
            </p:cNvSpPr>
            <p:nvPr/>
          </p:nvSpPr>
          <p:spPr bwMode="auto">
            <a:xfrm>
              <a:off x="11412258" y="2272669"/>
              <a:ext cx="0" cy="4033838"/>
            </a:xfrm>
            <a:prstGeom prst="line">
              <a:avLst/>
            </a:prstGeom>
            <a:noFill/>
            <a:ln w="19050">
              <a:solidFill>
                <a:srgbClr val="FF0000"/>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6" name="Group 29"/>
            <p:cNvGrpSpPr/>
            <p:nvPr/>
          </p:nvGrpSpPr>
          <p:grpSpPr bwMode="auto">
            <a:xfrm>
              <a:off x="11107213" y="5750887"/>
              <a:ext cx="696913" cy="400051"/>
              <a:chOff x="4961" y="3483"/>
              <a:chExt cx="439" cy="252"/>
            </a:xfrm>
          </p:grpSpPr>
          <p:sp>
            <p:nvSpPr>
              <p:cNvPr id="107" name="Rectangle 30"/>
              <p:cNvSpPr>
                <a:spLocks noChangeArrowheads="1"/>
              </p:cNvSpPr>
              <p:nvPr/>
            </p:nvSpPr>
            <p:spPr bwMode="auto">
              <a:xfrm>
                <a:off x="5040" y="3564"/>
                <a:ext cx="360" cy="144"/>
              </a:xfrm>
              <a:prstGeom prst="rect">
                <a:avLst/>
              </a:prstGeom>
              <a:solidFill>
                <a:schemeClr val="bg1"/>
              </a:solidFill>
              <a:ln w="9525">
                <a:no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Text Box 31"/>
              <p:cNvSpPr txBox="1">
                <a:spLocks noChangeArrowheads="1"/>
              </p:cNvSpPr>
              <p:nvPr/>
            </p:nvSpPr>
            <p:spPr bwMode="auto">
              <a:xfrm>
                <a:off x="4961" y="3483"/>
                <a:ext cx="439" cy="252"/>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时间</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9" name="文本框 108"/>
            <p:cNvSpPr txBox="1"/>
            <p:nvPr/>
          </p:nvSpPr>
          <p:spPr>
            <a:xfrm>
              <a:off x="9072553" y="4850769"/>
              <a:ext cx="647700" cy="3683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111" name="Group 34"/>
            <p:cNvGrpSpPr/>
            <p:nvPr/>
          </p:nvGrpSpPr>
          <p:grpSpPr bwMode="auto">
            <a:xfrm>
              <a:off x="11213715" y="1552217"/>
              <a:ext cx="422275" cy="685800"/>
              <a:chOff x="4140" y="429"/>
              <a:chExt cx="1425" cy="2396"/>
            </a:xfrm>
          </p:grpSpPr>
          <p:sp>
            <p:nvSpPr>
              <p:cNvPr id="112" name="Freeform 35"/>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 name="Rectangle 36"/>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14" name="Freeform 37"/>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 name="Freeform 38"/>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 name="Rectangle 39"/>
              <p:cNvSpPr>
                <a:spLocks noChangeArrowheads="1"/>
              </p:cNvSpPr>
              <p:nvPr/>
            </p:nvSpPr>
            <p:spPr bwMode="auto">
              <a:xfrm>
                <a:off x="4210" y="695"/>
                <a:ext cx="600"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17" name="Group 40"/>
              <p:cNvGrpSpPr/>
              <p:nvPr/>
            </p:nvGrpSpPr>
            <p:grpSpPr bwMode="auto">
              <a:xfrm>
                <a:off x="4749" y="668"/>
                <a:ext cx="581" cy="145"/>
                <a:chOff x="614" y="2568"/>
                <a:chExt cx="725" cy="139"/>
              </a:xfrm>
            </p:grpSpPr>
            <p:sp>
              <p:nvSpPr>
                <p:cNvPr id="142" name="AutoShape 41"/>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43" name="AutoShape 42"/>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18" name="Rectangle 43"/>
              <p:cNvSpPr>
                <a:spLocks noChangeArrowheads="1"/>
              </p:cNvSpPr>
              <p:nvPr/>
            </p:nvSpPr>
            <p:spPr bwMode="auto">
              <a:xfrm>
                <a:off x="4226" y="1017"/>
                <a:ext cx="595"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19" name="Group 44"/>
              <p:cNvGrpSpPr/>
              <p:nvPr/>
            </p:nvGrpSpPr>
            <p:grpSpPr bwMode="auto">
              <a:xfrm>
                <a:off x="4747" y="994"/>
                <a:ext cx="581" cy="134"/>
                <a:chOff x="614" y="2568"/>
                <a:chExt cx="725" cy="139"/>
              </a:xfrm>
            </p:grpSpPr>
            <p:sp>
              <p:nvSpPr>
                <p:cNvPr id="140" name="AutoShape 45"/>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41" name="AutoShape 46"/>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20" name="Rectangle 47"/>
              <p:cNvSpPr>
                <a:spLocks noChangeArrowheads="1"/>
              </p:cNvSpPr>
              <p:nvPr/>
            </p:nvSpPr>
            <p:spPr bwMode="auto">
              <a:xfrm>
                <a:off x="4215" y="1355"/>
                <a:ext cx="600"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21" name="Rectangle 48"/>
              <p:cNvSpPr>
                <a:spLocks noChangeArrowheads="1"/>
              </p:cNvSpPr>
              <p:nvPr/>
            </p:nvSpPr>
            <p:spPr bwMode="auto">
              <a:xfrm>
                <a:off x="4226" y="1655"/>
                <a:ext cx="600"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22" name="Group 49"/>
              <p:cNvGrpSpPr/>
              <p:nvPr/>
            </p:nvGrpSpPr>
            <p:grpSpPr bwMode="auto">
              <a:xfrm>
                <a:off x="4735" y="1627"/>
                <a:ext cx="582" cy="151"/>
                <a:chOff x="614" y="2568"/>
                <a:chExt cx="725" cy="139"/>
              </a:xfrm>
            </p:grpSpPr>
            <p:sp>
              <p:nvSpPr>
                <p:cNvPr id="138" name="AutoShape 50"/>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9" name="AutoShape 51"/>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23" name="Freeform 52"/>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24" name="Group 53"/>
              <p:cNvGrpSpPr/>
              <p:nvPr/>
            </p:nvGrpSpPr>
            <p:grpSpPr bwMode="auto">
              <a:xfrm>
                <a:off x="4739" y="1327"/>
                <a:ext cx="582" cy="139"/>
                <a:chOff x="614" y="2568"/>
                <a:chExt cx="725" cy="139"/>
              </a:xfrm>
            </p:grpSpPr>
            <p:sp>
              <p:nvSpPr>
                <p:cNvPr id="136" name="AutoShape 54"/>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7" name="AutoShape 55"/>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25" name="Rectangle 56"/>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26" name="Freeform 57"/>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 name="Freeform 58"/>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 name="Oval 59"/>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29" name="Freeform 60"/>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 name="AutoShape 6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1" name="AutoShape 62"/>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2" name="Oval 63"/>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3" name="Oval 64"/>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4" name="Oval 65"/>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5" name="Rectangle 66"/>
              <p:cNvSpPr>
                <a:spLocks noChangeArrowheads="1"/>
              </p:cNvSpPr>
              <p:nvPr/>
            </p:nvSpPr>
            <p:spPr bwMode="auto">
              <a:xfrm>
                <a:off x="5061" y="1838"/>
                <a:ext cx="86"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144" name="Group 67"/>
            <p:cNvGrpSpPr/>
            <p:nvPr/>
          </p:nvGrpSpPr>
          <p:grpSpPr bwMode="auto">
            <a:xfrm>
              <a:off x="8404168" y="1596483"/>
              <a:ext cx="742950" cy="742950"/>
              <a:chOff x="-44" y="1473"/>
              <a:chExt cx="981" cy="1105"/>
            </a:xfrm>
          </p:grpSpPr>
          <p:pic>
            <p:nvPicPr>
              <p:cNvPr id="145"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69"/>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sp>
        <p:nvSpPr>
          <p:cNvPr id="73"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691488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143</a:t>
            </a:fld>
            <a:endParaRPr kumimoji="1" lang="zh-CN" altLang="en-US" dirty="0"/>
          </a:p>
        </p:txBody>
      </p:sp>
      <p:sp>
        <p:nvSpPr>
          <p:cNvPr id="74" name="Rectangle 2"/>
          <p:cNvSpPr>
            <a:spLocks noGrp="1" noChangeArrowheads="1"/>
          </p:cNvSpPr>
          <p:nvPr>
            <p:ph type="title"/>
          </p:nvPr>
        </p:nvSpPr>
        <p:spPr>
          <a:xfrm>
            <a:off x="1306800" y="363600"/>
            <a:ext cx="8955925" cy="878400"/>
          </a:xfrm>
        </p:spPr>
        <p:txBody>
          <a:bodyPr>
            <a:normAutofit/>
          </a:bodyPr>
          <a:lstStyle/>
          <a:p>
            <a:r>
              <a:rPr lang="en-US" altLang="zh-CN" dirty="0"/>
              <a:t>Web</a:t>
            </a:r>
            <a:r>
              <a:rPr lang="zh-CN" altLang="en-US" dirty="0"/>
              <a:t>安全与隐私：</a:t>
            </a:r>
            <a:r>
              <a:rPr lang="en-US" altLang="zh-CN" dirty="0"/>
              <a:t>Cookie</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5" name="Text Box 5"/>
          <p:cNvSpPr txBox="1">
            <a:spLocks noChangeArrowheads="1"/>
          </p:cNvSpPr>
          <p:nvPr/>
        </p:nvSpPr>
        <p:spPr bwMode="auto">
          <a:xfrm>
            <a:off x="2766254" y="1449993"/>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solidFill>
                  <a:srgbClr val="CC0000"/>
                </a:solidFill>
                <a:latin typeface="微软雅黑" panose="020B0503020204020204" pitchFamily="34" charset="-122"/>
                <a:ea typeface="微软雅黑" panose="020B0503020204020204" pitchFamily="34" charset="-122"/>
              </a:rPr>
              <a:t>客户端</a:t>
            </a:r>
            <a:endParaRPr lang="en-US" altLang="zh-CN" sz="2000" dirty="0">
              <a:solidFill>
                <a:srgbClr val="CC0000"/>
              </a:solidFill>
              <a:latin typeface="微软雅黑" panose="020B0503020204020204" pitchFamily="34" charset="-122"/>
              <a:ea typeface="微软雅黑" panose="020B0503020204020204" pitchFamily="34" charset="-122"/>
            </a:endParaRPr>
          </a:p>
        </p:txBody>
      </p:sp>
      <p:sp>
        <p:nvSpPr>
          <p:cNvPr id="76" name="Text Box 6"/>
          <p:cNvSpPr txBox="1">
            <a:spLocks noChangeArrowheads="1"/>
          </p:cNvSpPr>
          <p:nvPr/>
        </p:nvSpPr>
        <p:spPr bwMode="auto">
          <a:xfrm>
            <a:off x="8224010" y="1577239"/>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服务器</a:t>
            </a:r>
            <a:endParaRPr lang="en-US" altLang="zh-CN" sz="2000" dirty="0">
              <a:latin typeface="微软雅黑" panose="020B0503020204020204" pitchFamily="34" charset="-122"/>
              <a:ea typeface="微软雅黑" panose="020B0503020204020204" pitchFamily="34" charset="-122"/>
            </a:endParaRPr>
          </a:p>
        </p:txBody>
      </p:sp>
      <p:grpSp>
        <p:nvGrpSpPr>
          <p:cNvPr id="77" name="Group 90"/>
          <p:cNvGrpSpPr/>
          <p:nvPr/>
        </p:nvGrpSpPr>
        <p:grpSpPr bwMode="auto">
          <a:xfrm>
            <a:off x="4036082" y="4293211"/>
            <a:ext cx="3260725" cy="449263"/>
            <a:chOff x="1414" y="2663"/>
            <a:chExt cx="2054" cy="283"/>
          </a:xfrm>
        </p:grpSpPr>
        <p:sp>
          <p:nvSpPr>
            <p:cNvPr id="78" name="Line 16"/>
            <p:cNvSpPr>
              <a:spLocks noChangeShapeType="1"/>
            </p:cNvSpPr>
            <p:nvPr/>
          </p:nvSpPr>
          <p:spPr bwMode="auto">
            <a:xfrm flipH="1">
              <a:off x="1414" y="2663"/>
              <a:ext cx="2054" cy="243"/>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79" name="Group 17"/>
            <p:cNvGrpSpPr/>
            <p:nvPr/>
          </p:nvGrpSpPr>
          <p:grpSpPr bwMode="auto">
            <a:xfrm>
              <a:off x="1553" y="2694"/>
              <a:ext cx="1743" cy="252"/>
              <a:chOff x="3268" y="2846"/>
              <a:chExt cx="1743" cy="252"/>
            </a:xfrm>
          </p:grpSpPr>
          <p:sp>
            <p:nvSpPr>
              <p:cNvPr id="148"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49" name="Text Box 19"/>
              <p:cNvSpPr txBox="1">
                <a:spLocks noChangeArrowheads="1"/>
              </p:cNvSpPr>
              <p:nvPr/>
            </p:nvSpPr>
            <p:spPr bwMode="auto">
              <a:xfrm>
                <a:off x="3268" y="2846"/>
                <a:ext cx="1743" cy="252"/>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响应</a:t>
                </a:r>
                <a:endParaRPr lang="en-US" altLang="zh-CN" sz="2000" dirty="0">
                  <a:latin typeface="微软雅黑" panose="020B0503020204020204" pitchFamily="34" charset="-122"/>
                  <a:ea typeface="微软雅黑" panose="020B0503020204020204" pitchFamily="34" charset="-122"/>
                </a:endParaRPr>
              </a:p>
            </p:txBody>
          </p:sp>
        </p:grpSp>
      </p:grpSp>
      <p:grpSp>
        <p:nvGrpSpPr>
          <p:cNvPr id="150" name="Group 94"/>
          <p:cNvGrpSpPr/>
          <p:nvPr/>
        </p:nvGrpSpPr>
        <p:grpSpPr bwMode="auto">
          <a:xfrm>
            <a:off x="3991632" y="5866856"/>
            <a:ext cx="3305175" cy="431799"/>
            <a:chOff x="1392" y="3605"/>
            <a:chExt cx="2082" cy="272"/>
          </a:xfrm>
        </p:grpSpPr>
        <p:sp>
          <p:nvSpPr>
            <p:cNvPr id="151" name="Line 24"/>
            <p:cNvSpPr>
              <a:spLocks noChangeShapeType="1"/>
            </p:cNvSpPr>
            <p:nvPr/>
          </p:nvSpPr>
          <p:spPr bwMode="auto">
            <a:xfrm flipH="1">
              <a:off x="1392" y="3605"/>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52" name="Group 25"/>
            <p:cNvGrpSpPr/>
            <p:nvPr/>
          </p:nvGrpSpPr>
          <p:grpSpPr bwMode="auto">
            <a:xfrm>
              <a:off x="1552" y="3625"/>
              <a:ext cx="1743" cy="252"/>
              <a:chOff x="3268" y="2846"/>
              <a:chExt cx="1743" cy="252"/>
            </a:xfrm>
          </p:grpSpPr>
          <p:sp>
            <p:nvSpPr>
              <p:cNvPr id="153"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54" name="Text Box 27"/>
              <p:cNvSpPr txBox="1">
                <a:spLocks noChangeArrowheads="1"/>
              </p:cNvSpPr>
              <p:nvPr/>
            </p:nvSpPr>
            <p:spPr bwMode="auto">
              <a:xfrm>
                <a:off x="3268" y="2846"/>
                <a:ext cx="1743" cy="252"/>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响应</a:t>
                </a:r>
                <a:endParaRPr lang="en-US" altLang="zh-CN" sz="2000" dirty="0">
                  <a:latin typeface="微软雅黑" panose="020B0503020204020204" pitchFamily="34" charset="-122"/>
                  <a:ea typeface="微软雅黑" panose="020B0503020204020204" pitchFamily="34" charset="-122"/>
                </a:endParaRPr>
              </a:p>
            </p:txBody>
          </p:sp>
        </p:grpSp>
      </p:grpSp>
      <p:sp>
        <p:nvSpPr>
          <p:cNvPr id="155" name="Text Box 59"/>
          <p:cNvSpPr txBox="1">
            <a:spLocks noChangeArrowheads="1"/>
          </p:cNvSpPr>
          <p:nvPr/>
        </p:nvSpPr>
        <p:spPr bwMode="auto">
          <a:xfrm>
            <a:off x="2428650" y="2566169"/>
            <a:ext cx="1787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cookie </a:t>
            </a:r>
            <a:r>
              <a:rPr lang="zh-CN" altLang="en-US" sz="2000" dirty="0">
                <a:latin typeface="微软雅黑" panose="020B0503020204020204" pitchFamily="34" charset="-122"/>
                <a:ea typeface="微软雅黑" panose="020B0503020204020204" pitchFamily="34" charset="-122"/>
              </a:rPr>
              <a:t>文件</a:t>
            </a:r>
            <a:endParaRPr lang="en-US" altLang="zh-CN" sz="2000" dirty="0">
              <a:latin typeface="微软雅黑" panose="020B0503020204020204" pitchFamily="34" charset="-122"/>
              <a:ea typeface="微软雅黑" panose="020B0503020204020204" pitchFamily="34" charset="-122"/>
            </a:endParaRPr>
          </a:p>
        </p:txBody>
      </p:sp>
      <p:sp>
        <p:nvSpPr>
          <p:cNvPr id="156" name="Text Box 66"/>
          <p:cNvSpPr txBox="1">
            <a:spLocks noChangeArrowheads="1"/>
          </p:cNvSpPr>
          <p:nvPr/>
        </p:nvSpPr>
        <p:spPr bwMode="auto">
          <a:xfrm>
            <a:off x="1781832" y="4600037"/>
            <a:ext cx="2095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一周以后再次访问</a:t>
            </a:r>
            <a:r>
              <a:rPr lang="en-US" altLang="zh-CN" sz="1800" dirty="0">
                <a:latin typeface="微软雅黑" panose="020B0503020204020204" pitchFamily="34" charset="-122"/>
                <a:ea typeface="微软雅黑" panose="020B0503020204020204" pitchFamily="34" charset="-122"/>
              </a:rPr>
              <a:t>:</a:t>
            </a:r>
          </a:p>
        </p:txBody>
      </p:sp>
      <p:grpSp>
        <p:nvGrpSpPr>
          <p:cNvPr id="157" name="Group 89"/>
          <p:cNvGrpSpPr/>
          <p:nvPr/>
        </p:nvGrpSpPr>
        <p:grpSpPr bwMode="auto">
          <a:xfrm>
            <a:off x="4001157" y="3655033"/>
            <a:ext cx="6367465" cy="820738"/>
            <a:chOff x="1392" y="2261"/>
            <a:chExt cx="4011" cy="517"/>
          </a:xfrm>
        </p:grpSpPr>
        <p:sp>
          <p:nvSpPr>
            <p:cNvPr id="158" name="Line 12"/>
            <p:cNvSpPr>
              <a:spLocks noChangeShapeType="1"/>
            </p:cNvSpPr>
            <p:nvPr/>
          </p:nvSpPr>
          <p:spPr bwMode="auto">
            <a:xfrm>
              <a:off x="1392" y="2357"/>
              <a:ext cx="1998" cy="214"/>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9" name="Text Box 15"/>
            <p:cNvSpPr txBox="1">
              <a:spLocks noChangeArrowheads="1"/>
            </p:cNvSpPr>
            <p:nvPr/>
          </p:nvSpPr>
          <p:spPr bwMode="auto">
            <a:xfrm>
              <a:off x="1548" y="2261"/>
              <a:ext cx="1689" cy="368"/>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defRPr/>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a:p>
              <a:pPr algn="ctr">
                <a:lnSpc>
                  <a:spcPct val="80000"/>
                </a:lnSpc>
                <a:spcBef>
                  <a:spcPct val="0"/>
                </a:spcBef>
                <a:buClrTx/>
                <a:buSzTx/>
                <a:buFontTx/>
                <a:buNone/>
                <a:defRPr/>
              </a:pPr>
              <a:r>
                <a:rPr lang="en-US" altLang="zh-CN" sz="2000" dirty="0">
                  <a:solidFill>
                    <a:schemeClr val="accent6"/>
                  </a:solidFill>
                  <a:latin typeface="微软雅黑" panose="020B0503020204020204" pitchFamily="34" charset="-122"/>
                  <a:ea typeface="微软雅黑" panose="020B0503020204020204" pitchFamily="34" charset="-122"/>
                </a:rPr>
                <a:t>cookie: 1678</a:t>
              </a:r>
            </a:p>
          </p:txBody>
        </p:sp>
        <p:sp>
          <p:nvSpPr>
            <p:cNvPr id="160" name="Text Box 28"/>
            <p:cNvSpPr txBox="1">
              <a:spLocks noChangeArrowheads="1"/>
            </p:cNvSpPr>
            <p:nvPr/>
          </p:nvSpPr>
          <p:spPr bwMode="auto">
            <a:xfrm>
              <a:off x="3390" y="2332"/>
              <a:ext cx="9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cookie</a:t>
              </a:r>
            </a:p>
            <a:p>
              <a:pPr algn="ctr">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指定的行动</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161" name="Line 42"/>
            <p:cNvSpPr>
              <a:spLocks noChangeShapeType="1"/>
            </p:cNvSpPr>
            <p:nvPr/>
          </p:nvSpPr>
          <p:spPr bwMode="auto">
            <a:xfrm flipV="1">
              <a:off x="4228" y="2491"/>
              <a:ext cx="1175" cy="11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62" name="Group 83"/>
            <p:cNvGrpSpPr/>
            <p:nvPr/>
          </p:nvGrpSpPr>
          <p:grpSpPr bwMode="auto">
            <a:xfrm>
              <a:off x="4404" y="2454"/>
              <a:ext cx="886" cy="194"/>
              <a:chOff x="4404" y="2364"/>
              <a:chExt cx="886" cy="194"/>
            </a:xfrm>
          </p:grpSpPr>
          <p:sp>
            <p:nvSpPr>
              <p:cNvPr id="163" name="Rectangle 72"/>
              <p:cNvSpPr>
                <a:spLocks noChangeArrowheads="1"/>
              </p:cNvSpPr>
              <p:nvPr/>
            </p:nvSpPr>
            <p:spPr bwMode="auto">
              <a:xfrm>
                <a:off x="4409" y="2365"/>
                <a:ext cx="38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64" name="Text Box 43"/>
              <p:cNvSpPr txBox="1">
                <a:spLocks noChangeArrowheads="1"/>
              </p:cNvSpPr>
              <p:nvPr/>
            </p:nvSpPr>
            <p:spPr bwMode="auto">
              <a:xfrm>
                <a:off x="4404" y="2364"/>
                <a:ext cx="886" cy="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访问数据库</a:t>
                </a:r>
                <a:endParaRPr lang="en-US" altLang="zh-CN" sz="2000" dirty="0">
                  <a:latin typeface="微软雅黑" panose="020B0503020204020204" pitchFamily="34" charset="-122"/>
                  <a:ea typeface="微软雅黑" panose="020B0503020204020204" pitchFamily="34" charset="-122"/>
                </a:endParaRPr>
              </a:p>
            </p:txBody>
          </p:sp>
        </p:grpSp>
      </p:grpSp>
      <p:grpSp>
        <p:nvGrpSpPr>
          <p:cNvPr id="165" name="Group 81"/>
          <p:cNvGrpSpPr/>
          <p:nvPr/>
        </p:nvGrpSpPr>
        <p:grpSpPr bwMode="auto">
          <a:xfrm>
            <a:off x="2185965" y="1918336"/>
            <a:ext cx="1786262" cy="697460"/>
            <a:chOff x="387" y="1001"/>
            <a:chExt cx="1063" cy="532"/>
          </a:xfrm>
        </p:grpSpPr>
        <p:sp>
          <p:nvSpPr>
            <p:cNvPr id="166" name="AutoShape 67"/>
            <p:cNvSpPr>
              <a:spLocks noChangeArrowheads="1"/>
            </p:cNvSpPr>
            <p:nvPr/>
          </p:nvSpPr>
          <p:spPr bwMode="auto">
            <a:xfrm>
              <a:off x="387" y="1001"/>
              <a:ext cx="1049" cy="532"/>
            </a:xfrm>
            <a:prstGeom prst="can">
              <a:avLst>
                <a:gd name="adj" fmla="val 25000"/>
              </a:avLst>
            </a:prstGeom>
            <a:solidFill>
              <a:schemeClr val="accent2"/>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67" name="Text Box 60"/>
            <p:cNvSpPr txBox="1">
              <a:spLocks noChangeArrowheads="1"/>
            </p:cNvSpPr>
            <p:nvPr/>
          </p:nvSpPr>
          <p:spPr bwMode="auto">
            <a:xfrm>
              <a:off x="529" y="1137"/>
              <a:ext cx="92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2000" b="1" dirty="0" err="1">
                  <a:solidFill>
                    <a:schemeClr val="bg1"/>
                  </a:solidFill>
                  <a:latin typeface="微软雅黑" panose="020B0503020204020204" pitchFamily="34" charset="-122"/>
                  <a:ea typeface="微软雅黑" panose="020B0503020204020204" pitchFamily="34" charset="-122"/>
                </a:rPr>
                <a:t>ebay</a:t>
              </a:r>
              <a:r>
                <a:rPr lang="en-US" altLang="zh-CN" sz="2000" b="1" dirty="0">
                  <a:solidFill>
                    <a:schemeClr val="bg1"/>
                  </a:solidFill>
                  <a:latin typeface="微软雅黑" panose="020B0503020204020204" pitchFamily="34" charset="-122"/>
                  <a:ea typeface="微软雅黑" panose="020B0503020204020204" pitchFamily="34" charset="-122"/>
                </a:rPr>
                <a:t> 8734</a:t>
              </a:r>
            </a:p>
          </p:txBody>
        </p:sp>
      </p:grpSp>
      <p:grpSp>
        <p:nvGrpSpPr>
          <p:cNvPr id="168" name="Group 95"/>
          <p:cNvGrpSpPr/>
          <p:nvPr/>
        </p:nvGrpSpPr>
        <p:grpSpPr bwMode="auto">
          <a:xfrm>
            <a:off x="3991632" y="2172305"/>
            <a:ext cx="6376989" cy="1635124"/>
            <a:chOff x="1386" y="1327"/>
            <a:chExt cx="4017" cy="1030"/>
          </a:xfrm>
        </p:grpSpPr>
        <p:sp>
          <p:nvSpPr>
            <p:cNvPr id="169" name="Line 4"/>
            <p:cNvSpPr>
              <a:spLocks noChangeShapeType="1"/>
            </p:cNvSpPr>
            <p:nvPr/>
          </p:nvSpPr>
          <p:spPr bwMode="auto">
            <a:xfrm>
              <a:off x="1386" y="1355"/>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0" name="Text Box 8"/>
            <p:cNvSpPr txBox="1">
              <a:spLocks noChangeArrowheads="1"/>
            </p:cNvSpPr>
            <p:nvPr/>
          </p:nvSpPr>
          <p:spPr bwMode="auto">
            <a:xfrm>
              <a:off x="1554" y="1327"/>
              <a:ext cx="1689" cy="252"/>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p:txBody>
        </p:sp>
        <p:sp>
          <p:nvSpPr>
            <p:cNvPr id="171" name="Text Box 31"/>
            <p:cNvSpPr txBox="1">
              <a:spLocks noChangeArrowheads="1"/>
            </p:cNvSpPr>
            <p:nvPr/>
          </p:nvSpPr>
          <p:spPr bwMode="auto">
            <a:xfrm>
              <a:off x="3240" y="1390"/>
              <a:ext cx="136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Amazon </a:t>
              </a:r>
              <a:r>
                <a:rPr lang="zh-CN" altLang="en-US" sz="2000" dirty="0">
                  <a:solidFill>
                    <a:srgbClr val="000099"/>
                  </a:solidFill>
                  <a:latin typeface="微软雅黑" panose="020B0503020204020204" pitchFamily="34" charset="-122"/>
                  <a:ea typeface="微软雅黑" panose="020B0503020204020204" pitchFamily="34" charset="-122"/>
                </a:rPr>
                <a:t>服务器</a:t>
              </a:r>
              <a:endParaRPr lang="en-US" altLang="zh-CN" sz="2000" dirty="0">
                <a:solidFill>
                  <a:srgbClr val="000099"/>
                </a:solidFill>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产生</a:t>
              </a:r>
              <a:r>
                <a:rPr lang="en-US" altLang="zh-CN" sz="2000" dirty="0">
                  <a:solidFill>
                    <a:srgbClr val="000099"/>
                  </a:solidFill>
                  <a:latin typeface="微软雅黑" panose="020B0503020204020204" pitchFamily="34" charset="-122"/>
                  <a:ea typeface="微软雅黑" panose="020B0503020204020204" pitchFamily="34" charset="-122"/>
                </a:rPr>
                <a:t> SID</a:t>
              </a:r>
            </a:p>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1678 </a:t>
              </a:r>
              <a:r>
                <a:rPr lang="zh-CN" altLang="en-US" sz="2000" dirty="0">
                  <a:solidFill>
                    <a:srgbClr val="000099"/>
                  </a:solidFill>
                  <a:latin typeface="微软雅黑" panose="020B0503020204020204" pitchFamily="34" charset="-122"/>
                  <a:ea typeface="微软雅黑" panose="020B0503020204020204" pitchFamily="34" charset="-122"/>
                </a:rPr>
                <a:t>给用户</a:t>
              </a:r>
              <a:endParaRPr lang="en-US" altLang="zh-CN" sz="2000" dirty="0">
                <a:solidFill>
                  <a:srgbClr val="000099"/>
                </a:solidFill>
                <a:latin typeface="微软雅黑" panose="020B0503020204020204" pitchFamily="34" charset="-122"/>
                <a:ea typeface="微软雅黑" panose="020B0503020204020204" pitchFamily="34" charset="-122"/>
              </a:endParaRPr>
            </a:p>
          </p:txBody>
        </p:sp>
        <p:grpSp>
          <p:nvGrpSpPr>
            <p:cNvPr id="172" name="Group 82"/>
            <p:cNvGrpSpPr/>
            <p:nvPr/>
          </p:nvGrpSpPr>
          <p:grpSpPr bwMode="auto">
            <a:xfrm>
              <a:off x="4375" y="1730"/>
              <a:ext cx="1028" cy="627"/>
              <a:chOff x="4375" y="1640"/>
              <a:chExt cx="1028" cy="627"/>
            </a:xfrm>
          </p:grpSpPr>
          <p:sp>
            <p:nvSpPr>
              <p:cNvPr id="173" name="Line 40"/>
              <p:cNvSpPr>
                <a:spLocks noChangeShapeType="1"/>
              </p:cNvSpPr>
              <p:nvPr/>
            </p:nvSpPr>
            <p:spPr bwMode="auto">
              <a:xfrm>
                <a:off x="4377" y="1640"/>
                <a:ext cx="1026" cy="62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4" name="Rectangle 73"/>
              <p:cNvSpPr>
                <a:spLocks noChangeArrowheads="1"/>
              </p:cNvSpPr>
              <p:nvPr/>
            </p:nvSpPr>
            <p:spPr bwMode="auto">
              <a:xfrm>
                <a:off x="4470" y="1729"/>
                <a:ext cx="602" cy="2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75" name="Text Box 41"/>
              <p:cNvSpPr txBox="1">
                <a:spLocks noChangeArrowheads="1"/>
              </p:cNvSpPr>
              <p:nvPr/>
            </p:nvSpPr>
            <p:spPr bwMode="auto">
              <a:xfrm>
                <a:off x="4375" y="1783"/>
                <a:ext cx="77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75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创建记录</a:t>
                </a:r>
                <a:endParaRPr lang="en-US" altLang="zh-CN" sz="2000" dirty="0">
                  <a:latin typeface="微软雅黑" panose="020B0503020204020204" pitchFamily="34" charset="-122"/>
                  <a:ea typeface="微软雅黑" panose="020B0503020204020204" pitchFamily="34" charset="-122"/>
                </a:endParaRPr>
              </a:p>
            </p:txBody>
          </p:sp>
        </p:grpSp>
      </p:grpSp>
      <p:grpSp>
        <p:nvGrpSpPr>
          <p:cNvPr id="176" name="Group 88"/>
          <p:cNvGrpSpPr/>
          <p:nvPr/>
        </p:nvGrpSpPr>
        <p:grpSpPr bwMode="auto">
          <a:xfrm>
            <a:off x="2018325" y="2742221"/>
            <a:ext cx="5084808" cy="1083234"/>
            <a:chOff x="-18" y="1637"/>
            <a:chExt cx="3504" cy="875"/>
          </a:xfrm>
        </p:grpSpPr>
        <p:sp>
          <p:nvSpPr>
            <p:cNvPr id="177" name="Line 9"/>
            <p:cNvSpPr>
              <a:spLocks noChangeShapeType="1"/>
            </p:cNvSpPr>
            <p:nvPr/>
          </p:nvSpPr>
          <p:spPr bwMode="auto">
            <a:xfrm flipH="1">
              <a:off x="1404" y="1637"/>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8" name="Text Box 11"/>
            <p:cNvSpPr txBox="1">
              <a:spLocks noChangeArrowheads="1"/>
            </p:cNvSpPr>
            <p:nvPr/>
          </p:nvSpPr>
          <p:spPr bwMode="auto">
            <a:xfrm>
              <a:off x="1552" y="1650"/>
              <a:ext cx="1665" cy="484"/>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defRPr/>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响应</a:t>
              </a:r>
              <a:r>
                <a:rPr lang="en-US" altLang="zh-CN" sz="2000" dirty="0">
                  <a:latin typeface="微软雅黑" panose="020B0503020204020204" pitchFamily="34" charset="-122"/>
                  <a:ea typeface="微软雅黑" panose="020B0503020204020204" pitchFamily="34" charset="-122"/>
                </a:rPr>
                <a:t> </a:t>
              </a:r>
            </a:p>
            <a:p>
              <a:pPr algn="ctr">
                <a:lnSpc>
                  <a:spcPct val="80000"/>
                </a:lnSpc>
                <a:spcBef>
                  <a:spcPct val="0"/>
                </a:spcBef>
                <a:buClrTx/>
                <a:buSzTx/>
                <a:buFontTx/>
                <a:buNone/>
                <a:defRPr/>
              </a:pPr>
              <a:r>
                <a:rPr lang="en-US" altLang="zh-CN" sz="2000" dirty="0">
                  <a:solidFill>
                    <a:schemeClr val="accent6"/>
                  </a:solidFill>
                  <a:latin typeface="微软雅黑" panose="020B0503020204020204" pitchFamily="34" charset="-122"/>
                  <a:ea typeface="微软雅黑" panose="020B0503020204020204" pitchFamily="34" charset="-122"/>
                </a:rPr>
                <a:t>set-cookie: 1678 </a:t>
              </a:r>
            </a:p>
          </p:txBody>
        </p:sp>
        <p:grpSp>
          <p:nvGrpSpPr>
            <p:cNvPr id="179" name="Group 76"/>
            <p:cNvGrpSpPr/>
            <p:nvPr/>
          </p:nvGrpSpPr>
          <p:grpSpPr bwMode="auto">
            <a:xfrm>
              <a:off x="-18" y="1857"/>
              <a:ext cx="1454" cy="655"/>
              <a:chOff x="207" y="1767"/>
              <a:chExt cx="1454" cy="655"/>
            </a:xfrm>
          </p:grpSpPr>
          <p:sp>
            <p:nvSpPr>
              <p:cNvPr id="180" name="AutoShape 74"/>
              <p:cNvSpPr>
                <a:spLocks noChangeArrowheads="1"/>
              </p:cNvSpPr>
              <p:nvPr/>
            </p:nvSpPr>
            <p:spPr bwMode="auto">
              <a:xfrm>
                <a:off x="322" y="1767"/>
                <a:ext cx="1225" cy="655"/>
              </a:xfrm>
              <a:prstGeom prst="can">
                <a:avLst>
                  <a:gd name="adj" fmla="val 25000"/>
                </a:avLst>
              </a:prstGeom>
              <a:solidFill>
                <a:schemeClr val="accent2"/>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81" name="Text Box 75"/>
              <p:cNvSpPr txBox="1">
                <a:spLocks noChangeArrowheads="1"/>
              </p:cNvSpPr>
              <p:nvPr/>
            </p:nvSpPr>
            <p:spPr bwMode="auto">
              <a:xfrm>
                <a:off x="207" y="1918"/>
                <a:ext cx="1454"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b="1" dirty="0" err="1">
                    <a:solidFill>
                      <a:schemeClr val="bg1"/>
                    </a:solidFill>
                    <a:latin typeface="微软雅黑" panose="020B0503020204020204" pitchFamily="34" charset="-122"/>
                    <a:ea typeface="微软雅黑" panose="020B0503020204020204" pitchFamily="34" charset="-122"/>
                  </a:rPr>
                  <a:t>ebay</a:t>
                </a:r>
                <a:r>
                  <a:rPr lang="en-US" altLang="zh-CN" sz="2000" b="1" dirty="0">
                    <a:solidFill>
                      <a:schemeClr val="bg1"/>
                    </a:solidFill>
                    <a:latin typeface="微软雅黑" panose="020B0503020204020204" pitchFamily="34" charset="-122"/>
                    <a:ea typeface="微软雅黑" panose="020B0503020204020204" pitchFamily="34" charset="-122"/>
                  </a:rPr>
                  <a:t> 8734</a:t>
                </a:r>
              </a:p>
              <a:p>
                <a:pPr algn="ctr">
                  <a:lnSpc>
                    <a:spcPct val="10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rPr>
                  <a:t>amazon 1678</a:t>
                </a:r>
              </a:p>
            </p:txBody>
          </p:sp>
        </p:grpSp>
      </p:grpSp>
      <p:grpSp>
        <p:nvGrpSpPr>
          <p:cNvPr id="182" name="Group 93"/>
          <p:cNvGrpSpPr/>
          <p:nvPr/>
        </p:nvGrpSpPr>
        <p:grpSpPr bwMode="auto">
          <a:xfrm>
            <a:off x="3963057" y="4174589"/>
            <a:ext cx="6381752" cy="1844676"/>
            <a:chOff x="1374" y="2546"/>
            <a:chExt cx="4020" cy="1162"/>
          </a:xfrm>
        </p:grpSpPr>
        <p:sp>
          <p:nvSpPr>
            <p:cNvPr id="183" name="Line 20"/>
            <p:cNvSpPr>
              <a:spLocks noChangeShapeType="1"/>
            </p:cNvSpPr>
            <p:nvPr/>
          </p:nvSpPr>
          <p:spPr bwMode="auto">
            <a:xfrm>
              <a:off x="1374" y="3293"/>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84" name="Text Box 23"/>
            <p:cNvSpPr txBox="1">
              <a:spLocks noChangeArrowheads="1"/>
            </p:cNvSpPr>
            <p:nvPr/>
          </p:nvSpPr>
          <p:spPr bwMode="auto">
            <a:xfrm>
              <a:off x="1561" y="3171"/>
              <a:ext cx="1689" cy="368"/>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a:p>
              <a:pPr algn="ctr">
                <a:lnSpc>
                  <a:spcPct val="80000"/>
                </a:lnSpc>
                <a:spcBef>
                  <a:spcPct val="0"/>
                </a:spcBef>
                <a:buClrTx/>
                <a:buSzTx/>
                <a:buFontTx/>
                <a:buNone/>
              </a:pPr>
              <a:r>
                <a:rPr lang="en-US" altLang="zh-CN" sz="2000" dirty="0">
                  <a:solidFill>
                    <a:srgbClr val="FF0000"/>
                  </a:solidFill>
                  <a:latin typeface="微软雅黑" panose="020B0503020204020204" pitchFamily="34" charset="-122"/>
                  <a:ea typeface="微软雅黑" panose="020B0503020204020204" pitchFamily="34" charset="-122"/>
                </a:rPr>
                <a:t>cookie: 1678</a:t>
              </a:r>
            </a:p>
          </p:txBody>
        </p:sp>
        <p:sp>
          <p:nvSpPr>
            <p:cNvPr id="185" name="Text Box 29"/>
            <p:cNvSpPr txBox="1">
              <a:spLocks noChangeArrowheads="1"/>
            </p:cNvSpPr>
            <p:nvPr/>
          </p:nvSpPr>
          <p:spPr bwMode="auto">
            <a:xfrm>
              <a:off x="3422" y="3262"/>
              <a:ext cx="9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cookie</a:t>
              </a:r>
            </a:p>
            <a:p>
              <a:pPr algn="ctr">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指定的行动</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186" name="Line 44"/>
            <p:cNvSpPr>
              <a:spLocks noChangeShapeType="1"/>
            </p:cNvSpPr>
            <p:nvPr/>
          </p:nvSpPr>
          <p:spPr bwMode="auto">
            <a:xfrm flipV="1">
              <a:off x="4228" y="2546"/>
              <a:ext cx="1166" cy="8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87" name="Text Box 71"/>
            <p:cNvSpPr txBox="1">
              <a:spLocks noChangeArrowheads="1"/>
            </p:cNvSpPr>
            <p:nvPr/>
          </p:nvSpPr>
          <p:spPr bwMode="auto">
            <a:xfrm>
              <a:off x="4287" y="2939"/>
              <a:ext cx="924"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访问数据库</a:t>
              </a:r>
              <a:endParaRPr lang="en-US" altLang="zh-CN" sz="2000" dirty="0">
                <a:latin typeface="微软雅黑" panose="020B0503020204020204" pitchFamily="34" charset="-122"/>
                <a:ea typeface="微软雅黑" panose="020B0503020204020204" pitchFamily="34" charset="-122"/>
              </a:endParaRPr>
            </a:p>
          </p:txBody>
        </p:sp>
      </p:grpSp>
      <p:grpSp>
        <p:nvGrpSpPr>
          <p:cNvPr id="188" name="Group 77"/>
          <p:cNvGrpSpPr/>
          <p:nvPr/>
        </p:nvGrpSpPr>
        <p:grpSpPr bwMode="auto">
          <a:xfrm>
            <a:off x="2174897" y="5037262"/>
            <a:ext cx="1781983" cy="837925"/>
            <a:chOff x="356" y="1746"/>
            <a:chExt cx="1288" cy="486"/>
          </a:xfrm>
        </p:grpSpPr>
        <p:sp>
          <p:nvSpPr>
            <p:cNvPr id="189" name="AutoShape 78"/>
            <p:cNvSpPr>
              <a:spLocks noChangeArrowheads="1"/>
            </p:cNvSpPr>
            <p:nvPr/>
          </p:nvSpPr>
          <p:spPr bwMode="auto">
            <a:xfrm>
              <a:off x="364" y="1746"/>
              <a:ext cx="1261" cy="486"/>
            </a:xfrm>
            <a:prstGeom prst="can">
              <a:avLst>
                <a:gd name="adj" fmla="val 25000"/>
              </a:avLst>
            </a:prstGeom>
            <a:solidFill>
              <a:schemeClr val="accent2"/>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90" name="Text Box 79"/>
            <p:cNvSpPr txBox="1">
              <a:spLocks noChangeArrowheads="1"/>
            </p:cNvSpPr>
            <p:nvPr/>
          </p:nvSpPr>
          <p:spPr bwMode="auto">
            <a:xfrm>
              <a:off x="356" y="1862"/>
              <a:ext cx="128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b="1" dirty="0" err="1">
                  <a:solidFill>
                    <a:schemeClr val="bg1"/>
                  </a:solidFill>
                  <a:latin typeface="微软雅黑" panose="020B0503020204020204" pitchFamily="34" charset="-122"/>
                  <a:ea typeface="微软雅黑" panose="020B0503020204020204" pitchFamily="34" charset="-122"/>
                </a:rPr>
                <a:t>ebay</a:t>
              </a:r>
              <a:r>
                <a:rPr lang="en-US" altLang="zh-CN" sz="2000" b="1" dirty="0">
                  <a:solidFill>
                    <a:schemeClr val="bg1"/>
                  </a:solidFill>
                  <a:latin typeface="微软雅黑" panose="020B0503020204020204" pitchFamily="34" charset="-122"/>
                  <a:ea typeface="微软雅黑" panose="020B0503020204020204" pitchFamily="34" charset="-122"/>
                </a:rPr>
                <a:t> 8734</a:t>
              </a:r>
            </a:p>
            <a:p>
              <a:pPr algn="ctr">
                <a:lnSpc>
                  <a:spcPct val="100000"/>
                </a:lnSpc>
                <a:spcBef>
                  <a:spcPct val="0"/>
                </a:spcBef>
                <a:buClrTx/>
                <a:buSzTx/>
                <a:buFontTx/>
                <a:buNone/>
              </a:pPr>
              <a:r>
                <a:rPr lang="en-US" altLang="zh-CN" sz="2000" b="1" dirty="0">
                  <a:solidFill>
                    <a:schemeClr val="bg1"/>
                  </a:solidFill>
                  <a:latin typeface="微软雅黑" panose="020B0503020204020204" pitchFamily="34" charset="-122"/>
                  <a:ea typeface="微软雅黑" panose="020B0503020204020204" pitchFamily="34" charset="-122"/>
                </a:rPr>
                <a:t>amazon 1678</a:t>
              </a:r>
            </a:p>
          </p:txBody>
        </p:sp>
      </p:grpSp>
      <p:sp>
        <p:nvSpPr>
          <p:cNvPr id="191" name="Text Box 80"/>
          <p:cNvSpPr txBox="1">
            <a:spLocks noChangeArrowheads="1"/>
          </p:cNvSpPr>
          <p:nvPr/>
        </p:nvSpPr>
        <p:spPr bwMode="auto">
          <a:xfrm>
            <a:off x="9990796" y="3108873"/>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后台数据库</a:t>
            </a:r>
            <a:endParaRPr lang="en-US" altLang="zh-CN" sz="2000" dirty="0">
              <a:latin typeface="微软雅黑" panose="020B0503020204020204" pitchFamily="34" charset="-122"/>
              <a:ea typeface="微软雅黑" panose="020B0503020204020204" pitchFamily="34" charset="-122"/>
            </a:endParaRPr>
          </a:p>
        </p:txBody>
      </p:sp>
      <p:sp>
        <p:nvSpPr>
          <p:cNvPr id="192" name="AutoShape 327"/>
          <p:cNvSpPr>
            <a:spLocks noChangeArrowheads="1"/>
          </p:cNvSpPr>
          <p:nvPr/>
        </p:nvSpPr>
        <p:spPr bwMode="auto">
          <a:xfrm>
            <a:off x="10393909" y="3508983"/>
            <a:ext cx="592138" cy="908050"/>
          </a:xfrm>
          <a:prstGeom prst="can">
            <a:avLst>
              <a:gd name="adj" fmla="val 31004"/>
            </a:avLst>
          </a:prstGeom>
          <a:gradFill rotWithShape="1">
            <a:gsLst>
              <a:gs pos="0">
                <a:srgbClr val="000099"/>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3" name="Group 63"/>
          <p:cNvGrpSpPr/>
          <p:nvPr/>
        </p:nvGrpSpPr>
        <p:grpSpPr bwMode="auto">
          <a:xfrm>
            <a:off x="7656051" y="1427673"/>
            <a:ext cx="411162" cy="771525"/>
            <a:chOff x="4140" y="429"/>
            <a:chExt cx="1425" cy="2396"/>
          </a:xfrm>
        </p:grpSpPr>
        <p:sp>
          <p:nvSpPr>
            <p:cNvPr id="194" name="Freeform 64"/>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5" name="Rectangle 65"/>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6" name="Freeform 66"/>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7" name="Freeform 67"/>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 name="Rectangle 68"/>
            <p:cNvSpPr>
              <a:spLocks noChangeArrowheads="1"/>
            </p:cNvSpPr>
            <p:nvPr/>
          </p:nvSpPr>
          <p:spPr bwMode="auto">
            <a:xfrm>
              <a:off x="4212" y="695"/>
              <a:ext cx="594"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99" name="Group 69"/>
            <p:cNvGrpSpPr/>
            <p:nvPr/>
          </p:nvGrpSpPr>
          <p:grpSpPr bwMode="auto">
            <a:xfrm>
              <a:off x="4749" y="668"/>
              <a:ext cx="581" cy="145"/>
              <a:chOff x="614" y="2568"/>
              <a:chExt cx="725" cy="139"/>
            </a:xfrm>
          </p:grpSpPr>
          <p:sp>
            <p:nvSpPr>
              <p:cNvPr id="224" name="AutoShape 70"/>
              <p:cNvSpPr>
                <a:spLocks noChangeArrowheads="1"/>
              </p:cNvSpPr>
              <p:nvPr/>
            </p:nvSpPr>
            <p:spPr bwMode="auto">
              <a:xfrm>
                <a:off x="616"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5" name="AutoShape 71"/>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0" name="Rectangle 72"/>
            <p:cNvSpPr>
              <a:spLocks noChangeArrowheads="1"/>
            </p:cNvSpPr>
            <p:nvPr/>
          </p:nvSpPr>
          <p:spPr bwMode="auto">
            <a:xfrm>
              <a:off x="4223" y="1021"/>
              <a:ext cx="600"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01" name="Group 73"/>
            <p:cNvGrpSpPr/>
            <p:nvPr/>
          </p:nvGrpSpPr>
          <p:grpSpPr bwMode="auto">
            <a:xfrm>
              <a:off x="4747" y="994"/>
              <a:ext cx="581" cy="134"/>
              <a:chOff x="614" y="2568"/>
              <a:chExt cx="725" cy="139"/>
            </a:xfrm>
          </p:grpSpPr>
          <p:sp>
            <p:nvSpPr>
              <p:cNvPr id="222" name="AutoShape 74"/>
              <p:cNvSpPr>
                <a:spLocks noChangeArrowheads="1"/>
              </p:cNvSpPr>
              <p:nvPr/>
            </p:nvSpPr>
            <p:spPr bwMode="auto">
              <a:xfrm>
                <a:off x="612" y="2570"/>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3" name="AutoShape 75"/>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2" name="Rectangle 76"/>
            <p:cNvSpPr>
              <a:spLocks noChangeArrowheads="1"/>
            </p:cNvSpPr>
            <p:nvPr/>
          </p:nvSpPr>
          <p:spPr bwMode="auto">
            <a:xfrm>
              <a:off x="4217" y="1356"/>
              <a:ext cx="594" cy="49"/>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3" name="Rectangle 77"/>
            <p:cNvSpPr>
              <a:spLocks noChangeArrowheads="1"/>
            </p:cNvSpPr>
            <p:nvPr/>
          </p:nvSpPr>
          <p:spPr bwMode="auto">
            <a:xfrm>
              <a:off x="4228" y="1657"/>
              <a:ext cx="594"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04" name="Group 78"/>
            <p:cNvGrpSpPr/>
            <p:nvPr/>
          </p:nvGrpSpPr>
          <p:grpSpPr bwMode="auto">
            <a:xfrm>
              <a:off x="4735" y="1627"/>
              <a:ext cx="582" cy="151"/>
              <a:chOff x="614" y="2568"/>
              <a:chExt cx="725" cy="139"/>
            </a:xfrm>
          </p:grpSpPr>
          <p:sp>
            <p:nvSpPr>
              <p:cNvPr id="220" name="AutoShape 79"/>
              <p:cNvSpPr>
                <a:spLocks noChangeArrowheads="1"/>
              </p:cNvSpPr>
              <p:nvPr/>
            </p:nvSpPr>
            <p:spPr bwMode="auto">
              <a:xfrm>
                <a:off x="613" y="2568"/>
                <a:ext cx="727"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1" name="AutoShape 80"/>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5" name="Freeform 81"/>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06" name="Group 82"/>
            <p:cNvGrpSpPr/>
            <p:nvPr/>
          </p:nvGrpSpPr>
          <p:grpSpPr bwMode="auto">
            <a:xfrm>
              <a:off x="4739" y="1327"/>
              <a:ext cx="582" cy="139"/>
              <a:chOff x="614" y="2568"/>
              <a:chExt cx="725" cy="139"/>
            </a:xfrm>
          </p:grpSpPr>
          <p:sp>
            <p:nvSpPr>
              <p:cNvPr id="218" name="AutoShape 83"/>
              <p:cNvSpPr>
                <a:spLocks noChangeArrowheads="1"/>
              </p:cNvSpPr>
              <p:nvPr/>
            </p:nvSpPr>
            <p:spPr bwMode="auto">
              <a:xfrm>
                <a:off x="615"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9" name="AutoShape 84"/>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7" name="Rectangle 85"/>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8" name="Freeform 86"/>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9" name="Freeform 87"/>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 name="Oval 88"/>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1" name="Freeform 89"/>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 name="AutoShape 90"/>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3" name="AutoShape 91"/>
            <p:cNvSpPr>
              <a:spLocks noChangeArrowheads="1"/>
            </p:cNvSpPr>
            <p:nvPr/>
          </p:nvSpPr>
          <p:spPr bwMode="auto">
            <a:xfrm>
              <a:off x="4206" y="2712"/>
              <a:ext cx="1067" cy="84"/>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4" name="Oval 92"/>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5" name="Oval 93"/>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6" name="Oval 94"/>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7" name="Rectangle 95"/>
            <p:cNvSpPr>
              <a:spLocks noChangeArrowheads="1"/>
            </p:cNvSpPr>
            <p:nvPr/>
          </p:nvSpPr>
          <p:spPr bwMode="auto">
            <a:xfrm>
              <a:off x="5064" y="1834"/>
              <a:ext cx="83" cy="764"/>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226" name="Group 96"/>
          <p:cNvGrpSpPr/>
          <p:nvPr/>
        </p:nvGrpSpPr>
        <p:grpSpPr bwMode="auto">
          <a:xfrm>
            <a:off x="3597932" y="1321993"/>
            <a:ext cx="687388" cy="731838"/>
            <a:chOff x="-44" y="1473"/>
            <a:chExt cx="981" cy="1105"/>
          </a:xfrm>
        </p:grpSpPr>
        <p:pic>
          <p:nvPicPr>
            <p:cNvPr id="227"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98"/>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sp>
        <p:nvSpPr>
          <p:cNvPr id="230" name="矩形 229"/>
          <p:cNvSpPr/>
          <p:nvPr/>
        </p:nvSpPr>
        <p:spPr>
          <a:xfrm>
            <a:off x="4471229" y="6492874"/>
            <a:ext cx="4027064"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自顶向下方法，陈鸣 译</a:t>
            </a:r>
            <a:endParaRPr lang="zh-CN" altLang="en-US" sz="1600" dirty="0">
              <a:solidFill>
                <a:schemeClr val="bg1">
                  <a:lumMod val="65000"/>
                </a:schemeClr>
              </a:solidFill>
            </a:endParaRPr>
          </a:p>
        </p:txBody>
      </p:sp>
      <p:sp>
        <p:nvSpPr>
          <p:cNvPr id="92"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231626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68"/>
                                        </p:tgtEl>
                                        <p:attrNameLst>
                                          <p:attrName>style.visibility</p:attrName>
                                        </p:attrNameLst>
                                      </p:cBhvr>
                                      <p:to>
                                        <p:strVal val="visible"/>
                                      </p:to>
                                    </p:set>
                                    <p:animEffect transition="in" filter="wipe(left)">
                                      <p:cBhvr>
                                        <p:cTn id="9" dur="2000"/>
                                        <p:tgtEl>
                                          <p:spTgt spid="16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wipe(right)">
                                      <p:cBhvr>
                                        <p:cTn id="14" dur="3000"/>
                                        <p:tgtEl>
                                          <p:spTgt spid="17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wipe(left)">
                                      <p:cBhvr>
                                        <p:cTn id="19" dur="2000"/>
                                        <p:tgtEl>
                                          <p:spTgt spid="15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right)">
                                      <p:cBhvr>
                                        <p:cTn id="23" dur="1000"/>
                                        <p:tgtEl>
                                          <p:spTgt spid="7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wipe(left)">
                                      <p:cBhvr>
                                        <p:cTn id="34" dur="2000"/>
                                        <p:tgtEl>
                                          <p:spTgt spid="182"/>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50"/>
                                        </p:tgtEl>
                                        <p:attrNameLst>
                                          <p:attrName>style.visibility</p:attrName>
                                        </p:attrNameLst>
                                      </p:cBhvr>
                                      <p:to>
                                        <p:strVal val="visible"/>
                                      </p:to>
                                    </p:set>
                                    <p:animEffect transition="in" filter="wipe(right)">
                                      <p:cBhvr>
                                        <p:cTn id="38" dur="2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144</a:t>
            </a:fld>
            <a:endParaRPr kumimoji="1" lang="zh-CN" altLang="en-US" dirty="0"/>
          </a:p>
        </p:txBody>
      </p:sp>
      <p:sp>
        <p:nvSpPr>
          <p:cNvPr id="40" name="标题 1"/>
          <p:cNvSpPr txBox="1"/>
          <p:nvPr/>
        </p:nvSpPr>
        <p:spPr>
          <a:xfrm>
            <a:off x="2185676" y="32661"/>
            <a:ext cx="7817162" cy="5129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520" algn="l"/>
              </a:tabLst>
            </a:pP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Web</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a:t>
            </a: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HTTP</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协议</a:t>
            </a:r>
          </a:p>
        </p:txBody>
      </p:sp>
      <p:sp>
        <p:nvSpPr>
          <p:cNvPr id="73" name="标题 1"/>
          <p:cNvSpPr txBox="1"/>
          <p:nvPr/>
        </p:nvSpPr>
        <p:spPr>
          <a:xfrm>
            <a:off x="2185676" y="32661"/>
            <a:ext cx="7817162" cy="5129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520" algn="l"/>
              </a:tabLst>
            </a:pP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Web</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a:t>
            </a: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HTTP</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协议</a:t>
            </a:r>
          </a:p>
        </p:txBody>
      </p:sp>
      <p:sp>
        <p:nvSpPr>
          <p:cNvPr id="95" name="标题 1"/>
          <p:cNvSpPr txBox="1"/>
          <p:nvPr/>
        </p:nvSpPr>
        <p:spPr>
          <a:xfrm>
            <a:off x="2185676" y="32661"/>
            <a:ext cx="7817162" cy="5129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520" algn="l"/>
              </a:tabLst>
            </a:pP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2.7 Web</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服务与</a:t>
            </a:r>
            <a:r>
              <a:rPr lang="en-US" altLang="zh-CN"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HTTP</a:t>
            </a:r>
            <a:r>
              <a:rPr lang="zh-CN" altLang="en-US" sz="3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协议</a:t>
            </a:r>
          </a:p>
        </p:txBody>
      </p:sp>
      <p:sp>
        <p:nvSpPr>
          <p:cNvPr id="96" name="Text Box 3"/>
          <p:cNvSpPr txBox="1">
            <a:spLocks noChangeArrowheads="1"/>
          </p:cNvSpPr>
          <p:nvPr/>
        </p:nvSpPr>
        <p:spPr bwMode="auto">
          <a:xfrm>
            <a:off x="709090" y="1329949"/>
            <a:ext cx="1041825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2"/>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3"/>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a:lnSpc>
                <a:spcPts val="2800"/>
              </a:lnSpc>
              <a:spcBef>
                <a:spcPts val="600"/>
              </a:spcBef>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Cookies</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一般包含</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个字段</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698500" lvl="1" indent="-342900">
              <a:lnSpc>
                <a:spcPts val="28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域指明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来自何方，每个域为每个客户分配</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有数量限制</a:t>
            </a:r>
            <a:endParaRPr lang="en-US" altLang="zh-CN" sz="1600" dirty="0">
              <a:solidFill>
                <a:srgbClr val="2A09B7"/>
              </a:solidFill>
              <a:latin typeface="微软雅黑" panose="020B0503020204020204" pitchFamily="34" charset="-122"/>
              <a:ea typeface="微软雅黑" panose="020B0503020204020204" pitchFamily="34" charset="-122"/>
              <a:cs typeface="Times New Roman" panose="02020603050405020304" pitchFamily="18" charset="0"/>
            </a:endParaRPr>
          </a:p>
          <a:p>
            <a:pPr marL="698500" lvl="1" indent="-342900">
              <a:lnSpc>
                <a:spcPts val="28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路径标明服务器的文件树中哪些部分可以使用该</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b="1" i="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i="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a:p>
            <a:pPr marL="698500" lvl="1" indent="-342900">
              <a:lnSpc>
                <a:spcPts val="28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内容采用</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“名字</a:t>
            </a: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值”</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的形式，是</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存放内容的地方，可以达到</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4K</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容量，内容只是字符串，不是可执行程序</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698500" lvl="1" indent="-342900">
              <a:lnSpc>
                <a:spcPts val="28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安全指示浏览器只向使用安全传输连接的服务器返回</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p>
        </p:txBody>
      </p:sp>
      <p:sp>
        <p:nvSpPr>
          <p:cNvPr id="97" name="Rectangle 2"/>
          <p:cNvSpPr>
            <a:spLocks noGrp="1" noChangeArrowheads="1"/>
          </p:cNvSpPr>
          <p:nvPr>
            <p:ph type="title"/>
          </p:nvPr>
        </p:nvSpPr>
        <p:spPr>
          <a:xfrm>
            <a:off x="1306800" y="363600"/>
            <a:ext cx="8847859" cy="878400"/>
          </a:xfrm>
        </p:spPr>
        <p:txBody>
          <a:bodyPr>
            <a:normAutofit/>
          </a:bodyPr>
          <a:lstStyle/>
          <a:p>
            <a:r>
              <a:rPr lang="en-US" altLang="zh-CN" dirty="0"/>
              <a:t>Web</a:t>
            </a:r>
            <a:r>
              <a:rPr lang="zh-CN" altLang="en-US" dirty="0"/>
              <a:t>安全与隐私：</a:t>
            </a:r>
            <a:r>
              <a:rPr lang="en-US" altLang="zh-CN" dirty="0"/>
              <a:t>Cookie</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8" name="表格 97"/>
          <p:cNvGraphicFramePr>
            <a:graphicFrameLocks noGrp="1"/>
          </p:cNvGraphicFramePr>
          <p:nvPr/>
        </p:nvGraphicFramePr>
        <p:xfrm>
          <a:off x="1874838" y="4510432"/>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0"/>
                  </a:ext>
                </a:extLst>
              </a:tr>
              <a:tr h="370840">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1"/>
                  </a:ext>
                </a:extLst>
              </a:tr>
              <a:tr h="370840">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2"/>
                  </a:ext>
                </a:extLst>
              </a:tr>
              <a:tr h="370840">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3"/>
                  </a:ext>
                </a:extLst>
              </a:tr>
              <a:tr h="370840">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tc>
                  <a:txBody>
                    <a:bodyPr/>
                    <a:lstStyle/>
                    <a:p>
                      <a:endParaRPr lang="zh-CN" altLang="en-US" dirty="0">
                        <a:ln>
                          <a:solidFill>
                            <a:schemeClr val="accent1"/>
                          </a:solidFill>
                        </a:ln>
                        <a:noFill/>
                      </a:endParaRPr>
                    </a:p>
                  </a:txBody>
                  <a:tcPr>
                    <a:solidFill>
                      <a:schemeClr val="bg1">
                        <a:alpha val="91000"/>
                      </a:schemeClr>
                    </a:solidFill>
                  </a:tcPr>
                </a:tc>
                <a:extLst>
                  <a:ext uri="{0D108BD9-81ED-4DB2-BD59-A6C34878D82A}">
                    <a16:rowId xmlns:a16="http://schemas.microsoft.com/office/drawing/2014/main" val="10004"/>
                  </a:ext>
                </a:extLst>
              </a:tr>
            </a:tbl>
          </a:graphicData>
        </a:graphic>
      </p:graphicFrame>
      <p:pic>
        <p:nvPicPr>
          <p:cNvPr id="99" name="图片 98"/>
          <p:cNvPicPr>
            <a:picLocks noChangeAspect="1"/>
          </p:cNvPicPr>
          <p:nvPr/>
        </p:nvPicPr>
        <p:blipFill>
          <a:blip r:embed="rId4"/>
          <a:stretch>
            <a:fillRect/>
          </a:stretch>
        </p:blipFill>
        <p:spPr>
          <a:xfrm>
            <a:off x="1379971" y="3983184"/>
            <a:ext cx="9428571" cy="2314286"/>
          </a:xfrm>
          <a:prstGeom prst="rect">
            <a:avLst/>
          </a:prstGeom>
        </p:spPr>
      </p:pic>
      <p:sp>
        <p:nvSpPr>
          <p:cNvPr id="100" name="矩形 99"/>
          <p:cNvSpPr/>
          <p:nvPr/>
        </p:nvSpPr>
        <p:spPr>
          <a:xfrm>
            <a:off x="4471229" y="6492874"/>
            <a:ext cx="3853940" cy="338554"/>
          </a:xfrm>
          <a:prstGeom prst="rect">
            <a:avLst/>
          </a:prstGeom>
        </p:spPr>
        <p:txBody>
          <a:bodyPr wrap="none">
            <a:spAutoFit/>
          </a:bodyPr>
          <a:lstStyle/>
          <a:p>
            <a:r>
              <a:rPr lang="zh-CN" altLang="en-US" sz="1600" dirty="0">
                <a:solidFill>
                  <a:schemeClr val="bg1">
                    <a:lumMod val="65000"/>
                  </a:schemeClr>
                </a:solidFill>
                <a:latin typeface="微软雅黑" panose="020B0503020204020204" pitchFamily="34" charset="-122"/>
                <a:ea typeface="微软雅黑" panose="020B0503020204020204" pitchFamily="34" charset="-122"/>
              </a:rPr>
              <a:t>引自：计算机网络（第</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版），严伟 等译</a:t>
            </a:r>
            <a:endParaRPr lang="zh-CN" altLang="en-US" sz="1600" dirty="0">
              <a:solidFill>
                <a:schemeClr val="bg1">
                  <a:lumMod val="65000"/>
                </a:schemeClr>
              </a:solidFill>
            </a:endParaRPr>
          </a:p>
        </p:txBody>
      </p:sp>
      <p:sp>
        <p:nvSpPr>
          <p:cNvPr id="13"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16142257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86800" y="6490800"/>
            <a:ext cx="3319200" cy="365125"/>
          </a:xfrm>
        </p:spPr>
        <p:txBody>
          <a:bodyPr/>
          <a:lstStyle/>
          <a:p>
            <a:fld id="{8D4D1E41-7A09-AB4A-A4E1-09765ADA2698}" type="slidenum">
              <a:rPr kumimoji="1" lang="zh-CN" altLang="en-US" smtClean="0"/>
              <a:t>145</a:t>
            </a:fld>
            <a:endParaRPr kumimoji="1" lang="zh-CN" altLang="en-US" dirty="0"/>
          </a:p>
        </p:txBody>
      </p:sp>
      <p:sp>
        <p:nvSpPr>
          <p:cNvPr id="14" name="Text Box 3"/>
          <p:cNvSpPr txBox="1">
            <a:spLocks noChangeArrowheads="1"/>
          </p:cNvSpPr>
          <p:nvPr/>
        </p:nvSpPr>
        <p:spPr bwMode="auto">
          <a:xfrm>
            <a:off x="640080" y="1439001"/>
            <a:ext cx="10713720" cy="514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spAutoFit/>
          </a:bodyPr>
          <a:lstStyle>
            <a:lvl1pPr marL="365125" indent="-365125" algn="l" defTabSz="914400" rtl="0" eaLnBrk="1" latinLnBrk="0" hangingPunct="1">
              <a:lnSpc>
                <a:spcPct val="90000"/>
              </a:lnSpc>
              <a:spcBef>
                <a:spcPct val="20000"/>
              </a:spcBef>
              <a:buFont typeface="Arial" panose="020B0604020202020204" pitchFamily="34" charset="0"/>
              <a:buBlip>
                <a:blip r:embed="rId2"/>
              </a:buBlip>
              <a:tabLst>
                <a:tab pos="715645" algn="l"/>
              </a:tabLst>
              <a:defRPr sz="2800" kern="1200">
                <a:solidFill>
                  <a:schemeClr val="tx1"/>
                </a:solidFill>
                <a:latin typeface="Times New Roman" panose="02020603050405020304" pitchFamily="18" charset="0"/>
                <a:ea typeface="宋体" panose="02010600030101010101" pitchFamily="2" charset="-122"/>
                <a:cs typeface="+mn-cs"/>
              </a:defRPr>
            </a:lvl1pPr>
            <a:lvl2pPr marL="811530" indent="-266700" algn="l" defTabSz="914400" rtl="0" eaLnBrk="1" latinLnBrk="0" hangingPunct="1">
              <a:lnSpc>
                <a:spcPct val="90000"/>
              </a:lnSpc>
              <a:spcBef>
                <a:spcPct val="20000"/>
              </a:spcBef>
              <a:buFont typeface="Arial" panose="020B0604020202020204" pitchFamily="34" charset="0"/>
              <a:buBlip>
                <a:blip r:embed="rId3"/>
              </a:buBlip>
              <a:tabLst>
                <a:tab pos="715645" algn="l"/>
              </a:tabLst>
              <a:defRPr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90000"/>
              </a:lnSpc>
              <a:spcBef>
                <a:spcPct val="20000"/>
              </a:spcBef>
              <a:buFont typeface="Times New Roman" panose="02020603050405020304" pitchFamily="18"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tabLst>
                <a:tab pos="715645" algn="l"/>
              </a:tabLst>
              <a:defRPr sz="2000" kern="1200">
                <a:solidFill>
                  <a:schemeClr val="tx1"/>
                </a:solidFill>
                <a:latin typeface="Times New Roman" panose="02020603050405020304" pitchFamily="18" charset="0"/>
                <a:ea typeface="굴림" panose="020B0600000101010101" pitchFamily="34" charset="-127"/>
                <a:cs typeface="+mn-cs"/>
              </a:defRPr>
            </a:lvl9pPr>
          </a:lstStyle>
          <a:p>
            <a:pPr algn="just">
              <a:lnSpc>
                <a:spcPct val="120000"/>
              </a:lnSpc>
              <a:spcBef>
                <a:spcPts val="600"/>
              </a:spcBef>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技术是把</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双刃剑</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，能分析用户喜好，向用户进行个性化推荐</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lvl="1" algn="just">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在某网站标识用户信息，查找用户以前浏览网站记录</a:t>
            </a:r>
          </a:p>
          <a:p>
            <a:pPr lvl="1" algn="just">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记录用户购物清单</a:t>
            </a:r>
          </a:p>
          <a:p>
            <a:pPr lvl="1" algn="just">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可以保存</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4K</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内容，跟踪用户浏览网站的喜好</a:t>
            </a:r>
          </a:p>
          <a:p>
            <a:pPr lvl="1" algn="just">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跨站点跟踪用户点击广告</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spcBef>
                <a:spcPts val="600"/>
              </a:spcBef>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技术是把</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双刃剑</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，也能跟踪用户网络浏览痕迹，泄露用户隐私</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lvl="1" algn="just">
              <a:lnSpc>
                <a:spcPct val="120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跟踪用户以前浏览过哪些网站，跟踪用户频繁浏览哪类网站</a:t>
            </a:r>
          </a:p>
          <a:p>
            <a:pPr lvl="1" algn="just">
              <a:lnSpc>
                <a:spcPct val="120000"/>
              </a:lnSpc>
              <a:spcBef>
                <a:spcPts val="600"/>
              </a:spcBef>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收集用户信息，用户网络交互时关注的关键词</a:t>
            </a:r>
          </a:p>
          <a:p>
            <a:pPr algn="just">
              <a:lnSpc>
                <a:spcPct val="120000"/>
              </a:lnSpc>
              <a:spcBef>
                <a:spcPts val="600"/>
              </a:spcBef>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容易嵌入间谍程序，这是个误区，</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Cookie</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文件保存的只是文本串，没有可执行程序</a:t>
            </a:r>
          </a:p>
          <a:p>
            <a:pPr lvl="1" algn="just">
              <a:lnSpc>
                <a:spcPct val="120000"/>
              </a:lnSpc>
              <a:spcBef>
                <a:spcPts val="6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用户可以设置浏览器限制使用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Cookie</a:t>
            </a:r>
          </a:p>
        </p:txBody>
      </p:sp>
      <p:sp>
        <p:nvSpPr>
          <p:cNvPr id="15" name="Rectangle 2"/>
          <p:cNvSpPr>
            <a:spLocks noGrp="1" noChangeArrowheads="1"/>
          </p:cNvSpPr>
          <p:nvPr>
            <p:ph type="title"/>
          </p:nvPr>
        </p:nvSpPr>
        <p:spPr>
          <a:xfrm>
            <a:off x="1306800" y="363600"/>
            <a:ext cx="8781357" cy="878400"/>
          </a:xfrm>
        </p:spPr>
        <p:txBody>
          <a:bodyPr>
            <a:normAutofit/>
          </a:bodyPr>
          <a:lstStyle/>
          <a:p>
            <a:r>
              <a:rPr lang="en-US" altLang="zh-CN" dirty="0"/>
              <a:t>Web</a:t>
            </a:r>
            <a:r>
              <a:rPr lang="zh-CN" altLang="en-US" dirty="0"/>
              <a:t>安全与隐私：</a:t>
            </a:r>
            <a:r>
              <a:rPr lang="en-US" altLang="zh-CN" dirty="0"/>
              <a:t>Cookie</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100800"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Tree>
    <p:extLst>
      <p:ext uri="{BB962C8B-B14F-4D97-AF65-F5344CB8AC3E}">
        <p14:creationId xmlns:p14="http://schemas.microsoft.com/office/powerpoint/2010/main" val="30260228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581025" y="1401445"/>
            <a:ext cx="11029315" cy="4586605"/>
          </a:xfrm>
        </p:spPr>
        <p:txBody>
          <a:bodyPr/>
          <a:lstStyle/>
          <a:p>
            <a:pPr>
              <a:lnSpc>
                <a:spcPct val="120000"/>
              </a:lnSpc>
              <a:spcAft>
                <a:spcPts val="0"/>
              </a:spcAft>
            </a:pPr>
            <a:r>
              <a:rPr lang="en-US" dirty="0"/>
              <a:t>WWW</a:t>
            </a:r>
            <a:r>
              <a:rPr lang="zh-CN" altLang="en-US" dirty="0"/>
              <a:t>服务的交互性（可记录？可认证？个性化服务？安全性？）</a:t>
            </a:r>
          </a:p>
          <a:p>
            <a:pPr lvl="1">
              <a:lnSpc>
                <a:spcPct val="120000"/>
              </a:lnSpc>
              <a:spcAft>
                <a:spcPts val="0"/>
              </a:spcAft>
            </a:pPr>
            <a:r>
              <a:rPr lang="en-US" dirty="0"/>
              <a:t>Cookies</a:t>
            </a:r>
          </a:p>
          <a:p>
            <a:pPr lvl="2">
              <a:lnSpc>
                <a:spcPct val="120000"/>
              </a:lnSpc>
              <a:spcAft>
                <a:spcPts val="0"/>
              </a:spcAft>
            </a:pPr>
            <a:r>
              <a:rPr lang="zh-CN" altLang="en-US" sz="2000" dirty="0"/>
              <a:t>如何控制注册或付费用户？如何跟踪购物车里的内容？如何提供个性化的服务？</a:t>
            </a:r>
            <a:endParaRPr lang="en-US" dirty="0"/>
          </a:p>
          <a:p>
            <a:pPr lvl="1">
              <a:lnSpc>
                <a:spcPct val="120000"/>
              </a:lnSpc>
              <a:spcAft>
                <a:spcPts val="0"/>
              </a:spcAft>
            </a:pPr>
            <a:r>
              <a:rPr lang="zh-CN" altLang="en-US" dirty="0"/>
              <a:t>安全性：</a:t>
            </a:r>
            <a:r>
              <a:rPr lang="en-US" altLang="zh-CN" dirty="0"/>
              <a:t>HTTPS</a:t>
            </a:r>
            <a:r>
              <a:rPr lang="zh-CN" altLang="en-US" dirty="0"/>
              <a:t>与</a:t>
            </a:r>
            <a:r>
              <a:rPr lang="en-US" altLang="zh-CN" dirty="0"/>
              <a:t>SSL</a:t>
            </a:r>
          </a:p>
        </p:txBody>
      </p:sp>
      <p:sp>
        <p:nvSpPr>
          <p:cNvPr id="9" name="TextBox 8"/>
          <p:cNvSpPr txBox="1"/>
          <p:nvPr/>
        </p:nvSpPr>
        <p:spPr>
          <a:xfrm>
            <a:off x="4743406" y="5987955"/>
            <a:ext cx="2438488" cy="400110"/>
          </a:xfrm>
          <a:prstGeom prst="rect">
            <a:avLst/>
          </a:prstGeom>
          <a:noFill/>
        </p:spPr>
        <p:txBody>
          <a:bodyPr wrap="none" rtlCol="0">
            <a:spAutoFit/>
          </a:bodyPr>
          <a:lstStyle/>
          <a:p>
            <a:pPr algn="ctr"/>
            <a:r>
              <a:rPr 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Cookies</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的可能表现</a:t>
            </a:r>
          </a:p>
        </p:txBody>
      </p:sp>
      <p:sp>
        <p:nvSpPr>
          <p:cNvPr id="35842" name="Rectangle 2"/>
          <p:cNvSpPr>
            <a:spLocks noGrp="1" noChangeArrowheads="1"/>
          </p:cNvSpPr>
          <p:nvPr/>
        </p:nvSpPr>
        <p:spPr>
          <a:xfrm>
            <a:off x="1306800" y="363600"/>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en-US" dirty="0"/>
              <a:t>WWW</a:t>
            </a:r>
            <a:r>
              <a:rPr lang="zh-CN" altLang="en-US" dirty="0"/>
              <a:t>的交互性和安全性</a:t>
            </a:r>
            <a:endParaRPr lang="en-US" dirty="0"/>
          </a:p>
        </p:txBody>
      </p:sp>
      <p:pic>
        <p:nvPicPr>
          <p:cNvPr id="4" name="图片 3"/>
          <p:cNvPicPr>
            <a:picLocks noChangeAspect="1"/>
          </p:cNvPicPr>
          <p:nvPr/>
        </p:nvPicPr>
        <p:blipFill>
          <a:blip r:embed="rId2"/>
          <a:stretch>
            <a:fillRect/>
          </a:stretch>
        </p:blipFill>
        <p:spPr>
          <a:xfrm>
            <a:off x="1017905" y="3514725"/>
            <a:ext cx="10077450" cy="2473960"/>
          </a:xfrm>
          <a:prstGeom prst="rect">
            <a:avLst/>
          </a:prstGeom>
        </p:spPr>
      </p:pic>
      <p:sp>
        <p:nvSpPr>
          <p:cNvPr id="8" name="文本框 7"/>
          <p:cNvSpPr txBox="1"/>
          <p:nvPr/>
        </p:nvSpPr>
        <p:spPr>
          <a:xfrm>
            <a:off x="100799" y="6494400"/>
            <a:ext cx="2678400" cy="338554"/>
          </a:xfrm>
          <a:prstGeom prst="rect">
            <a:avLst/>
          </a:prstGeom>
        </p:spPr>
        <p:txBody>
          <a:bodyPr wrap="none">
            <a:spAutoFit/>
          </a:bodyPr>
          <a:lstStyle>
            <a:defPPr>
              <a:defRPr lang="zh-CN"/>
            </a:defPPr>
            <a:lvl1pPr>
              <a:defRPr sz="16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7.4 </a:t>
            </a:r>
            <a:r>
              <a:rPr lang="zh-CN" altLang="en-US" dirty="0"/>
              <a:t>万维网</a:t>
            </a:r>
          </a:p>
        </p:txBody>
      </p:sp>
      <p:sp>
        <p:nvSpPr>
          <p:cNvPr id="10" name="灯片编号占位符 1">
            <a:extLst>
              <a:ext uri="{FF2B5EF4-FFF2-40B4-BE49-F238E27FC236}">
                <a16:creationId xmlns:a16="http://schemas.microsoft.com/office/drawing/2014/main" id="{A88C4E93-70BA-3844-8657-1E5F75DADF66}"/>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146</a:t>
            </a:fld>
            <a:endParaRPr kumimoji="1" lang="zh-CN" altLang="en-US" dirty="0"/>
          </a:p>
        </p:txBody>
      </p:sp>
    </p:spTree>
    <p:extLst>
      <p:ext uri="{BB962C8B-B14F-4D97-AF65-F5344CB8AC3E}">
        <p14:creationId xmlns:p14="http://schemas.microsoft.com/office/powerpoint/2010/main" val="6167388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845592"/>
          </a:xfrm>
        </p:spPr>
        <p:txBody>
          <a:bodyPr>
            <a:normAutofit/>
          </a:bodyPr>
          <a:lstStyle/>
          <a:p>
            <a:pPr marL="0" indent="0">
              <a:lnSpc>
                <a:spcPct val="130000"/>
              </a:lnSpc>
              <a:buNone/>
            </a:pPr>
            <a:r>
              <a:rPr kumimoji="1" lang="en-US" altLang="zh-CN" dirty="0"/>
              <a:t>7.1 </a:t>
            </a:r>
            <a:r>
              <a:rPr kumimoji="1" lang="zh-CN" altLang="en-US" dirty="0"/>
              <a:t>应用层概述（</a:t>
            </a:r>
            <a:r>
              <a:rPr kumimoji="1" lang="en-US" altLang="zh-CN" dirty="0"/>
              <a:t>P7</a:t>
            </a:r>
            <a:r>
              <a:rPr kumimoji="1" lang="zh-CN" altLang="en-US" dirty="0"/>
              <a:t>）</a:t>
            </a:r>
          </a:p>
          <a:p>
            <a:pPr marL="0" indent="0">
              <a:lnSpc>
                <a:spcPct val="130000"/>
              </a:lnSpc>
              <a:buNone/>
            </a:pPr>
            <a:r>
              <a:rPr kumimoji="1" lang="en-US" altLang="zh-CN" dirty="0"/>
              <a:t>7.2 </a:t>
            </a:r>
            <a:r>
              <a:rPr kumimoji="1" lang="zh-CN" altLang="en-US" dirty="0"/>
              <a:t>域名系统（</a:t>
            </a:r>
            <a:r>
              <a:rPr kumimoji="1" lang="en-US" altLang="zh-CN" dirty="0"/>
              <a:t>P25</a:t>
            </a:r>
            <a:r>
              <a:rPr kumimoji="1" lang="zh-CN" altLang="en-US" dirty="0"/>
              <a:t>）</a:t>
            </a:r>
          </a:p>
          <a:p>
            <a:pPr marL="0" indent="0">
              <a:lnSpc>
                <a:spcPct val="130000"/>
              </a:lnSpc>
              <a:buNone/>
            </a:pPr>
            <a:r>
              <a:rPr kumimoji="1" lang="en-US" altLang="zh-CN" dirty="0"/>
              <a:t>7.3 </a:t>
            </a:r>
            <a:r>
              <a:rPr kumimoji="1" lang="zh-CN" altLang="en-US" dirty="0"/>
              <a:t>电子邮件（</a:t>
            </a:r>
            <a:r>
              <a:rPr kumimoji="1" lang="en-US" altLang="zh-CN" dirty="0"/>
              <a:t>P74</a:t>
            </a:r>
            <a:r>
              <a:rPr kumimoji="1" lang="zh-CN" altLang="en-US" dirty="0"/>
              <a:t>）</a:t>
            </a:r>
          </a:p>
          <a:p>
            <a:pPr marL="0" indent="0">
              <a:lnSpc>
                <a:spcPct val="130000"/>
              </a:lnSpc>
              <a:buNone/>
            </a:pPr>
            <a:r>
              <a:rPr kumimoji="1" lang="en-US" altLang="zh-CN" dirty="0"/>
              <a:t>7.4 WWW</a:t>
            </a:r>
            <a:r>
              <a:rPr kumimoji="1" lang="zh-CN" altLang="en-US" dirty="0"/>
              <a:t>（</a:t>
            </a:r>
            <a:r>
              <a:rPr kumimoji="1" lang="en-US" altLang="zh-CN" dirty="0"/>
              <a:t>P106</a:t>
            </a:r>
            <a:r>
              <a:rPr kumimoji="1" lang="zh-CN" altLang="en-US" dirty="0"/>
              <a:t>）</a:t>
            </a:r>
          </a:p>
          <a:p>
            <a:pPr marL="0" indent="0">
              <a:lnSpc>
                <a:spcPct val="130000"/>
              </a:lnSpc>
              <a:buNone/>
            </a:pPr>
            <a:r>
              <a:rPr kumimoji="1" lang="en-US" altLang="zh-CN" dirty="0">
                <a:solidFill>
                  <a:srgbClr val="C00000"/>
                </a:solidFill>
              </a:rPr>
              <a:t>7.5 </a:t>
            </a:r>
            <a:r>
              <a:rPr kumimoji="1" lang="zh-CN" altLang="en-US" dirty="0">
                <a:solidFill>
                  <a:srgbClr val="C00000"/>
                </a:solidFill>
              </a:rPr>
              <a:t>流式音频和视频（</a:t>
            </a:r>
            <a:r>
              <a:rPr kumimoji="1" lang="en-US" altLang="zh-CN" dirty="0">
                <a:solidFill>
                  <a:srgbClr val="C00000"/>
                </a:solidFill>
              </a:rPr>
              <a:t>P147</a:t>
            </a:r>
            <a:r>
              <a:rPr kumimoji="1" lang="zh-CN" altLang="en-US" dirty="0">
                <a:solidFill>
                  <a:srgbClr val="C00000"/>
                </a:solidFill>
              </a:rPr>
              <a:t>）</a:t>
            </a:r>
          </a:p>
          <a:p>
            <a:pPr marL="0" indent="0">
              <a:lnSpc>
                <a:spcPct val="130000"/>
              </a:lnSpc>
              <a:buNone/>
            </a:pPr>
            <a:r>
              <a:rPr kumimoji="1" lang="en-US" altLang="zh-CN" dirty="0"/>
              <a:t>7.6 </a:t>
            </a:r>
            <a:r>
              <a:rPr kumimoji="1" lang="zh-CN" altLang="en-US" dirty="0"/>
              <a:t>内容分发（</a:t>
            </a:r>
            <a:r>
              <a:rPr kumimoji="1" lang="en-US" altLang="zh-CN" dirty="0"/>
              <a:t>P165</a:t>
            </a:r>
            <a:r>
              <a:rPr kumimoji="1" lang="zh-CN" altLang="en-US" dirty="0"/>
              <a:t>）</a:t>
            </a:r>
          </a:p>
          <a:p>
            <a:pPr marL="0" indent="0">
              <a:lnSpc>
                <a:spcPct val="130000"/>
              </a:lnSpc>
              <a:buNone/>
            </a:pPr>
            <a:r>
              <a:rPr kumimoji="1" lang="en-US" altLang="zh-CN" dirty="0"/>
              <a:t>7.7 </a:t>
            </a:r>
            <a:r>
              <a:rPr kumimoji="1" lang="zh-CN" altLang="en-US" dirty="0"/>
              <a:t>其它应用层协议（</a:t>
            </a:r>
            <a:r>
              <a:rPr kumimoji="1" lang="en-US" altLang="zh-CN" dirty="0"/>
              <a:t>P182</a:t>
            </a:r>
            <a:r>
              <a:rPr kumimoji="1" lang="zh-CN" altLang="en-US" dirty="0"/>
              <a:t>）</a:t>
            </a:r>
          </a:p>
        </p:txBody>
      </p:sp>
      <p:sp>
        <p:nvSpPr>
          <p:cNvPr id="10" name="灯片编号占位符 9">
            <a:extLst>
              <a:ext uri="{FF2B5EF4-FFF2-40B4-BE49-F238E27FC236}">
                <a16:creationId xmlns:a16="http://schemas.microsoft.com/office/drawing/2014/main" id="{81955D56-458B-2941-A60C-A60B6824D7F3}"/>
              </a:ext>
            </a:extLst>
          </p:cNvPr>
          <p:cNvSpPr>
            <a:spLocks noGrp="1"/>
          </p:cNvSpPr>
          <p:nvPr>
            <p:ph type="sldNum" sz="quarter" idx="12"/>
          </p:nvPr>
        </p:nvSpPr>
        <p:spPr/>
        <p:txBody>
          <a:bodyPr/>
          <a:lstStyle/>
          <a:p>
            <a:fld id="{8D4D1E41-7A09-AB4A-A4E1-09765ADA2698}" type="slidenum">
              <a:rPr kumimoji="1" lang="zh-CN" altLang="en-US" smtClean="0"/>
              <a:t>147</a:t>
            </a:fld>
            <a:endParaRPr kumimoji="1" lang="zh-CN" altLang="en-US" dirty="0"/>
          </a:p>
        </p:txBody>
      </p:sp>
      <p:sp>
        <p:nvSpPr>
          <p:cNvPr id="7" name="矩形标注 6"/>
          <p:cNvSpPr/>
          <p:nvPr/>
        </p:nvSpPr>
        <p:spPr>
          <a:xfrm>
            <a:off x="7151578" y="3653092"/>
            <a:ext cx="4044823" cy="2701290"/>
          </a:xfrm>
          <a:prstGeom prst="wedgeRectCallout">
            <a:avLst>
              <a:gd name="adj1" fmla="val -79028"/>
              <a:gd name="adj2" fmla="val -2415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流媒体概述</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数字音视频与编码</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流式存储媒体</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直播与实时音视频</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流媒体动态自适应传输</a:t>
            </a:r>
          </a:p>
        </p:txBody>
      </p:sp>
    </p:spTree>
    <p:extLst>
      <p:ext uri="{BB962C8B-B14F-4D97-AF65-F5344CB8AC3E}">
        <p14:creationId xmlns:p14="http://schemas.microsoft.com/office/powerpoint/2010/main" val="8150061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r>
              <a:rPr lang="zh-CN" altLang="en-US" dirty="0"/>
              <a:t>流媒体概述</a:t>
            </a:r>
          </a:p>
        </p:txBody>
      </p:sp>
      <p:sp>
        <p:nvSpPr>
          <p:cNvPr id="3" name="内容占位符 2"/>
          <p:cNvSpPr>
            <a:spLocks noGrp="1"/>
          </p:cNvSpPr>
          <p:nvPr>
            <p:ph idx="1"/>
          </p:nvPr>
        </p:nvSpPr>
        <p:spPr>
          <a:xfrm>
            <a:off x="620486" y="1379054"/>
            <a:ext cx="11038113" cy="2555928"/>
          </a:xfrm>
        </p:spPr>
        <p:txBody>
          <a:bodyPr>
            <a:noAutofit/>
          </a:bodyPr>
          <a:lstStyle/>
          <a:p>
            <a:pPr fontAlgn="base"/>
            <a:r>
              <a:rPr lang="zh-CN" altLang="en-US" dirty="0"/>
              <a:t>常见的流媒体服务</a:t>
            </a:r>
            <a:endParaRPr lang="en-US" altLang="zh-CN" dirty="0"/>
          </a:p>
          <a:p>
            <a:pPr lvl="1" fontAlgn="base"/>
            <a:r>
              <a:rPr lang="zh-CN" altLang="en-US" dirty="0">
                <a:solidFill>
                  <a:srgbClr val="C00000"/>
                </a:solidFill>
              </a:rPr>
              <a:t>点播</a:t>
            </a:r>
            <a:r>
              <a:rPr lang="zh-CN" altLang="en-US" dirty="0"/>
              <a:t>：提前录制好，边下载边播放（起始时延</a:t>
            </a:r>
            <a:r>
              <a:rPr lang="en-US" altLang="zh-CN" dirty="0"/>
              <a:t>&lt;10s</a:t>
            </a:r>
            <a:r>
              <a:rPr lang="zh-CN" altLang="en-US" dirty="0"/>
              <a:t>；类</a:t>
            </a:r>
            <a:r>
              <a:rPr lang="en-US" altLang="zh-CN" dirty="0"/>
              <a:t>VCR</a:t>
            </a:r>
            <a:r>
              <a:rPr lang="zh-CN" altLang="en-US" dirty="0"/>
              <a:t>操作（例如拖动进度条）</a:t>
            </a:r>
            <a:r>
              <a:rPr lang="en-US" altLang="zh-CN" dirty="0"/>
              <a:t>&lt;1~2s</a:t>
            </a:r>
            <a:r>
              <a:rPr lang="zh-CN" altLang="en-US" dirty="0"/>
              <a:t>）</a:t>
            </a:r>
            <a:endParaRPr lang="en-US" altLang="zh-CN" dirty="0"/>
          </a:p>
          <a:p>
            <a:pPr lvl="1" fontAlgn="base"/>
            <a:r>
              <a:rPr lang="zh-CN" altLang="en-US" dirty="0">
                <a:solidFill>
                  <a:srgbClr val="C00000"/>
                </a:solidFill>
              </a:rPr>
              <a:t>直播</a:t>
            </a:r>
            <a:r>
              <a:rPr lang="zh-CN" altLang="en-US" dirty="0"/>
              <a:t>：边录制边上传，边下载边播放（大规模直播往往有数秒的时延）</a:t>
            </a:r>
            <a:endParaRPr lang="en-US" altLang="zh-CN" dirty="0"/>
          </a:p>
          <a:p>
            <a:pPr lvl="1" fontAlgn="base"/>
            <a:r>
              <a:rPr lang="zh-CN" altLang="en-US" dirty="0">
                <a:solidFill>
                  <a:srgbClr val="C00000"/>
                </a:solidFill>
              </a:rPr>
              <a:t>实时交互 </a:t>
            </a:r>
            <a:r>
              <a:rPr lang="zh-CN" altLang="en-US" dirty="0"/>
              <a:t>：双方或多方实时交互式通信（时延</a:t>
            </a:r>
            <a:r>
              <a:rPr lang="en-US" altLang="zh-CN" dirty="0"/>
              <a:t>&lt;400ms</a:t>
            </a:r>
            <a:r>
              <a:rPr lang="zh-CN" altLang="en-US" dirty="0"/>
              <a:t>可接受，</a:t>
            </a:r>
            <a:r>
              <a:rPr lang="en-US" altLang="zh-CN" dirty="0"/>
              <a:t>VR</a:t>
            </a:r>
            <a:r>
              <a:rPr lang="zh-CN" altLang="en-US" dirty="0"/>
              <a:t>则需要</a:t>
            </a:r>
            <a:r>
              <a:rPr lang="en-US" altLang="zh-CN" dirty="0"/>
              <a:t>&lt;25ms</a:t>
            </a:r>
            <a:r>
              <a:rPr lang="zh-CN" altLang="en-US" dirty="0"/>
              <a:t>）</a:t>
            </a:r>
            <a:endParaRPr lang="en-US" altLang="zh-CN" dirty="0"/>
          </a:p>
          <a:p>
            <a:pPr fontAlgn="base"/>
            <a:endParaRPr lang="en-US" altLang="zh-CN" sz="2400" dirty="0"/>
          </a:p>
          <a:p>
            <a:pPr lvl="1" fontAlgn="base"/>
            <a:endParaRPr lang="zh-CN" altLang="en-US" sz="2000" dirty="0"/>
          </a:p>
          <a:p>
            <a:pPr lvl="1" fontAlgn="base"/>
            <a:endParaRPr lang="zh-CN" altLang="en-US" sz="2000" dirty="0"/>
          </a:p>
        </p:txBody>
      </p:sp>
      <p:pic>
        <p:nvPicPr>
          <p:cNvPr id="1028" name="Picture 4" descr="https://gimg2.baidu.com/image_search/src=http%3A%2F%2Finews.gtimg.com%2Fnewsapp_bt%2F0%2F6623197133%2F1000&amp;refer=http%3A%2F%2Finews.gtimg.com&amp;app=2002&amp;size=f9999,10000&amp;q=a80&amp;n=0&amp;g=0n&amp;fmt=jpeg?sec=1614591556&amp;t=153cf1798c4ca8c83d5a318c00af73f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570" y="4004291"/>
            <a:ext cx="1456741" cy="970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gimg2.baidu.com/image_search/src=http%3A%2F%2Foss.gkstk.com%2Fimages%2F2017%2F3%2F02003806944.jpg&amp;refer=http%3A%2F%2Foss.gkstk.com&amp;app=2002&amp;size=f9999,10000&amp;q=a80&amp;n=0&amp;g=0n&amp;fmt=jpeg?sec=1614591629&amp;t=dc360cec5b7636ff511bf52df352c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81" y="3759614"/>
            <a:ext cx="1921984" cy="10715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gimg2.baidu.com/image_search/src=http%3A%2F%2Fpic2.zhimg.com%2F50%2Fv2-2d1cf9562d5754280da0af409bd943c9_qhd.jpg&amp;refer=http%3A%2F%2Fpic2.zhimg.com&amp;app=2002&amp;size=f9999,10000&amp;q=a80&amp;n=0&amp;g=0n&amp;fmt=jpeg?sec=1614591735&amp;t=6e74bfd9b5e38023701cea6fe912eaf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331" y="4045535"/>
            <a:ext cx="1337623" cy="133762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2059" y="4159371"/>
            <a:ext cx="1337623" cy="1296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内容占位符 2"/>
          <p:cNvSpPr txBox="1">
            <a:spLocks/>
          </p:cNvSpPr>
          <p:nvPr/>
        </p:nvSpPr>
        <p:spPr>
          <a:xfrm>
            <a:off x="1530152" y="5727259"/>
            <a:ext cx="1643577" cy="499036"/>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Font typeface="Wingdings" pitchFamily="2" charset="2"/>
              <a:buNone/>
            </a:pPr>
            <a:r>
              <a:rPr lang="zh-CN" altLang="en-US" sz="2400" dirty="0">
                <a:solidFill>
                  <a:prstClr val="black"/>
                </a:solidFill>
              </a:rPr>
              <a:t>视频点播</a:t>
            </a:r>
          </a:p>
        </p:txBody>
      </p:sp>
      <p:sp>
        <p:nvSpPr>
          <p:cNvPr id="18" name="内容占位符 2"/>
          <p:cNvSpPr txBox="1">
            <a:spLocks/>
          </p:cNvSpPr>
          <p:nvPr/>
        </p:nvSpPr>
        <p:spPr>
          <a:xfrm>
            <a:off x="4914485" y="5727259"/>
            <a:ext cx="1643577" cy="499036"/>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Font typeface="Wingdings" pitchFamily="2" charset="2"/>
              <a:buNone/>
            </a:pPr>
            <a:r>
              <a:rPr lang="zh-CN" altLang="en-US" sz="2400" dirty="0">
                <a:solidFill>
                  <a:prstClr val="black"/>
                </a:solidFill>
              </a:rPr>
              <a:t>视频直播</a:t>
            </a:r>
          </a:p>
        </p:txBody>
      </p:sp>
      <p:sp>
        <p:nvSpPr>
          <p:cNvPr id="19" name="内容占位符 2"/>
          <p:cNvSpPr txBox="1">
            <a:spLocks/>
          </p:cNvSpPr>
          <p:nvPr/>
        </p:nvSpPr>
        <p:spPr>
          <a:xfrm>
            <a:off x="8488543" y="5727259"/>
            <a:ext cx="1643577" cy="499036"/>
          </a:xfrm>
          <a:prstGeom prst="rect">
            <a:avLst/>
          </a:prstGeom>
        </p:spPr>
        <p:txBody>
          <a:bodyPr vert="horz" lIns="91440" tIns="45720" rIns="91440" bIns="45720" rtlCol="0">
            <a:no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Font typeface="Wingdings" pitchFamily="2" charset="2"/>
              <a:buNone/>
            </a:pPr>
            <a:r>
              <a:rPr lang="zh-CN" altLang="en-US" sz="2400" dirty="0">
                <a:solidFill>
                  <a:prstClr val="black"/>
                </a:solidFill>
              </a:rPr>
              <a:t>实时交互</a:t>
            </a:r>
          </a:p>
        </p:txBody>
      </p:sp>
      <p:pic>
        <p:nvPicPr>
          <p:cNvPr id="5" name="Picture 2" descr="https://gimg2.baidu.com/image_search/src=http%3A%2F%2Fdingyue.nosdn.127.net%2FIk8IDFht1UvKfULdREOu3SwaA5Ds4h0CbUUUYQsG4ddUC1539691276833.jpeg&amp;refer=http%3A%2F%2Fdingyue.nosdn.127.net&amp;app=2002&amp;size=f9999,10000&amp;q=a80&amp;n=0&amp;g=0n&amp;fmt=jpeg?sec=1614653154&amp;t=d0123af4d879a23ae48126d93d7df2a5"/>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7235" t="27529" r="17553" b="26783"/>
          <a:stretch/>
        </p:blipFill>
        <p:spPr bwMode="auto">
          <a:xfrm>
            <a:off x="4674182" y="4904116"/>
            <a:ext cx="2124183" cy="688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ss0.bdstatic.com/70cFuHSh_Q1YnxGkpoWK1HF6hhy/it/u=1801678654,2586317830&amp;fm=26&amp;gp=0.jpg"/>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0899" t="35654" r="15761" b="27882"/>
          <a:stretch/>
        </p:blipFill>
        <p:spPr bwMode="auto">
          <a:xfrm>
            <a:off x="1289849" y="5039008"/>
            <a:ext cx="2124183" cy="688301"/>
          </a:xfrm>
          <a:prstGeom prst="rect">
            <a:avLst/>
          </a:prstGeom>
          <a:noFill/>
          <a:extLst>
            <a:ext uri="{909E8E84-426E-40DD-AFC4-6F175D3DCCD1}">
              <a14:hiddenFill xmlns:a14="http://schemas.microsoft.com/office/drawing/2010/main">
                <a:solidFill>
                  <a:srgbClr val="FFFFFF"/>
                </a:solidFill>
              </a14:hiddenFill>
            </a:ext>
          </a:extLst>
        </p:spPr>
      </p:pic>
      <p:sp>
        <p:nvSpPr>
          <p:cNvPr id="20" name="灯片编号占位符 1">
            <a:extLst>
              <a:ext uri="{FF2B5EF4-FFF2-40B4-BE49-F238E27FC236}">
                <a16:creationId xmlns:a16="http://schemas.microsoft.com/office/drawing/2014/main" id="{C26FB2AB-B2D8-614E-85CD-84EDE96F6327}"/>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148</a:t>
            </a:fld>
            <a:endParaRPr kumimoji="1" lang="zh-CN" altLang="en-US" dirty="0"/>
          </a:p>
        </p:txBody>
      </p:sp>
    </p:spTree>
    <p:extLst>
      <p:ext uri="{BB962C8B-B14F-4D97-AF65-F5344CB8AC3E}">
        <p14:creationId xmlns:p14="http://schemas.microsoft.com/office/powerpoint/2010/main" val="12848973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r>
              <a:rPr lang="zh-CN" altLang="en-US" dirty="0"/>
              <a:t>流媒体概述</a:t>
            </a:r>
          </a:p>
        </p:txBody>
      </p:sp>
      <p:sp>
        <p:nvSpPr>
          <p:cNvPr id="3" name="内容占位符 2"/>
          <p:cNvSpPr>
            <a:spLocks noGrp="1"/>
          </p:cNvSpPr>
          <p:nvPr>
            <p:ph idx="1"/>
          </p:nvPr>
        </p:nvSpPr>
        <p:spPr>
          <a:xfrm>
            <a:off x="620486" y="1421092"/>
            <a:ext cx="11038113" cy="5055012"/>
          </a:xfrm>
        </p:spPr>
        <p:txBody>
          <a:bodyPr>
            <a:noAutofit/>
          </a:bodyPr>
          <a:lstStyle/>
          <a:p>
            <a:pPr fontAlgn="base"/>
            <a:r>
              <a:rPr lang="zh-CN" altLang="en-US" dirty="0"/>
              <a:t>流媒体概念</a:t>
            </a:r>
            <a:endParaRPr lang="en-US" altLang="zh-CN" dirty="0"/>
          </a:p>
          <a:p>
            <a:pPr lvl="1" fontAlgn="base"/>
            <a:r>
              <a:rPr lang="zh-CN" altLang="en-US" dirty="0"/>
              <a:t>连续媒体（音视频）经压缩编码、数据打包后，经过网络发送给接收方</a:t>
            </a:r>
            <a:endParaRPr lang="en-US" altLang="zh-CN" dirty="0"/>
          </a:p>
          <a:p>
            <a:pPr lvl="1" fontAlgn="base"/>
            <a:r>
              <a:rPr lang="zh-CN" altLang="en-US" dirty="0"/>
              <a:t>接收方对数据进行重组、解码和播放</a:t>
            </a:r>
            <a:endParaRPr lang="en-US" altLang="zh-CN" dirty="0"/>
          </a:p>
          <a:p>
            <a:pPr fontAlgn="base"/>
            <a:r>
              <a:rPr lang="zh-CN" altLang="en-US" dirty="0"/>
              <a:t>流媒体的特性</a:t>
            </a:r>
            <a:endParaRPr lang="en-US" altLang="zh-CN" dirty="0"/>
          </a:p>
          <a:p>
            <a:pPr lvl="1" fontAlgn="base"/>
            <a:r>
              <a:rPr lang="zh-CN" altLang="en-US" dirty="0"/>
              <a:t>端到端时延约束</a:t>
            </a:r>
            <a:endParaRPr lang="en-US" altLang="zh-CN" dirty="0"/>
          </a:p>
          <a:p>
            <a:pPr lvl="1" fontAlgn="base"/>
            <a:r>
              <a:rPr lang="zh-CN" altLang="en-US" dirty="0">
                <a:solidFill>
                  <a:srgbClr val="C00000"/>
                </a:solidFill>
              </a:rPr>
              <a:t>时序性约束</a:t>
            </a:r>
            <a:r>
              <a:rPr lang="zh-CN" altLang="en-US" dirty="0"/>
              <a:t>：流媒体数据必须按照一定的顺序连续播放</a:t>
            </a:r>
            <a:endParaRPr lang="en-US" altLang="zh-CN" dirty="0"/>
          </a:p>
          <a:p>
            <a:pPr lvl="1" fontAlgn="base"/>
            <a:r>
              <a:rPr lang="zh-CN" altLang="en-US" dirty="0"/>
              <a:t>具有一定程度的</a:t>
            </a:r>
            <a:r>
              <a:rPr lang="zh-CN" altLang="en-US" dirty="0">
                <a:solidFill>
                  <a:srgbClr val="C00000"/>
                </a:solidFill>
              </a:rPr>
              <a:t>容错性</a:t>
            </a:r>
            <a:r>
              <a:rPr lang="zh-CN" altLang="en-US" dirty="0"/>
              <a:t>：丢失部分数据包也可完成基本功能</a:t>
            </a:r>
            <a:endParaRPr lang="en-US" altLang="zh-CN" dirty="0"/>
          </a:p>
          <a:p>
            <a:pPr fontAlgn="base"/>
            <a:r>
              <a:rPr lang="zh-CN" altLang="en-US" dirty="0"/>
              <a:t>流媒体面临的挑战</a:t>
            </a:r>
            <a:endParaRPr lang="en-US" altLang="zh-CN" dirty="0"/>
          </a:p>
          <a:p>
            <a:pPr lvl="1" fontAlgn="base"/>
            <a:r>
              <a:rPr lang="zh-CN" altLang="en-US" dirty="0"/>
              <a:t>约束条件：网络特性（带宽有限、动态变化、延迟与抖动、丢失、异构性）</a:t>
            </a:r>
            <a:endParaRPr lang="en-US" altLang="zh-CN" dirty="0"/>
          </a:p>
          <a:p>
            <a:pPr lvl="1" fontAlgn="base"/>
            <a:r>
              <a:rPr lang="zh-CN" altLang="en-US" dirty="0"/>
              <a:t>目标：流媒体服务质量要素（画质、启动延迟、平滑、交互性）</a:t>
            </a:r>
            <a:endParaRPr lang="en-US" altLang="zh-CN" dirty="0"/>
          </a:p>
          <a:p>
            <a:pPr lvl="1" fontAlgn="base"/>
            <a:r>
              <a:rPr lang="zh-CN" altLang="en-US" dirty="0"/>
              <a:t>如何在“尽力服务”的网络传输条件下获得良好的视频质量？</a:t>
            </a:r>
          </a:p>
        </p:txBody>
      </p:sp>
      <p:sp>
        <p:nvSpPr>
          <p:cNvPr id="5" name="灯片编号占位符 1">
            <a:extLst>
              <a:ext uri="{FF2B5EF4-FFF2-40B4-BE49-F238E27FC236}">
                <a16:creationId xmlns:a16="http://schemas.microsoft.com/office/drawing/2014/main" id="{A1DAF7AA-2195-F84B-BBB0-7553D5166790}"/>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149</a:t>
            </a:fld>
            <a:endParaRPr kumimoji="1" lang="zh-CN" altLang="en-US" dirty="0"/>
          </a:p>
        </p:txBody>
      </p:sp>
    </p:spTree>
    <p:extLst>
      <p:ext uri="{BB962C8B-B14F-4D97-AF65-F5344CB8AC3E}">
        <p14:creationId xmlns:p14="http://schemas.microsoft.com/office/powerpoint/2010/main" val="260133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应用进程通信方式</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15</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
        <p:nvSpPr>
          <p:cNvPr id="3" name="矩形 2"/>
          <p:cNvSpPr/>
          <p:nvPr/>
        </p:nvSpPr>
        <p:spPr>
          <a:xfrm>
            <a:off x="4515486" y="5843587"/>
            <a:ext cx="2778760" cy="429895"/>
          </a:xfrm>
          <a:prstGeom prst="rect">
            <a:avLst/>
          </a:prstGeom>
        </p:spPr>
        <p:txBody>
          <a:bodyPr wrap="none">
            <a:spAutoFit/>
          </a:bodyPr>
          <a:lstStyle/>
          <a:p>
            <a:pPr algn="just">
              <a:lnSpc>
                <a:spcPct val="110000"/>
              </a:lnSpc>
            </a:pPr>
            <a:r>
              <a:rPr lang="zh-CN" altLang="en-US" sz="2000" dirty="0">
                <a:latin typeface="微软雅黑" panose="020B0503020204020204" pitchFamily="34" charset="-122"/>
                <a:ea typeface="微软雅黑" panose="020B0503020204020204" pitchFamily="34" charset="-122"/>
                <a:sym typeface="+mn-ea"/>
              </a:rPr>
              <a:t>B/S方式的3层架构示意</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58" name="组合 57"/>
          <p:cNvGrpSpPr/>
          <p:nvPr/>
        </p:nvGrpSpPr>
        <p:grpSpPr>
          <a:xfrm>
            <a:off x="1510348" y="1709737"/>
            <a:ext cx="8686800" cy="3827462"/>
            <a:chOff x="1510348" y="1709737"/>
            <a:chExt cx="8686800" cy="3827462"/>
          </a:xfrm>
        </p:grpSpPr>
        <p:sp>
          <p:nvSpPr>
            <p:cNvPr id="59" name="直接连接符 151554"/>
            <p:cNvSpPr>
              <a:spLocks noChangeShapeType="1"/>
            </p:cNvSpPr>
            <p:nvPr/>
          </p:nvSpPr>
          <p:spPr bwMode="auto">
            <a:xfrm>
              <a:off x="5848986" y="4836679"/>
              <a:ext cx="0" cy="317933"/>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矩形 151555"/>
            <p:cNvSpPr>
              <a:spLocks noChangeArrowheads="1"/>
            </p:cNvSpPr>
            <p:nvPr/>
          </p:nvSpPr>
          <p:spPr bwMode="auto">
            <a:xfrm>
              <a:off x="4440873" y="2135187"/>
              <a:ext cx="2898775" cy="269398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 name="文本框 151556"/>
            <p:cNvSpPr txBox="1">
              <a:spLocks noChangeArrowheads="1"/>
            </p:cNvSpPr>
            <p:nvPr/>
          </p:nvSpPr>
          <p:spPr bwMode="auto">
            <a:xfrm>
              <a:off x="5164773" y="3987800"/>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64" name="直接连接符 151557"/>
            <p:cNvSpPr>
              <a:spLocks noChangeShapeType="1"/>
            </p:cNvSpPr>
            <p:nvPr/>
          </p:nvSpPr>
          <p:spPr bwMode="auto">
            <a:xfrm>
              <a:off x="4440873" y="4421187"/>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直接连接符 151558"/>
            <p:cNvSpPr>
              <a:spLocks noChangeShapeType="1"/>
            </p:cNvSpPr>
            <p:nvPr/>
          </p:nvSpPr>
          <p:spPr bwMode="auto">
            <a:xfrm>
              <a:off x="4440873" y="4011612"/>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直接连接符 151559"/>
            <p:cNvSpPr>
              <a:spLocks noChangeShapeType="1"/>
            </p:cNvSpPr>
            <p:nvPr/>
          </p:nvSpPr>
          <p:spPr bwMode="auto">
            <a:xfrm>
              <a:off x="4440873" y="3603625"/>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 name="直接连接符 151560"/>
            <p:cNvSpPr>
              <a:spLocks noChangeShapeType="1"/>
            </p:cNvSpPr>
            <p:nvPr/>
          </p:nvSpPr>
          <p:spPr bwMode="auto">
            <a:xfrm>
              <a:off x="4440873" y="3195637"/>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文本框 151561"/>
            <p:cNvSpPr txBox="1">
              <a:spLocks noChangeArrowheads="1"/>
            </p:cNvSpPr>
            <p:nvPr/>
          </p:nvSpPr>
          <p:spPr bwMode="auto">
            <a:xfrm>
              <a:off x="5399723" y="4395787"/>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p>
          </p:txBody>
        </p:sp>
        <p:sp>
          <p:nvSpPr>
            <p:cNvPr id="69" name="文本框 151562"/>
            <p:cNvSpPr txBox="1">
              <a:spLocks noChangeArrowheads="1"/>
            </p:cNvSpPr>
            <p:nvPr/>
          </p:nvSpPr>
          <p:spPr bwMode="auto">
            <a:xfrm>
              <a:off x="5399723" y="3184525"/>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70" name="文本框 151563"/>
            <p:cNvSpPr txBox="1">
              <a:spLocks noChangeArrowheads="1"/>
            </p:cNvSpPr>
            <p:nvPr/>
          </p:nvSpPr>
          <p:spPr bwMode="auto">
            <a:xfrm>
              <a:off x="5399723" y="3592512"/>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71" name="文本框 151564"/>
            <p:cNvSpPr txBox="1">
              <a:spLocks noChangeArrowheads="1"/>
            </p:cNvSpPr>
            <p:nvPr/>
          </p:nvSpPr>
          <p:spPr bwMode="auto">
            <a:xfrm>
              <a:off x="5369561" y="2095500"/>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72" name="文本框 151565"/>
            <p:cNvSpPr txBox="1">
              <a:spLocks noChangeArrowheads="1"/>
            </p:cNvSpPr>
            <p:nvPr/>
          </p:nvSpPr>
          <p:spPr bwMode="auto">
            <a:xfrm>
              <a:off x="5290186" y="1709737"/>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2</a:t>
              </a:r>
            </a:p>
          </p:txBody>
        </p:sp>
        <p:sp>
          <p:nvSpPr>
            <p:cNvPr id="73" name="直接连接符 151566"/>
            <p:cNvSpPr>
              <a:spLocks noChangeShapeType="1"/>
            </p:cNvSpPr>
            <p:nvPr/>
          </p:nvSpPr>
          <p:spPr bwMode="auto">
            <a:xfrm>
              <a:off x="5823585" y="2986521"/>
              <a:ext cx="0" cy="19641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 name="椭圆 151567"/>
            <p:cNvSpPr>
              <a:spLocks noChangeArrowheads="1"/>
            </p:cNvSpPr>
            <p:nvPr/>
          </p:nvSpPr>
          <p:spPr bwMode="auto">
            <a:xfrm>
              <a:off x="5173503" y="2508567"/>
              <a:ext cx="1444149" cy="548164"/>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lnSpc>
                  <a:spcPct val="90000"/>
                </a:lnSpc>
              </a:pPr>
              <a:r>
                <a:rPr lang="en-US" altLang="zh-CN" sz="20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en-US" sz="20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服务器</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任意多边形 151569"/>
            <p:cNvSpPr>
              <a:spLocks noChangeArrowheads="1"/>
            </p:cNvSpPr>
            <p:nvPr/>
          </p:nvSpPr>
          <p:spPr bwMode="auto">
            <a:xfrm>
              <a:off x="2631758" y="4829492"/>
              <a:ext cx="6442710" cy="652145"/>
            </a:xfrm>
            <a:custGeom>
              <a:avLst/>
              <a:gdLst>
                <a:gd name="T0" fmla="*/ 0 w 3527"/>
                <a:gd name="T1" fmla="*/ 0 h 333"/>
                <a:gd name="T2" fmla="*/ 0 w 3527"/>
                <a:gd name="T3" fmla="*/ 129 h 333"/>
                <a:gd name="T4" fmla="*/ 14 w 3527"/>
                <a:gd name="T5" fmla="*/ 192 h 333"/>
                <a:gd name="T6" fmla="*/ 50 w 3527"/>
                <a:gd name="T7" fmla="*/ 270 h 333"/>
                <a:gd name="T8" fmla="*/ 122 w 3527"/>
                <a:gd name="T9" fmla="*/ 318 h 333"/>
                <a:gd name="T10" fmla="*/ 177 w 3527"/>
                <a:gd name="T11" fmla="*/ 330 h 333"/>
                <a:gd name="T12" fmla="*/ 3360 w 3527"/>
                <a:gd name="T13" fmla="*/ 333 h 333"/>
                <a:gd name="T14" fmla="*/ 3422 w 3527"/>
                <a:gd name="T15" fmla="*/ 318 h 333"/>
                <a:gd name="T16" fmla="*/ 3482 w 3527"/>
                <a:gd name="T17" fmla="*/ 282 h 333"/>
                <a:gd name="T18" fmla="*/ 3512 w 3527"/>
                <a:gd name="T19" fmla="*/ 234 h 333"/>
                <a:gd name="T20" fmla="*/ 3524 w 3527"/>
                <a:gd name="T21" fmla="*/ 162 h 333"/>
                <a:gd name="T22" fmla="*/ 3527 w 3527"/>
                <a:gd name="T2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 name="矩形 151570"/>
            <p:cNvSpPr>
              <a:spLocks noChangeArrowheads="1"/>
            </p:cNvSpPr>
            <p:nvPr/>
          </p:nvSpPr>
          <p:spPr bwMode="auto">
            <a:xfrm>
              <a:off x="1510348" y="2135187"/>
              <a:ext cx="2438400" cy="269398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 name="文本框 151571"/>
            <p:cNvSpPr txBox="1">
              <a:spLocks noChangeArrowheads="1"/>
            </p:cNvSpPr>
            <p:nvPr/>
          </p:nvSpPr>
          <p:spPr bwMode="auto">
            <a:xfrm>
              <a:off x="1937386" y="3987800"/>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78" name="直接连接符 151572"/>
            <p:cNvSpPr>
              <a:spLocks noChangeShapeType="1"/>
            </p:cNvSpPr>
            <p:nvPr/>
          </p:nvSpPr>
          <p:spPr bwMode="auto">
            <a:xfrm>
              <a:off x="1892936" y="4421187"/>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 name="直接连接符 151573"/>
            <p:cNvSpPr>
              <a:spLocks noChangeShapeType="1"/>
            </p:cNvSpPr>
            <p:nvPr/>
          </p:nvSpPr>
          <p:spPr bwMode="auto">
            <a:xfrm>
              <a:off x="1892936" y="4011612"/>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 name="直接连接符 151574"/>
            <p:cNvSpPr>
              <a:spLocks noChangeShapeType="1"/>
            </p:cNvSpPr>
            <p:nvPr/>
          </p:nvSpPr>
          <p:spPr bwMode="auto">
            <a:xfrm>
              <a:off x="1892936" y="3603625"/>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直接连接符 151575"/>
            <p:cNvSpPr>
              <a:spLocks noChangeShapeType="1"/>
            </p:cNvSpPr>
            <p:nvPr/>
          </p:nvSpPr>
          <p:spPr bwMode="auto">
            <a:xfrm>
              <a:off x="1892936" y="3195637"/>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文本框 151576"/>
            <p:cNvSpPr txBox="1">
              <a:spLocks noChangeArrowheads="1"/>
            </p:cNvSpPr>
            <p:nvPr/>
          </p:nvSpPr>
          <p:spPr bwMode="auto">
            <a:xfrm>
              <a:off x="2170748" y="4395787"/>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物理层</a:t>
              </a:r>
            </a:p>
          </p:txBody>
        </p:sp>
        <p:sp>
          <p:nvSpPr>
            <p:cNvPr id="83" name="文本框 151577"/>
            <p:cNvSpPr txBox="1">
              <a:spLocks noChangeArrowheads="1"/>
            </p:cNvSpPr>
            <p:nvPr/>
          </p:nvSpPr>
          <p:spPr bwMode="auto">
            <a:xfrm>
              <a:off x="2170748" y="3184525"/>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84" name="文本框 151578"/>
            <p:cNvSpPr txBox="1">
              <a:spLocks noChangeArrowheads="1"/>
            </p:cNvSpPr>
            <p:nvPr/>
          </p:nvSpPr>
          <p:spPr bwMode="auto">
            <a:xfrm>
              <a:off x="2170748" y="3592512"/>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85" name="直接连接符 151579"/>
            <p:cNvSpPr>
              <a:spLocks noChangeShapeType="1"/>
            </p:cNvSpPr>
            <p:nvPr/>
          </p:nvSpPr>
          <p:spPr bwMode="auto">
            <a:xfrm>
              <a:off x="2632235" y="2997200"/>
              <a:ext cx="0" cy="196851"/>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椭圆 151580"/>
            <p:cNvSpPr>
              <a:spLocks noChangeArrowheads="1"/>
            </p:cNvSpPr>
            <p:nvPr/>
          </p:nvSpPr>
          <p:spPr bwMode="auto">
            <a:xfrm>
              <a:off x="2112011" y="2535237"/>
              <a:ext cx="1089603" cy="488950"/>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r>
                <a:rPr lang="zh-CN" altLang="en-US" sz="20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浏览器</a:t>
              </a:r>
              <a:endParaRPr lang="en-US" altLang="zh-CN" sz="20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7" name="文本框 151581"/>
            <p:cNvSpPr txBox="1">
              <a:spLocks noChangeArrowheads="1"/>
            </p:cNvSpPr>
            <p:nvPr/>
          </p:nvSpPr>
          <p:spPr bwMode="auto">
            <a:xfrm>
              <a:off x="2178686" y="2109787"/>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88" name="文本框 151582"/>
            <p:cNvSpPr txBox="1">
              <a:spLocks noChangeArrowheads="1"/>
            </p:cNvSpPr>
            <p:nvPr/>
          </p:nvSpPr>
          <p:spPr bwMode="auto">
            <a:xfrm>
              <a:off x="2112011" y="1709737"/>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20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1</a:t>
              </a:r>
            </a:p>
          </p:txBody>
        </p:sp>
        <p:sp>
          <p:nvSpPr>
            <p:cNvPr id="89" name="矩形 151583"/>
            <p:cNvSpPr>
              <a:spLocks noChangeArrowheads="1"/>
            </p:cNvSpPr>
            <p:nvPr/>
          </p:nvSpPr>
          <p:spPr bwMode="auto">
            <a:xfrm>
              <a:off x="7758748" y="2135187"/>
              <a:ext cx="2438400" cy="269398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 name="文本框 151584"/>
            <p:cNvSpPr txBox="1">
              <a:spLocks noChangeArrowheads="1"/>
            </p:cNvSpPr>
            <p:nvPr/>
          </p:nvSpPr>
          <p:spPr bwMode="auto">
            <a:xfrm>
              <a:off x="8349298" y="3987800"/>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91" name="直接连接符 151585"/>
            <p:cNvSpPr>
              <a:spLocks noChangeShapeType="1"/>
            </p:cNvSpPr>
            <p:nvPr/>
          </p:nvSpPr>
          <p:spPr bwMode="auto">
            <a:xfrm>
              <a:off x="8304848" y="4421187"/>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直接连接符 151586"/>
            <p:cNvSpPr>
              <a:spLocks noChangeShapeType="1"/>
            </p:cNvSpPr>
            <p:nvPr/>
          </p:nvSpPr>
          <p:spPr bwMode="auto">
            <a:xfrm>
              <a:off x="8304848" y="4011612"/>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直接连接符 151587"/>
            <p:cNvSpPr>
              <a:spLocks noChangeShapeType="1"/>
            </p:cNvSpPr>
            <p:nvPr/>
          </p:nvSpPr>
          <p:spPr bwMode="auto">
            <a:xfrm>
              <a:off x="8304848" y="3603625"/>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直接连接符 151588"/>
            <p:cNvSpPr>
              <a:spLocks noChangeShapeType="1"/>
            </p:cNvSpPr>
            <p:nvPr/>
          </p:nvSpPr>
          <p:spPr bwMode="auto">
            <a:xfrm>
              <a:off x="8304848" y="3195637"/>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文本框 151589"/>
            <p:cNvSpPr txBox="1">
              <a:spLocks noChangeArrowheads="1"/>
            </p:cNvSpPr>
            <p:nvPr/>
          </p:nvSpPr>
          <p:spPr bwMode="auto">
            <a:xfrm>
              <a:off x="8584248" y="4395787"/>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p>
          </p:txBody>
        </p:sp>
        <p:sp>
          <p:nvSpPr>
            <p:cNvPr id="96" name="文本框 151590"/>
            <p:cNvSpPr txBox="1">
              <a:spLocks noChangeArrowheads="1"/>
            </p:cNvSpPr>
            <p:nvPr/>
          </p:nvSpPr>
          <p:spPr bwMode="auto">
            <a:xfrm>
              <a:off x="8584248" y="3184525"/>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97" name="文本框 151591"/>
            <p:cNvSpPr txBox="1">
              <a:spLocks noChangeArrowheads="1"/>
            </p:cNvSpPr>
            <p:nvPr/>
          </p:nvSpPr>
          <p:spPr bwMode="auto">
            <a:xfrm>
              <a:off x="8584248" y="3592512"/>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98" name="文本框 151594"/>
            <p:cNvSpPr txBox="1">
              <a:spLocks noChangeArrowheads="1"/>
            </p:cNvSpPr>
            <p:nvPr/>
          </p:nvSpPr>
          <p:spPr bwMode="auto">
            <a:xfrm>
              <a:off x="8576311" y="2122487"/>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99" name="文本框 151595"/>
            <p:cNvSpPr txBox="1">
              <a:spLocks noChangeArrowheads="1"/>
            </p:cNvSpPr>
            <p:nvPr/>
          </p:nvSpPr>
          <p:spPr bwMode="auto">
            <a:xfrm>
              <a:off x="8531861" y="1709737"/>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3</a:t>
              </a:r>
            </a:p>
          </p:txBody>
        </p:sp>
        <p:grpSp>
          <p:nvGrpSpPr>
            <p:cNvPr id="100" name="组合 151596"/>
            <p:cNvGrpSpPr/>
            <p:nvPr/>
          </p:nvGrpSpPr>
          <p:grpSpPr bwMode="auto">
            <a:xfrm>
              <a:off x="5348924" y="5137150"/>
              <a:ext cx="1157288" cy="400049"/>
              <a:chOff x="317" y="100"/>
              <a:chExt cx="729" cy="252"/>
            </a:xfrm>
          </p:grpSpPr>
          <p:sp>
            <p:nvSpPr>
              <p:cNvPr id="105" name="文本框 151598"/>
              <p:cNvSpPr txBox="1">
                <a:spLocks noChangeArrowheads="1"/>
              </p:cNvSpPr>
              <p:nvPr/>
            </p:nvSpPr>
            <p:spPr bwMode="auto">
              <a:xfrm>
                <a:off x="317" y="100"/>
                <a:ext cx="7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333399"/>
                    </a:solidFill>
                    <a:latin typeface="微软雅黑" panose="020B0503020204020204" pitchFamily="34" charset="-122"/>
                    <a:ea typeface="微软雅黑" panose="020B0503020204020204" pitchFamily="34" charset="-122"/>
                  </a:rPr>
                  <a:t>Internet</a:t>
                </a:r>
                <a:endParaRPr lang="zh-CN" altLang="en-US" sz="2000" dirty="0">
                  <a:solidFill>
                    <a:srgbClr val="333399"/>
                  </a:solidFill>
                  <a:latin typeface="微软雅黑" panose="020B0503020204020204" pitchFamily="34" charset="-122"/>
                  <a:ea typeface="微软雅黑" panose="020B0503020204020204" pitchFamily="34" charset="-122"/>
                </a:endParaRPr>
              </a:p>
            </p:txBody>
          </p:sp>
        </p:grpSp>
        <p:sp>
          <p:nvSpPr>
            <p:cNvPr id="101" name="直接连接符 151599"/>
            <p:cNvSpPr>
              <a:spLocks noChangeShapeType="1"/>
            </p:cNvSpPr>
            <p:nvPr/>
          </p:nvSpPr>
          <p:spPr bwMode="auto">
            <a:xfrm flipV="1">
              <a:off x="6618922" y="2738477"/>
              <a:ext cx="1453355" cy="9485"/>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2" name="直接连接符 151600"/>
            <p:cNvSpPr>
              <a:spLocks noChangeShapeType="1"/>
            </p:cNvSpPr>
            <p:nvPr/>
          </p:nvSpPr>
          <p:spPr bwMode="auto">
            <a:xfrm>
              <a:off x="3201613" y="2738477"/>
              <a:ext cx="1971891" cy="13519"/>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3" name="椭圆 151601"/>
            <p:cNvSpPr>
              <a:spLocks noChangeArrowheads="1"/>
            </p:cNvSpPr>
            <p:nvPr/>
          </p:nvSpPr>
          <p:spPr bwMode="auto">
            <a:xfrm>
              <a:off x="8072280" y="2530040"/>
              <a:ext cx="1953418" cy="456479"/>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lnSpc>
                  <a:spcPct val="90000"/>
                </a:lnSpc>
              </a:pPr>
              <a:r>
                <a:rPr lang="zh-CN" altLang="en-US" sz="2000" dirty="0">
                  <a:solidFill>
                    <a:srgbClr val="FFFF66"/>
                  </a:solidFill>
                  <a:latin typeface="微软雅黑" panose="020B0503020204020204" pitchFamily="34" charset="-122"/>
                  <a:ea typeface="微软雅黑" panose="020B0503020204020204" pitchFamily="34" charset="-122"/>
                </a:rPr>
                <a:t>数据库服务器</a:t>
              </a:r>
            </a:p>
          </p:txBody>
        </p:sp>
        <p:sp>
          <p:nvSpPr>
            <p:cNvPr id="104" name="直接连接符 151604"/>
            <p:cNvSpPr>
              <a:spLocks noChangeShapeType="1"/>
            </p:cNvSpPr>
            <p:nvPr/>
          </p:nvSpPr>
          <p:spPr bwMode="auto">
            <a:xfrm flipH="1">
              <a:off x="9064251" y="2986519"/>
              <a:ext cx="0" cy="198439"/>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1632560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ut">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040834" y="1400495"/>
            <a:ext cx="7702688" cy="4332762"/>
          </a:xfrm>
          <a:prstGeom prst="rect">
            <a:avLst/>
          </a:prstGeom>
        </p:spPr>
      </p:pic>
      <p:sp>
        <p:nvSpPr>
          <p:cNvPr id="3" name="标题 2">
            <a:extLst>
              <a:ext uri="{FF2B5EF4-FFF2-40B4-BE49-F238E27FC236}">
                <a16:creationId xmlns:a16="http://schemas.microsoft.com/office/drawing/2014/main" id="{0B6D792C-339E-F44A-8D95-DDB6957F1CDA}"/>
              </a:ext>
            </a:extLst>
          </p:cNvPr>
          <p:cNvSpPr>
            <a:spLocks noGrp="1"/>
          </p:cNvSpPr>
          <p:nvPr>
            <p:ph type="title"/>
          </p:nvPr>
        </p:nvSpPr>
        <p:spPr/>
        <p:txBody>
          <a:bodyPr/>
          <a:lstStyle/>
          <a:p>
            <a:r>
              <a:rPr lang="zh-CN" altLang="en-US" dirty="0"/>
              <a:t>流媒体概述</a:t>
            </a:r>
          </a:p>
        </p:txBody>
      </p:sp>
      <p:sp>
        <p:nvSpPr>
          <p:cNvPr id="12" name="Rectangle 8"/>
          <p:cNvSpPr/>
          <p:nvPr/>
        </p:nvSpPr>
        <p:spPr>
          <a:xfrm>
            <a:off x="1527175" y="5733257"/>
            <a:ext cx="9144000" cy="1008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zh-CN" altLang="en-US" sz="2800" dirty="0">
                <a:solidFill>
                  <a:srgbClr val="C00000"/>
                </a:solidFill>
                <a:latin typeface="Microsoft YaHei" charset="0"/>
                <a:ea typeface="Microsoft YaHei" charset="0"/>
                <a:cs typeface="Microsoft YaHei" charset="0"/>
              </a:rPr>
              <a:t>期望：高清、低延迟、不卡顿？可是网络不稳定</a:t>
            </a:r>
            <a:r>
              <a:rPr lang="en-US" altLang="zh-CN" sz="2800" dirty="0">
                <a:solidFill>
                  <a:srgbClr val="C00000"/>
                </a:solidFill>
                <a:latin typeface="Microsoft YaHei" charset="0"/>
                <a:ea typeface="Microsoft YaHei" charset="0"/>
                <a:cs typeface="Microsoft YaHei" charset="0"/>
                <a:sym typeface="Wingdings" pitchFamily="2" charset="2"/>
              </a:rPr>
              <a:t></a:t>
            </a:r>
            <a:endParaRPr lang="en-US" altLang="zh-CN" sz="2800" dirty="0">
              <a:solidFill>
                <a:srgbClr val="C00000"/>
              </a:solidFill>
              <a:latin typeface="Microsoft YaHei" charset="0"/>
              <a:ea typeface="Microsoft YaHei" charset="0"/>
              <a:cs typeface="Microsoft YaHei" charset="0"/>
            </a:endParaRPr>
          </a:p>
          <a:p>
            <a:pPr algn="ctr" defTabSz="1219170"/>
            <a:r>
              <a:rPr lang="zh-CN" altLang="en-US" sz="2800" dirty="0">
                <a:solidFill>
                  <a:prstClr val="black"/>
                </a:solidFill>
                <a:latin typeface="Microsoft YaHei" charset="0"/>
                <a:ea typeface="Microsoft YaHei" charset="0"/>
                <a:cs typeface="Microsoft YaHei" charset="0"/>
              </a:rPr>
              <a:t>场景：点播、直播、会议、连麦、云游戏、</a:t>
            </a:r>
            <a:r>
              <a:rPr lang="en-US" altLang="zh-CN" sz="2800" dirty="0">
                <a:solidFill>
                  <a:prstClr val="black"/>
                </a:solidFill>
                <a:latin typeface="Microsoft YaHei" charset="0"/>
                <a:ea typeface="Microsoft YaHei" charset="0"/>
                <a:cs typeface="Microsoft YaHei" charset="0"/>
              </a:rPr>
              <a:t>VR</a:t>
            </a:r>
            <a:r>
              <a:rPr lang="zh-CN" altLang="en-US" sz="2800" dirty="0">
                <a:solidFill>
                  <a:prstClr val="black"/>
                </a:solidFill>
                <a:latin typeface="Microsoft YaHei" charset="0"/>
                <a:ea typeface="Microsoft YaHei" charset="0"/>
                <a:cs typeface="Microsoft YaHei" charset="0"/>
              </a:rPr>
              <a:t>、</a:t>
            </a:r>
            <a:r>
              <a:rPr lang="en-US" altLang="zh-CN" sz="2800" dirty="0">
                <a:solidFill>
                  <a:prstClr val="black"/>
                </a:solidFill>
                <a:latin typeface="Microsoft YaHei" charset="0"/>
                <a:ea typeface="Microsoft YaHei" charset="0"/>
                <a:cs typeface="Microsoft YaHei" charset="0"/>
              </a:rPr>
              <a:t>……</a:t>
            </a:r>
          </a:p>
        </p:txBody>
      </p:sp>
      <p:pic>
        <p:nvPicPr>
          <p:cNvPr id="10"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45100" y="2797175"/>
            <a:ext cx="1600200" cy="1600200"/>
          </a:xfrm>
          <a:prstGeom prst="rect">
            <a:avLst/>
          </a:prstGeom>
        </p:spPr>
      </p:pic>
      <p:sp>
        <p:nvSpPr>
          <p:cNvPr id="7" name="灯片编号占位符 1">
            <a:extLst>
              <a:ext uri="{FF2B5EF4-FFF2-40B4-BE49-F238E27FC236}">
                <a16:creationId xmlns:a16="http://schemas.microsoft.com/office/drawing/2014/main" id="{46C14A6A-9E5C-B64F-B7C2-3BC9FAFA4563}"/>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150</a:t>
            </a:fld>
            <a:endParaRPr kumimoji="1" lang="zh-CN" altLang="en-US" dirty="0"/>
          </a:p>
        </p:txBody>
      </p:sp>
    </p:spTree>
    <p:custDataLst>
      <p:tags r:id="rId1"/>
    </p:custDataLst>
    <p:extLst>
      <p:ext uri="{BB962C8B-B14F-4D97-AF65-F5344CB8AC3E}">
        <p14:creationId xmlns:p14="http://schemas.microsoft.com/office/powerpoint/2010/main" val="2938629466"/>
      </p:ext>
    </p:extLst>
  </p:cSld>
  <p:clrMapOvr>
    <a:masterClrMapping/>
  </p:clrMapOvr>
  <mc:AlternateContent xmlns:mc="http://schemas.openxmlformats.org/markup-compatibility/2006" xmlns:p14="http://schemas.microsoft.com/office/powerpoint/2010/main">
    <mc:Choice Requires="p14">
      <p:transition spd="slow" p14:dur="2000" advTm="116225"/>
    </mc:Choice>
    <mc:Fallback xmlns="">
      <p:transition spd="slow" advTm="116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9"/>
                                        </p:tgtEl>
                                      </p:cBhvr>
                                    </p:cmd>
                                  </p:childTnLst>
                                </p:cTn>
                              </p:par>
                            </p:childTnLst>
                          </p:cTn>
                        </p:par>
                        <p:par>
                          <p:cTn id="7" fill="hold">
                            <p:stCondLst>
                              <p:cond delay="0"/>
                            </p:stCondLst>
                            <p:childTnLst>
                              <p:par>
                                <p:cTn id="8" presetID="1" presetClass="entr" presetSubtype="0" fill="hold" nodeType="afterEffect">
                                  <p:stCondLst>
                                    <p:cond delay="80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9"/>
                </p:tgtEl>
              </p:cMediaNode>
            </p:video>
          </p:childTnLst>
        </p:cTn>
      </p:par>
    </p:tnLst>
    <p:bldLst>
      <p:bldP spid="1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cs typeface="+mj-cs"/>
              </a:rPr>
              <a:t>数字音视频与编码</a:t>
            </a:r>
            <a:endParaRPr lang="en-US" altLang="zh-CN" sz="4000" kern="1200" dirty="0">
              <a:solidFill>
                <a:schemeClr val="tx1"/>
              </a:solidFill>
              <a:latin typeface="Microsoft YaHei" panose="020B0503020204020204" pitchFamily="34" charset="-122"/>
              <a:ea typeface="Microsoft YaHei" panose="020B0503020204020204" pitchFamily="34" charset="-122"/>
              <a:cs typeface="+mj-cs"/>
            </a:endParaRPr>
          </a:p>
        </p:txBody>
      </p:sp>
      <p:sp>
        <p:nvSpPr>
          <p:cNvPr id="3" name="内容占位符 2"/>
          <p:cNvSpPr>
            <a:spLocks noGrp="1"/>
          </p:cNvSpPr>
          <p:nvPr>
            <p:ph idx="1"/>
          </p:nvPr>
        </p:nvSpPr>
        <p:spPr>
          <a:xfrm>
            <a:off x="612807" y="1397875"/>
            <a:ext cx="10883993" cy="2899497"/>
          </a:xfrm>
        </p:spPr>
        <p:txBody>
          <a:bodyPr>
            <a:noAutofit/>
          </a:bodyPr>
          <a:lstStyle/>
          <a:p>
            <a:pPr marL="358129" indent="-358129">
              <a:buClr>
                <a:schemeClr val="tx1"/>
              </a:buClr>
            </a:pPr>
            <a:r>
              <a:rPr lang="en-US" altLang="zh-CN" sz="2400" dirty="0"/>
              <a:t>MPEG</a:t>
            </a:r>
            <a:r>
              <a:rPr lang="zh-CN" altLang="en-US" sz="2400" dirty="0"/>
              <a:t>视频压缩</a:t>
            </a:r>
            <a:endParaRPr lang="en-US" altLang="zh-CN" sz="2400" dirty="0"/>
          </a:p>
          <a:p>
            <a:pPr marL="683566" lvl="1" indent="-358129">
              <a:buClr>
                <a:schemeClr val="tx1"/>
              </a:buClr>
            </a:pPr>
            <a:r>
              <a:rPr lang="zh-CN" altLang="en-US" sz="2000" dirty="0"/>
              <a:t>摄像机固定不变，演员慢慢走来走去：从前一帧中减去当前帧，对两帧之差运行</a:t>
            </a:r>
            <a:r>
              <a:rPr lang="en-US" altLang="zh-CN" sz="2000" dirty="0"/>
              <a:t>JPEG</a:t>
            </a:r>
            <a:r>
              <a:rPr lang="zh-CN" altLang="en-US" sz="2000" dirty="0"/>
              <a:t>算法</a:t>
            </a:r>
            <a:endParaRPr lang="en-US" altLang="zh-CN" sz="2000" dirty="0"/>
          </a:p>
          <a:p>
            <a:pPr marL="683566" lvl="1" indent="-358129">
              <a:buClr>
                <a:schemeClr val="tx1"/>
              </a:buClr>
            </a:pPr>
            <a:r>
              <a:rPr lang="zh-CN" altLang="en-US" sz="2000" dirty="0"/>
              <a:t>摄像机在推拉移动：需要某种方法来补偿这种运动，这正是</a:t>
            </a:r>
            <a:r>
              <a:rPr lang="en-US" altLang="zh-CN" sz="2000" dirty="0"/>
              <a:t>MPEG</a:t>
            </a:r>
            <a:r>
              <a:rPr lang="zh-CN" altLang="en-US" sz="2000" dirty="0"/>
              <a:t>擅长的</a:t>
            </a:r>
            <a:endParaRPr lang="en-US" altLang="zh-CN" sz="2000" dirty="0"/>
          </a:p>
          <a:p>
            <a:pPr marL="358129" lvl="1" indent="-358129">
              <a:buClr>
                <a:schemeClr val="tx1"/>
              </a:buClr>
              <a:buFont typeface="Wingdings" pitchFamily="2" charset="2"/>
              <a:buChar char="Ø"/>
            </a:pPr>
            <a:r>
              <a:rPr lang="en-US" altLang="zh-CN" dirty="0"/>
              <a:t>MPEG</a:t>
            </a:r>
            <a:r>
              <a:rPr lang="zh-CN" altLang="en-US" dirty="0"/>
              <a:t>的输出包括</a:t>
            </a:r>
            <a:r>
              <a:rPr lang="en-US" altLang="zh-CN" dirty="0"/>
              <a:t>3</a:t>
            </a:r>
            <a:r>
              <a:rPr lang="zh-CN" altLang="en-US" dirty="0"/>
              <a:t>类帧</a:t>
            </a:r>
            <a:endParaRPr lang="en-US" altLang="zh-CN" sz="2000" dirty="0"/>
          </a:p>
          <a:p>
            <a:pPr marL="683566" lvl="1" indent="-358129">
              <a:buClr>
                <a:schemeClr val="tx1"/>
              </a:buClr>
            </a:pPr>
            <a:r>
              <a:rPr lang="zh-CN" altLang="en-US" sz="2000" dirty="0">
                <a:solidFill>
                  <a:srgbClr val="C00000"/>
                </a:solidFill>
              </a:rPr>
              <a:t>帧内编码帧（</a:t>
            </a:r>
            <a:r>
              <a:rPr lang="en-US" altLang="zh-CN" sz="2000" dirty="0">
                <a:solidFill>
                  <a:srgbClr val="C00000"/>
                </a:solidFill>
              </a:rPr>
              <a:t>I</a:t>
            </a:r>
            <a:r>
              <a:rPr lang="zh-CN" altLang="en-US" sz="2000" dirty="0">
                <a:solidFill>
                  <a:srgbClr val="C00000"/>
                </a:solidFill>
              </a:rPr>
              <a:t>帧）</a:t>
            </a:r>
            <a:r>
              <a:rPr lang="zh-CN" altLang="en-US" sz="2000" dirty="0"/>
              <a:t>：包含了压缩的静止图片（帧内编码，用</a:t>
            </a:r>
            <a:r>
              <a:rPr lang="en-US" altLang="zh-CN" sz="2000" dirty="0"/>
              <a:t>JPEG</a:t>
            </a:r>
            <a:r>
              <a:rPr lang="zh-CN" altLang="en-US" sz="2000" dirty="0"/>
              <a:t>来压缩静止图像）</a:t>
            </a:r>
            <a:endParaRPr lang="en-US" altLang="zh-CN" sz="2000" dirty="0"/>
          </a:p>
          <a:p>
            <a:pPr marL="683566" lvl="1" indent="-358129">
              <a:buClr>
                <a:schemeClr val="tx1"/>
              </a:buClr>
            </a:pPr>
            <a:r>
              <a:rPr lang="zh-CN" altLang="en-US" sz="2000" dirty="0">
                <a:solidFill>
                  <a:srgbClr val="C00000"/>
                </a:solidFill>
              </a:rPr>
              <a:t>预测帧（</a:t>
            </a:r>
            <a:r>
              <a:rPr lang="en-US" altLang="zh-CN" sz="2000" dirty="0">
                <a:solidFill>
                  <a:srgbClr val="C00000"/>
                </a:solidFill>
              </a:rPr>
              <a:t>P</a:t>
            </a:r>
            <a:r>
              <a:rPr lang="zh-CN" altLang="en-US" sz="2000" dirty="0">
                <a:solidFill>
                  <a:srgbClr val="C00000"/>
                </a:solidFill>
              </a:rPr>
              <a:t>帧）</a:t>
            </a:r>
            <a:r>
              <a:rPr lang="zh-CN" altLang="en-US" sz="2000" dirty="0"/>
              <a:t>：是与前一帧的逐块差值（帧间编码，消除跨帧的冗余度）</a:t>
            </a:r>
            <a:endParaRPr lang="en-US" altLang="zh-CN" sz="2000" dirty="0"/>
          </a:p>
          <a:p>
            <a:pPr marL="683566" lvl="1" indent="-358129">
              <a:buClr>
                <a:schemeClr val="tx1"/>
              </a:buClr>
            </a:pPr>
            <a:r>
              <a:rPr lang="zh-CN" altLang="en-US" sz="2000" dirty="0">
                <a:solidFill>
                  <a:srgbClr val="C00000"/>
                </a:solidFill>
              </a:rPr>
              <a:t>双向帧（</a:t>
            </a:r>
            <a:r>
              <a:rPr lang="en-US" altLang="zh-CN" sz="2000" dirty="0">
                <a:solidFill>
                  <a:srgbClr val="C00000"/>
                </a:solidFill>
              </a:rPr>
              <a:t>B</a:t>
            </a:r>
            <a:r>
              <a:rPr lang="zh-CN" altLang="en-US" sz="2000" dirty="0">
                <a:solidFill>
                  <a:srgbClr val="C00000"/>
                </a:solidFill>
              </a:rPr>
              <a:t>帧）</a:t>
            </a:r>
            <a:r>
              <a:rPr lang="zh-CN" altLang="en-US" sz="2000" dirty="0"/>
              <a:t>：是与前一帧和后一帧的逐块差值（帧间编码）</a:t>
            </a:r>
            <a:endParaRPr lang="en-US" altLang="zh-CN" sz="2000" dirty="0"/>
          </a:p>
        </p:txBody>
      </p:sp>
      <p:pic>
        <p:nvPicPr>
          <p:cNvPr id="12" name="Picture Placeholder 3" descr="Figure 7-32. Three consecutive fram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41" y="4561332"/>
            <a:ext cx="6240413" cy="1319448"/>
          </a:xfrm>
          <a:prstGeom prst="rect">
            <a:avLst/>
          </a:prstGeom>
        </p:spPr>
      </p:pic>
      <p:sp>
        <p:nvSpPr>
          <p:cNvPr id="13" name="Line 8"/>
          <p:cNvSpPr>
            <a:spLocks noChangeShapeType="1"/>
          </p:cNvSpPr>
          <p:nvPr/>
        </p:nvSpPr>
        <p:spPr bwMode="auto">
          <a:xfrm>
            <a:off x="7943334" y="4826817"/>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sp>
        <p:nvSpPr>
          <p:cNvPr id="14" name="Line 9"/>
          <p:cNvSpPr>
            <a:spLocks noChangeShapeType="1"/>
          </p:cNvSpPr>
          <p:nvPr/>
        </p:nvSpPr>
        <p:spPr bwMode="auto">
          <a:xfrm>
            <a:off x="11369254" y="4865736"/>
            <a:ext cx="0" cy="11184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sp>
        <p:nvSpPr>
          <p:cNvPr id="15" name="Text Box 10"/>
          <p:cNvSpPr txBox="1">
            <a:spLocks noChangeArrowheads="1"/>
          </p:cNvSpPr>
          <p:nvPr/>
        </p:nvSpPr>
        <p:spPr bwMode="auto">
          <a:xfrm>
            <a:off x="8449713" y="5522434"/>
            <a:ext cx="2447925" cy="46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Arial" pitchFamily="34" charset="0"/>
                <a:ea typeface="宋体" pitchFamily="2" charset="-122"/>
              </a:defRPr>
            </a:lvl1pPr>
            <a:lvl2pPr marL="742950" indent="-285750">
              <a:spcBef>
                <a:spcPct val="20000"/>
              </a:spcBef>
              <a:buChar char="–"/>
              <a:defRPr kumimoji="1" sz="2800">
                <a:solidFill>
                  <a:schemeClr val="tx1"/>
                </a:solidFill>
                <a:latin typeface="Arial" pitchFamily="34" charset="0"/>
                <a:ea typeface="宋体" pitchFamily="2" charset="-122"/>
              </a:defRPr>
            </a:lvl2pPr>
            <a:lvl3pPr marL="1143000" indent="-228600">
              <a:spcBef>
                <a:spcPct val="20000"/>
              </a:spcBef>
              <a:buChar char="•"/>
              <a:defRPr kumimoji="1" sz="2400">
                <a:solidFill>
                  <a:schemeClr val="tx1"/>
                </a:solidFill>
                <a:latin typeface="Arial" pitchFamily="34" charset="0"/>
                <a:ea typeface="宋体" pitchFamily="2" charset="-122"/>
              </a:defRPr>
            </a:lvl3pPr>
            <a:lvl4pPr marL="1600200" indent="-228600">
              <a:spcBef>
                <a:spcPct val="20000"/>
              </a:spcBef>
              <a:buChar char="–"/>
              <a:defRPr kumimoji="1" sz="2000">
                <a:solidFill>
                  <a:schemeClr val="tx1"/>
                </a:solidFill>
                <a:latin typeface="Arial" pitchFamily="34" charset="0"/>
                <a:ea typeface="宋体" pitchFamily="2" charset="-122"/>
              </a:defRPr>
            </a:lvl4pPr>
            <a:lvl5pPr marL="2057400" indent="-228600">
              <a:spcBef>
                <a:spcPct val="20000"/>
              </a:spcBef>
              <a:buChar char="»"/>
              <a:defRPr kumimoji="1"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9pPr>
          </a:lstStyle>
          <a:p>
            <a:pPr marL="325437" lvl="1" indent="0">
              <a:lnSpc>
                <a:spcPts val="3200"/>
              </a:lnSpc>
              <a:spcBef>
                <a:spcPts val="600"/>
              </a:spcBef>
              <a:buClr>
                <a:prstClr val="black"/>
              </a:buClr>
              <a:buSzPct val="80000"/>
              <a:buFontTx/>
              <a:buNone/>
            </a:pPr>
            <a:r>
              <a:rPr lang="zh-CN" altLang="en-US" sz="2000" dirty="0">
                <a:solidFill>
                  <a:prstClr val="black"/>
                </a:solidFill>
                <a:latin typeface="Microsoft YaHei" panose="020B0503020204020204" pitchFamily="34" charset="-122"/>
                <a:ea typeface="Microsoft YaHei" panose="020B0503020204020204" pitchFamily="34" charset="-122"/>
              </a:rPr>
              <a:t>图像组</a:t>
            </a:r>
            <a:r>
              <a:rPr lang="en-US" altLang="zh-CN" sz="2000" dirty="0">
                <a:solidFill>
                  <a:prstClr val="black"/>
                </a:solidFill>
                <a:latin typeface="Microsoft YaHei" panose="020B0503020204020204" pitchFamily="34" charset="-122"/>
                <a:ea typeface="Microsoft YaHei" panose="020B0503020204020204" pitchFamily="34" charset="-122"/>
              </a:rPr>
              <a:t>(GOP)</a:t>
            </a:r>
          </a:p>
        </p:txBody>
      </p:sp>
      <p:sp>
        <p:nvSpPr>
          <p:cNvPr id="16" name="Line 11"/>
          <p:cNvSpPr>
            <a:spLocks noChangeShapeType="1"/>
          </p:cNvSpPr>
          <p:nvPr/>
        </p:nvSpPr>
        <p:spPr bwMode="auto">
          <a:xfrm flipH="1">
            <a:off x="7978096" y="5781030"/>
            <a:ext cx="828987" cy="67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sp>
        <p:nvSpPr>
          <p:cNvPr id="17" name="Line 12"/>
          <p:cNvSpPr>
            <a:spLocks noChangeShapeType="1"/>
          </p:cNvSpPr>
          <p:nvPr/>
        </p:nvSpPr>
        <p:spPr bwMode="auto">
          <a:xfrm>
            <a:off x="10392101" y="5787764"/>
            <a:ext cx="97715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pic>
        <p:nvPicPr>
          <p:cNvPr id="18" name="Picture 14" descr="Image3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8097" y="4297372"/>
            <a:ext cx="3391157" cy="129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
          <p:cNvSpPr txBox="1">
            <a:spLocks noChangeArrowheads="1"/>
          </p:cNvSpPr>
          <p:nvPr/>
        </p:nvSpPr>
        <p:spPr bwMode="auto">
          <a:xfrm>
            <a:off x="776534" y="5906110"/>
            <a:ext cx="6240412" cy="46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Arial" pitchFamily="34" charset="0"/>
                <a:ea typeface="宋体" pitchFamily="2" charset="-122"/>
              </a:defRPr>
            </a:lvl1pPr>
            <a:lvl2pPr marL="742950" indent="-285750">
              <a:spcBef>
                <a:spcPct val="20000"/>
              </a:spcBef>
              <a:buChar char="–"/>
              <a:defRPr kumimoji="1" sz="2800">
                <a:solidFill>
                  <a:schemeClr val="tx1"/>
                </a:solidFill>
                <a:latin typeface="Arial" pitchFamily="34" charset="0"/>
                <a:ea typeface="宋体" pitchFamily="2" charset="-122"/>
              </a:defRPr>
            </a:lvl2pPr>
            <a:lvl3pPr marL="1143000" indent="-228600">
              <a:spcBef>
                <a:spcPct val="20000"/>
              </a:spcBef>
              <a:buChar char="•"/>
              <a:defRPr kumimoji="1" sz="2400">
                <a:solidFill>
                  <a:schemeClr val="tx1"/>
                </a:solidFill>
                <a:latin typeface="Arial" pitchFamily="34" charset="0"/>
                <a:ea typeface="宋体" pitchFamily="2" charset="-122"/>
              </a:defRPr>
            </a:lvl3pPr>
            <a:lvl4pPr marL="1600200" indent="-228600">
              <a:spcBef>
                <a:spcPct val="20000"/>
              </a:spcBef>
              <a:buChar char="–"/>
              <a:defRPr kumimoji="1" sz="2000">
                <a:solidFill>
                  <a:schemeClr val="tx1"/>
                </a:solidFill>
                <a:latin typeface="Arial" pitchFamily="34" charset="0"/>
                <a:ea typeface="宋体" pitchFamily="2" charset="-122"/>
              </a:defRPr>
            </a:lvl4pPr>
            <a:lvl5pPr marL="2057400" indent="-228600">
              <a:spcBef>
                <a:spcPct val="20000"/>
              </a:spcBef>
              <a:buChar char="»"/>
              <a:defRPr kumimoji="1"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Arial" pitchFamily="34" charset="0"/>
                <a:ea typeface="宋体" pitchFamily="2" charset="-122"/>
              </a:defRPr>
            </a:lvl9pPr>
          </a:lstStyle>
          <a:p>
            <a:pPr marL="12700" lvl="1" indent="0" algn="ctr">
              <a:lnSpc>
                <a:spcPts val="3200"/>
              </a:lnSpc>
              <a:spcBef>
                <a:spcPts val="600"/>
              </a:spcBef>
              <a:buClr>
                <a:prstClr val="black"/>
              </a:buClr>
              <a:buSzPct val="80000"/>
              <a:buFontTx/>
              <a:buNone/>
            </a:pPr>
            <a:r>
              <a:rPr lang="zh-CN" altLang="en-US" sz="2000" dirty="0">
                <a:solidFill>
                  <a:prstClr val="black"/>
                </a:solidFill>
                <a:latin typeface="Microsoft YaHei" panose="020B0503020204020204" pitchFamily="34" charset="-122"/>
                <a:ea typeface="Microsoft YaHei" panose="020B0503020204020204" pitchFamily="34" charset="-122"/>
              </a:rPr>
              <a:t>视频连续帧之间的差异往往较小，可将差值进行编码</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7D19E444-3622-A942-B031-AD9E56F90D1F}"/>
              </a:ext>
            </a:extLst>
          </p:cNvPr>
          <p:cNvSpPr/>
          <p:nvPr/>
        </p:nvSpPr>
        <p:spPr>
          <a:xfrm>
            <a:off x="8020017" y="6011292"/>
            <a:ext cx="3307316" cy="646331"/>
          </a:xfrm>
          <a:prstGeom prst="rect">
            <a:avLst/>
          </a:prstGeom>
        </p:spPr>
        <p:txBody>
          <a:bodyPr wrap="none">
            <a:spAutoFit/>
          </a:bodyPr>
          <a:lstStyle/>
          <a:p>
            <a:pPr algn="ctr"/>
            <a:r>
              <a:rPr lang="zh-CN" altLang="en-US" dirty="0">
                <a:solidFill>
                  <a:prstClr val="black"/>
                </a:solidFill>
                <a:latin typeface="Microsoft YaHei" panose="020B0503020204020204" pitchFamily="34" charset="-122"/>
                <a:ea typeface="Microsoft YaHei" panose="020B0503020204020204" pitchFamily="34" charset="-122"/>
              </a:rPr>
              <a:t>一组连续的IPB画面</a:t>
            </a:r>
            <a:endParaRPr lang="en-US" altLang="zh-CN" dirty="0">
              <a:solidFill>
                <a:prstClr val="black"/>
              </a:solidFill>
              <a:latin typeface="Microsoft YaHei" panose="020B0503020204020204" pitchFamily="34" charset="-122"/>
              <a:ea typeface="Microsoft YaHei" panose="020B0503020204020204" pitchFamily="34" charset="-122"/>
            </a:endParaRPr>
          </a:p>
          <a:p>
            <a:pPr algn="ctr"/>
            <a:r>
              <a:rPr lang="zh-CN" altLang="en-US" dirty="0">
                <a:solidFill>
                  <a:prstClr val="black"/>
                </a:solidFill>
                <a:latin typeface="Microsoft YaHei" panose="020B0503020204020204" pitchFamily="34" charset="-122"/>
                <a:ea typeface="Microsoft YaHei" panose="020B0503020204020204" pitchFamily="34" charset="-122"/>
              </a:rPr>
              <a:t>没有</a:t>
            </a:r>
            <a:r>
              <a:rPr lang="en-US" altLang="zh-CN" dirty="0">
                <a:solidFill>
                  <a:prstClr val="black"/>
                </a:solidFill>
                <a:latin typeface="Microsoft YaHei" panose="020B0503020204020204" pitchFamily="34" charset="-122"/>
                <a:ea typeface="Microsoft YaHei" panose="020B0503020204020204" pitchFamily="34" charset="-122"/>
              </a:rPr>
              <a:t>I</a:t>
            </a:r>
            <a:r>
              <a:rPr lang="zh-CN" altLang="en-US" dirty="0">
                <a:solidFill>
                  <a:prstClr val="black"/>
                </a:solidFill>
                <a:latin typeface="Microsoft YaHei" panose="020B0503020204020204" pitchFamily="34" charset="-122"/>
                <a:ea typeface="Microsoft YaHei" panose="020B0503020204020204" pitchFamily="34" charset="-122"/>
              </a:rPr>
              <a:t>帧，</a:t>
            </a:r>
            <a:r>
              <a:rPr lang="en-US" altLang="zh-CN" dirty="0">
                <a:solidFill>
                  <a:prstClr val="black"/>
                </a:solidFill>
                <a:latin typeface="Microsoft YaHei" panose="020B0503020204020204" pitchFamily="34" charset="-122"/>
                <a:ea typeface="Microsoft YaHei" panose="020B0503020204020204" pitchFamily="34" charset="-122"/>
              </a:rPr>
              <a:t>P</a:t>
            </a:r>
            <a:r>
              <a:rPr lang="zh-CN" altLang="en-US" dirty="0">
                <a:solidFill>
                  <a:prstClr val="black"/>
                </a:solidFill>
                <a:latin typeface="Microsoft YaHei" panose="020B0503020204020204" pitchFamily="34" charset="-122"/>
                <a:ea typeface="Microsoft YaHei" panose="020B0503020204020204" pitchFamily="34" charset="-122"/>
              </a:rPr>
              <a:t>帧和</a:t>
            </a:r>
            <a:r>
              <a:rPr lang="en-US" altLang="zh-CN" dirty="0">
                <a:solidFill>
                  <a:prstClr val="black"/>
                </a:solidFill>
                <a:latin typeface="Microsoft YaHei" panose="020B0503020204020204" pitchFamily="34" charset="-122"/>
                <a:ea typeface="Microsoft YaHei" panose="020B0503020204020204" pitchFamily="34" charset="-122"/>
              </a:rPr>
              <a:t>B</a:t>
            </a:r>
            <a:r>
              <a:rPr lang="zh-CN" altLang="en-US" dirty="0">
                <a:solidFill>
                  <a:prstClr val="black"/>
                </a:solidFill>
                <a:latin typeface="Microsoft YaHei" panose="020B0503020204020204" pitchFamily="34" charset="-122"/>
                <a:ea typeface="Microsoft YaHei" panose="020B0503020204020204" pitchFamily="34" charset="-122"/>
              </a:rPr>
              <a:t>帧就无法解码</a:t>
            </a:r>
          </a:p>
        </p:txBody>
      </p:sp>
      <p:sp>
        <p:nvSpPr>
          <p:cNvPr id="20" name="灯片编号占位符 1">
            <a:extLst>
              <a:ext uri="{FF2B5EF4-FFF2-40B4-BE49-F238E27FC236}">
                <a16:creationId xmlns:a16="http://schemas.microsoft.com/office/drawing/2014/main" id="{8DEBAA67-88D6-0346-A419-B70E1115491E}"/>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151</a:t>
            </a:fld>
            <a:endParaRPr kumimoji="1" lang="zh-CN" altLang="en-US" dirty="0"/>
          </a:p>
        </p:txBody>
      </p:sp>
    </p:spTree>
    <p:extLst>
      <p:ext uri="{BB962C8B-B14F-4D97-AF65-F5344CB8AC3E}">
        <p14:creationId xmlns:p14="http://schemas.microsoft.com/office/powerpoint/2010/main" val="40215494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cs typeface="+mj-cs"/>
              </a:rPr>
              <a:t>数字音视频与编码</a:t>
            </a:r>
            <a:endParaRPr lang="en-US" altLang="zh-CN" sz="4000" kern="1200" dirty="0">
              <a:solidFill>
                <a:schemeClr val="tx1"/>
              </a:solidFill>
              <a:latin typeface="Microsoft YaHei" panose="020B0503020204020204" pitchFamily="34" charset="-122"/>
              <a:ea typeface="Microsoft YaHei" panose="020B0503020204020204" pitchFamily="34" charset="-122"/>
              <a:cs typeface="+mj-cs"/>
            </a:endParaRPr>
          </a:p>
        </p:txBody>
      </p:sp>
      <p:sp>
        <p:nvSpPr>
          <p:cNvPr id="3" name="内容占位符 2"/>
          <p:cNvSpPr>
            <a:spLocks noGrp="1"/>
          </p:cNvSpPr>
          <p:nvPr>
            <p:ph idx="1"/>
          </p:nvPr>
        </p:nvSpPr>
        <p:spPr>
          <a:xfrm>
            <a:off x="1003300" y="1340416"/>
            <a:ext cx="10304777" cy="3819584"/>
          </a:xfrm>
        </p:spPr>
        <p:txBody>
          <a:bodyPr>
            <a:noAutofit/>
          </a:bodyPr>
          <a:lstStyle/>
          <a:p>
            <a:pPr marL="358129" indent="-358129">
              <a:buClr>
                <a:schemeClr val="tx1"/>
              </a:buClr>
            </a:pPr>
            <a:r>
              <a:rPr lang="en-US" altLang="zh-CN" sz="2400" dirty="0">
                <a:solidFill>
                  <a:srgbClr val="C00000"/>
                </a:solidFill>
              </a:rPr>
              <a:t>I</a:t>
            </a:r>
            <a:r>
              <a:rPr lang="zh-CN" altLang="en-US" sz="2400" dirty="0">
                <a:solidFill>
                  <a:srgbClr val="C00000"/>
                </a:solidFill>
              </a:rPr>
              <a:t>帧</a:t>
            </a:r>
            <a:r>
              <a:rPr lang="zh-CN" altLang="en-US" sz="2400" dirty="0"/>
              <a:t>必须周期性地出现在媒体流中</a:t>
            </a:r>
            <a:endParaRPr lang="en-US" altLang="zh-CN" sz="2400" dirty="0"/>
          </a:p>
          <a:p>
            <a:pPr marL="683566" lvl="1" indent="-358129">
              <a:buClr>
                <a:schemeClr val="tx1"/>
              </a:buClr>
            </a:pPr>
            <a:r>
              <a:rPr lang="zh-CN" altLang="en-US" sz="2000" dirty="0"/>
              <a:t>流媒体直播中，后加入的观众需要收到</a:t>
            </a:r>
            <a:r>
              <a:rPr lang="en-US" altLang="zh-CN" sz="2000" dirty="0">
                <a:solidFill>
                  <a:srgbClr val="C00000"/>
                </a:solidFill>
              </a:rPr>
              <a:t>I</a:t>
            </a:r>
            <a:r>
              <a:rPr lang="zh-CN" altLang="en-US" sz="2000" dirty="0">
                <a:solidFill>
                  <a:srgbClr val="C00000"/>
                </a:solidFill>
              </a:rPr>
              <a:t>帧</a:t>
            </a:r>
            <a:r>
              <a:rPr lang="zh-CN" altLang="en-US" sz="2000" dirty="0"/>
              <a:t>才能成功解码</a:t>
            </a:r>
            <a:endParaRPr lang="en-US" altLang="zh-CN" sz="2000" dirty="0"/>
          </a:p>
          <a:p>
            <a:pPr marL="683566" lvl="1" indent="-358129">
              <a:buClr>
                <a:schemeClr val="tx1"/>
              </a:buClr>
            </a:pPr>
            <a:r>
              <a:rPr lang="zh-CN" altLang="en-US" sz="2000" dirty="0"/>
              <a:t>如果任意一帧发生了接收错误，则后续</a:t>
            </a:r>
            <a:r>
              <a:rPr lang="zh-CN" altLang="en-US" sz="2000" dirty="0">
                <a:solidFill>
                  <a:srgbClr val="C00000"/>
                </a:solidFill>
              </a:rPr>
              <a:t>非</a:t>
            </a:r>
            <a:r>
              <a:rPr lang="en-US" altLang="zh-CN" sz="2000" dirty="0">
                <a:solidFill>
                  <a:srgbClr val="C00000"/>
                </a:solidFill>
              </a:rPr>
              <a:t>I</a:t>
            </a:r>
            <a:r>
              <a:rPr lang="zh-CN" altLang="en-US" sz="2000" dirty="0">
                <a:solidFill>
                  <a:srgbClr val="C00000"/>
                </a:solidFill>
              </a:rPr>
              <a:t>帧</a:t>
            </a:r>
            <a:r>
              <a:rPr lang="zh-CN" altLang="en-US" sz="2000" dirty="0"/>
              <a:t>无法解码（由于</a:t>
            </a:r>
            <a:r>
              <a:rPr lang="en-US" altLang="zh-CN" sz="2000" dirty="0"/>
              <a:t>B/P</a:t>
            </a:r>
            <a:r>
              <a:rPr lang="zh-CN" altLang="en-US" sz="2000" dirty="0"/>
              <a:t>帧依赖损坏的帧）</a:t>
            </a:r>
            <a:endParaRPr lang="en-US" altLang="zh-CN" sz="2000" dirty="0"/>
          </a:p>
          <a:p>
            <a:pPr marL="683566" lvl="1" indent="-358129">
              <a:buClr>
                <a:schemeClr val="tx1"/>
              </a:buClr>
            </a:pPr>
            <a:r>
              <a:rPr lang="zh-CN" altLang="en-US" sz="2000" dirty="0"/>
              <a:t>快进或者回退到某位置时，解码器需要从该位置前面的</a:t>
            </a:r>
            <a:r>
              <a:rPr lang="en-US" altLang="zh-CN" sz="2000" dirty="0">
                <a:solidFill>
                  <a:srgbClr val="C00000"/>
                </a:solidFill>
              </a:rPr>
              <a:t>I</a:t>
            </a:r>
            <a:r>
              <a:rPr lang="zh-CN" altLang="en-US" sz="2000" dirty="0">
                <a:solidFill>
                  <a:srgbClr val="C00000"/>
                </a:solidFill>
              </a:rPr>
              <a:t>帧</a:t>
            </a:r>
            <a:r>
              <a:rPr lang="zh-CN" altLang="en-US" sz="2000" dirty="0"/>
              <a:t>开始计算</a:t>
            </a:r>
            <a:endParaRPr lang="en-US" altLang="zh-CN" sz="2000" dirty="0"/>
          </a:p>
          <a:p>
            <a:pPr marL="358129" lvl="1" indent="-358129">
              <a:buClr>
                <a:schemeClr val="tx1"/>
              </a:buClr>
              <a:buFont typeface="Wingdings" pitchFamily="2" charset="2"/>
              <a:buChar char="Ø"/>
            </a:pPr>
            <a:r>
              <a:rPr lang="zh-CN" altLang="en-US" dirty="0"/>
              <a:t>常见帧速率：</a:t>
            </a:r>
            <a:r>
              <a:rPr lang="en-US" altLang="zh-CN" dirty="0"/>
              <a:t>24</a:t>
            </a:r>
            <a:r>
              <a:rPr lang="zh-CN" altLang="en-US" dirty="0"/>
              <a:t>帧</a:t>
            </a:r>
            <a:r>
              <a:rPr lang="en-US" altLang="zh-CN" dirty="0"/>
              <a:t>/</a:t>
            </a:r>
            <a:r>
              <a:rPr lang="zh-CN" altLang="en-US" dirty="0"/>
              <a:t>秒、</a:t>
            </a:r>
            <a:r>
              <a:rPr lang="en-US" altLang="zh-CN" dirty="0"/>
              <a:t>30</a:t>
            </a:r>
            <a:r>
              <a:rPr lang="zh-CN" altLang="en-US" dirty="0"/>
              <a:t>帧</a:t>
            </a:r>
            <a:r>
              <a:rPr lang="en-US" altLang="zh-CN" dirty="0"/>
              <a:t>/</a:t>
            </a:r>
            <a:r>
              <a:rPr lang="zh-CN" altLang="en-US" dirty="0"/>
              <a:t>秒、</a:t>
            </a:r>
            <a:r>
              <a:rPr lang="en-US" altLang="zh-CN" dirty="0"/>
              <a:t>60</a:t>
            </a:r>
            <a:r>
              <a:rPr lang="zh-CN" altLang="en-US" dirty="0"/>
              <a:t>帧</a:t>
            </a:r>
            <a:r>
              <a:rPr lang="en-US" altLang="zh-CN" dirty="0"/>
              <a:t>/</a:t>
            </a:r>
            <a:r>
              <a:rPr lang="zh-CN" altLang="en-US" dirty="0"/>
              <a:t>秒（</a:t>
            </a:r>
            <a:r>
              <a:rPr lang="en-US" altLang="zh-CN" dirty="0"/>
              <a:t>VR</a:t>
            </a:r>
            <a:r>
              <a:rPr lang="zh-CN" altLang="en-US" dirty="0"/>
              <a:t>视频）</a:t>
            </a:r>
            <a:endParaRPr lang="en-US" altLang="zh-CN" dirty="0"/>
          </a:p>
          <a:p>
            <a:pPr marL="358129" lvl="1" indent="-358129">
              <a:buClr>
                <a:schemeClr val="tx1"/>
              </a:buClr>
              <a:buFont typeface="Wingdings" pitchFamily="2" charset="2"/>
              <a:buChar char="Ø"/>
            </a:pPr>
            <a:r>
              <a:rPr lang="zh-CN" altLang="en-US" dirty="0"/>
              <a:t>常见分辨率：标清</a:t>
            </a:r>
            <a:r>
              <a:rPr lang="en-US" altLang="zh-CN" dirty="0"/>
              <a:t>SD</a:t>
            </a:r>
            <a:r>
              <a:rPr lang="zh-CN" altLang="en-US" dirty="0"/>
              <a:t> </a:t>
            </a:r>
            <a:r>
              <a:rPr lang="en-US" altLang="zh-CN" dirty="0"/>
              <a:t>480p/576p</a:t>
            </a:r>
            <a:r>
              <a:rPr lang="zh-CN" altLang="en-US" dirty="0"/>
              <a:t>、高清</a:t>
            </a:r>
            <a:r>
              <a:rPr lang="en-US" altLang="zh-CN" dirty="0"/>
              <a:t>HD</a:t>
            </a:r>
            <a:r>
              <a:rPr lang="zh-CN" altLang="en-US" dirty="0"/>
              <a:t> </a:t>
            </a:r>
            <a:r>
              <a:rPr lang="en-US" altLang="zh-CN" dirty="0"/>
              <a:t>720p</a:t>
            </a:r>
            <a:r>
              <a:rPr lang="zh-CN" altLang="en-US" dirty="0"/>
              <a:t>、全高清</a:t>
            </a:r>
            <a:r>
              <a:rPr lang="en-US" altLang="zh-CN" dirty="0"/>
              <a:t>FHD</a:t>
            </a:r>
            <a:r>
              <a:rPr lang="zh-CN" altLang="en-US" dirty="0"/>
              <a:t> </a:t>
            </a:r>
            <a:r>
              <a:rPr lang="en-US" altLang="zh-CN" dirty="0"/>
              <a:t>1080p</a:t>
            </a:r>
            <a:r>
              <a:rPr lang="zh-CN" altLang="en-US" dirty="0"/>
              <a:t>、</a:t>
            </a:r>
            <a:r>
              <a:rPr lang="en-US" altLang="zh-CN" dirty="0"/>
              <a:t>4K</a:t>
            </a:r>
            <a:r>
              <a:rPr lang="zh-CN" altLang="en-US" dirty="0"/>
              <a:t>超高清 </a:t>
            </a:r>
            <a:r>
              <a:rPr lang="en-US" altLang="zh-CN" dirty="0"/>
              <a:t>2160p</a:t>
            </a:r>
            <a:r>
              <a:rPr lang="zh-CN" altLang="en-US" dirty="0"/>
              <a:t>、</a:t>
            </a:r>
            <a:r>
              <a:rPr lang="en-US" altLang="zh-CN" dirty="0"/>
              <a:t>8K</a:t>
            </a:r>
            <a:r>
              <a:rPr lang="zh-CN" altLang="en-US" dirty="0"/>
              <a:t>超高清 </a:t>
            </a:r>
            <a:r>
              <a:rPr lang="en-US" altLang="zh-CN" dirty="0"/>
              <a:t>4320p</a:t>
            </a:r>
          </a:p>
        </p:txBody>
      </p:sp>
      <p:pic>
        <p:nvPicPr>
          <p:cNvPr id="1026" name="Picture 2" descr="http://paipianbang.cdn.cinehello.com/resource/post/69353/629902f2f1b6be6de72d5a714dcabe71.jpg?imageMogr2/auto-orient/quality/90!/thumbnail/1024x1024%3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508" y="4302941"/>
            <a:ext cx="4029149" cy="2191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aipianbang.cdn.cinehello.com/resource/post/69352/5e3ddbe8277e977e8cc5b3b5932d5d71.jpg?imageMogr2/auto-orient/quality/90!/thumbnail/1024x1024%3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462" y="4270028"/>
            <a:ext cx="5095436" cy="2367439"/>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1">
            <a:extLst>
              <a:ext uri="{FF2B5EF4-FFF2-40B4-BE49-F238E27FC236}">
                <a16:creationId xmlns:a16="http://schemas.microsoft.com/office/drawing/2014/main" id="{8C5093B4-86C7-984B-80DD-DCD06AA59F95}"/>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152</a:t>
            </a:fld>
            <a:endParaRPr kumimoji="1" lang="zh-CN" altLang="en-US" dirty="0"/>
          </a:p>
        </p:txBody>
      </p:sp>
    </p:spTree>
    <p:extLst>
      <p:ext uri="{BB962C8B-B14F-4D97-AF65-F5344CB8AC3E}">
        <p14:creationId xmlns:p14="http://schemas.microsoft.com/office/powerpoint/2010/main" val="32836723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r>
              <a:rPr lang="zh-CN" altLang="en-US" dirty="0"/>
              <a:t>流式存储媒体</a:t>
            </a:r>
          </a:p>
        </p:txBody>
      </p:sp>
      <p:sp>
        <p:nvSpPr>
          <p:cNvPr id="3" name="内容占位符 2"/>
          <p:cNvSpPr>
            <a:spLocks noGrp="1"/>
          </p:cNvSpPr>
          <p:nvPr>
            <p:ph idx="1"/>
          </p:nvPr>
        </p:nvSpPr>
        <p:spPr>
          <a:xfrm>
            <a:off x="643099" y="1306928"/>
            <a:ext cx="6459087" cy="5101396"/>
          </a:xfrm>
        </p:spPr>
        <p:txBody>
          <a:bodyPr>
            <a:noAutofit/>
          </a:bodyPr>
          <a:lstStyle/>
          <a:p>
            <a:pPr fontAlgn="base">
              <a:lnSpc>
                <a:spcPct val="110000"/>
              </a:lnSpc>
            </a:pPr>
            <a:r>
              <a:rPr lang="zh-CN" altLang="en-US" sz="2400" dirty="0"/>
              <a:t>浏览器从服务器下载流媒体文件</a:t>
            </a:r>
            <a:endParaRPr lang="en-US" altLang="zh-CN" sz="2400" dirty="0"/>
          </a:p>
          <a:p>
            <a:pPr lvl="1" fontAlgn="base">
              <a:lnSpc>
                <a:spcPct val="110000"/>
              </a:lnSpc>
              <a:buClr>
                <a:schemeClr val="tx1"/>
              </a:buClr>
            </a:pPr>
            <a:r>
              <a:rPr lang="zh-CN" altLang="en-US" sz="2000" dirty="0"/>
              <a:t>浏览器用户使用 </a:t>
            </a:r>
            <a:r>
              <a:rPr lang="en-US" altLang="zh-CN" sz="2000" dirty="0"/>
              <a:t>HTTP </a:t>
            </a:r>
            <a:r>
              <a:rPr lang="zh-CN" altLang="en-US" sz="2000" dirty="0"/>
              <a:t>的 </a:t>
            </a:r>
            <a:r>
              <a:rPr lang="en-US" altLang="zh-CN" sz="2000" dirty="0"/>
              <a:t>GET </a:t>
            </a:r>
            <a:r>
              <a:rPr lang="zh-CN" altLang="en-US" sz="2000" dirty="0"/>
              <a:t>报文接入到万维网服务器；这个超链指向一个</a:t>
            </a:r>
            <a:r>
              <a:rPr lang="zh-CN" altLang="en-US" sz="2000" dirty="0">
                <a:solidFill>
                  <a:srgbClr val="C00000"/>
                </a:solidFill>
              </a:rPr>
              <a:t>元文件（有音</a:t>
            </a:r>
            <a:r>
              <a:rPr lang="en-US" altLang="zh-CN" sz="2000" dirty="0">
                <a:solidFill>
                  <a:srgbClr val="C00000"/>
                </a:solidFill>
              </a:rPr>
              <a:t>/</a:t>
            </a:r>
            <a:r>
              <a:rPr lang="zh-CN" altLang="en-US" sz="2000" dirty="0">
                <a:solidFill>
                  <a:srgbClr val="C00000"/>
                </a:solidFill>
              </a:rPr>
              <a:t>视频文件的统一资源定位符 </a:t>
            </a:r>
            <a:r>
              <a:rPr lang="en-US" altLang="zh-CN" sz="2000" dirty="0">
                <a:solidFill>
                  <a:srgbClr val="C00000"/>
                </a:solidFill>
              </a:rPr>
              <a:t>URL</a:t>
            </a:r>
            <a:r>
              <a:rPr lang="zh-CN" altLang="en-US" sz="2000" dirty="0">
                <a:solidFill>
                  <a:srgbClr val="C00000"/>
                </a:solidFill>
              </a:rPr>
              <a:t>）</a:t>
            </a:r>
            <a:endParaRPr lang="en-US" altLang="zh-CN" sz="2000" dirty="0">
              <a:solidFill>
                <a:srgbClr val="C00000"/>
              </a:solidFill>
            </a:endParaRPr>
          </a:p>
          <a:p>
            <a:pPr lvl="1" fontAlgn="base">
              <a:lnSpc>
                <a:spcPct val="110000"/>
              </a:lnSpc>
              <a:buClr>
                <a:schemeClr val="tx1"/>
              </a:buClr>
            </a:pPr>
            <a:r>
              <a:rPr lang="zh-CN" altLang="en-US" sz="2000" dirty="0"/>
              <a:t>万维网服务器把该元文件装入 </a:t>
            </a:r>
            <a:r>
              <a:rPr lang="en-US" altLang="zh-CN" sz="2000" dirty="0"/>
              <a:t>HTTP </a:t>
            </a:r>
            <a:r>
              <a:rPr lang="zh-CN" altLang="en-US" sz="2000" dirty="0"/>
              <a:t>响应报文的主体，发回给浏览器</a:t>
            </a:r>
            <a:endParaRPr lang="en-US" altLang="zh-CN" sz="2000" dirty="0"/>
          </a:p>
          <a:p>
            <a:pPr lvl="1" fontAlgn="base">
              <a:lnSpc>
                <a:spcPct val="110000"/>
              </a:lnSpc>
              <a:buClr>
                <a:schemeClr val="tx1"/>
              </a:buClr>
            </a:pPr>
            <a:r>
              <a:rPr lang="zh-CN" altLang="en-US" sz="2000" dirty="0"/>
              <a:t>浏览器调用媒体播放器，把提取出的元文件传输给媒体播放器</a:t>
            </a:r>
          </a:p>
          <a:p>
            <a:pPr lvl="1" fontAlgn="base">
              <a:lnSpc>
                <a:spcPct val="110000"/>
              </a:lnSpc>
              <a:buClr>
                <a:schemeClr val="tx1"/>
              </a:buClr>
            </a:pPr>
            <a:r>
              <a:rPr lang="zh-CN" altLang="en-US" sz="2000" dirty="0"/>
              <a:t>媒体播放器使用元文件中的 </a:t>
            </a:r>
            <a:r>
              <a:rPr lang="en-US" altLang="zh-CN" sz="2000" dirty="0"/>
              <a:t>URL</a:t>
            </a:r>
            <a:r>
              <a:rPr lang="zh-CN" altLang="en-US" sz="2000" dirty="0"/>
              <a:t>，向媒体服务器发送 </a:t>
            </a:r>
            <a:r>
              <a:rPr lang="en-US" altLang="zh-CN" sz="2000" dirty="0"/>
              <a:t>HTTP </a:t>
            </a:r>
            <a:r>
              <a:rPr lang="zh-CN" altLang="en-US" sz="2000" dirty="0"/>
              <a:t>请求报文，要求下载音</a:t>
            </a:r>
            <a:r>
              <a:rPr lang="en-US" altLang="zh-CN" sz="2000" dirty="0"/>
              <a:t>/</a:t>
            </a:r>
            <a:r>
              <a:rPr lang="zh-CN" altLang="en-US" sz="2000" dirty="0"/>
              <a:t>视频文件</a:t>
            </a:r>
            <a:br>
              <a:rPr lang="en-US" altLang="zh-CN" sz="2000" dirty="0"/>
            </a:br>
            <a:r>
              <a:rPr lang="zh-CN" altLang="en-US" sz="2000" dirty="0"/>
              <a:t>（</a:t>
            </a:r>
            <a:r>
              <a:rPr lang="zh-CN" altLang="en-US" sz="2000" dirty="0">
                <a:solidFill>
                  <a:srgbClr val="C00000"/>
                </a:solidFill>
              </a:rPr>
              <a:t>如对应的某个</a:t>
            </a:r>
            <a:r>
              <a:rPr lang="en-US" altLang="zh-CN" sz="2000" dirty="0">
                <a:solidFill>
                  <a:srgbClr val="C00000"/>
                </a:solidFill>
              </a:rPr>
              <a:t>GOP</a:t>
            </a:r>
            <a:r>
              <a:rPr lang="zh-CN" altLang="en-US" sz="2000" dirty="0"/>
              <a:t>）</a:t>
            </a:r>
            <a:endParaRPr lang="en-US" altLang="zh-CN" sz="2000" dirty="0"/>
          </a:p>
          <a:p>
            <a:pPr lvl="1" fontAlgn="base">
              <a:lnSpc>
                <a:spcPct val="110000"/>
              </a:lnSpc>
              <a:buClr>
                <a:schemeClr val="tx1"/>
              </a:buClr>
            </a:pPr>
            <a:r>
              <a:rPr lang="zh-CN" altLang="en-US" sz="2000" dirty="0"/>
              <a:t>媒体服务器发送 </a:t>
            </a:r>
            <a:r>
              <a:rPr lang="en-US" altLang="zh-CN" sz="2000" dirty="0"/>
              <a:t>HTTP </a:t>
            </a:r>
            <a:r>
              <a:rPr lang="zh-CN" altLang="en-US" sz="2000" dirty="0"/>
              <a:t>响应报文，把音</a:t>
            </a:r>
            <a:r>
              <a:rPr lang="en-US" altLang="zh-CN" sz="2000" dirty="0"/>
              <a:t>/</a:t>
            </a:r>
            <a:r>
              <a:rPr lang="zh-CN" altLang="en-US" sz="2000" dirty="0"/>
              <a:t>视频文件发送给媒体播放器；媒体播放器边下载边解压缩边播放</a:t>
            </a:r>
            <a:r>
              <a:rPr lang="zh-CN" altLang="en-US" sz="2000" dirty="0">
                <a:solidFill>
                  <a:srgbClr val="C00000"/>
                </a:solidFill>
              </a:rPr>
              <a:t>（通过时间戳同步音频流和视频流）</a:t>
            </a:r>
            <a:endParaRPr lang="zh-CN" altLang="en-US" dirty="0">
              <a:solidFill>
                <a:srgbClr val="C00000"/>
              </a:solidFill>
            </a:endParaRPr>
          </a:p>
        </p:txBody>
      </p:sp>
      <p:sp>
        <p:nvSpPr>
          <p:cNvPr id="8" name="Rectangle 5"/>
          <p:cNvSpPr>
            <a:spLocks noChangeArrowheads="1"/>
          </p:cNvSpPr>
          <p:nvPr/>
        </p:nvSpPr>
        <p:spPr bwMode="auto">
          <a:xfrm>
            <a:off x="7273202" y="2701885"/>
            <a:ext cx="1060876" cy="2328493"/>
          </a:xfrm>
          <a:prstGeom prst="rect">
            <a:avLst/>
          </a:prstGeom>
          <a:solidFill>
            <a:schemeClr val="bg1"/>
          </a:solidFill>
          <a:ln>
            <a:solidFill>
              <a:schemeClr val="tx1"/>
            </a:solidFill>
          </a:ln>
          <a:effectLst/>
        </p:spPr>
        <p:txBody>
          <a:bodyPr wrap="none" anchor="ctr"/>
          <a:lstStyle/>
          <a:p>
            <a:pPr algn="ctr"/>
            <a:endParaRPr lang="zh-CN" altLang="zh-CN" sz="1600" b="1">
              <a:solidFill>
                <a:prstClr val="black"/>
              </a:solidFill>
              <a:latin typeface="微软雅黑" pitchFamily="34" charset="-122"/>
              <a:ea typeface="微软雅黑" pitchFamily="34" charset="-122"/>
            </a:endParaRPr>
          </a:p>
        </p:txBody>
      </p:sp>
      <p:sp>
        <p:nvSpPr>
          <p:cNvPr id="9" name="Rectangle 6"/>
          <p:cNvSpPr>
            <a:spLocks noChangeArrowheads="1"/>
          </p:cNvSpPr>
          <p:nvPr/>
        </p:nvSpPr>
        <p:spPr bwMode="auto">
          <a:xfrm>
            <a:off x="11007029" y="2770874"/>
            <a:ext cx="831470" cy="905490"/>
          </a:xfrm>
          <a:prstGeom prst="rect">
            <a:avLst/>
          </a:prstGeom>
          <a:noFill/>
          <a:ln w="9525" algn="ctr">
            <a:solidFill>
              <a:schemeClr val="tx1"/>
            </a:solid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万维网</a:t>
            </a:r>
          </a:p>
          <a:p>
            <a:pPr algn="ctr"/>
            <a:r>
              <a:rPr lang="zh-CN" altLang="en-US" sz="1600" dirty="0">
                <a:solidFill>
                  <a:prstClr val="black"/>
                </a:solidFill>
                <a:latin typeface="微软雅黑" pitchFamily="34" charset="-122"/>
                <a:ea typeface="微软雅黑" pitchFamily="34" charset="-122"/>
              </a:rPr>
              <a:t>服务器</a:t>
            </a:r>
          </a:p>
        </p:txBody>
      </p:sp>
      <p:sp>
        <p:nvSpPr>
          <p:cNvPr id="10" name="Rectangle 59"/>
          <p:cNvSpPr>
            <a:spLocks noChangeArrowheads="1"/>
          </p:cNvSpPr>
          <p:nvPr/>
        </p:nvSpPr>
        <p:spPr bwMode="auto">
          <a:xfrm>
            <a:off x="7424755" y="4094177"/>
            <a:ext cx="758806" cy="828620"/>
          </a:xfrm>
          <a:prstGeom prst="rect">
            <a:avLst/>
          </a:prstGeom>
          <a:noFill/>
          <a:ln w="9525" algn="ctr">
            <a:solidFill>
              <a:schemeClr val="tx1"/>
            </a:solid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播放器</a:t>
            </a:r>
            <a:endParaRPr lang="en-US" altLang="zh-CN" sz="1600" dirty="0">
              <a:solidFill>
                <a:prstClr val="black"/>
              </a:solidFill>
              <a:latin typeface="微软雅黑" pitchFamily="34" charset="-122"/>
              <a:ea typeface="微软雅黑" pitchFamily="34" charset="-122"/>
            </a:endParaRPr>
          </a:p>
          <a:p>
            <a:pPr algn="ctr"/>
            <a:r>
              <a:rPr lang="zh-CN" altLang="en-US" sz="1600" dirty="0">
                <a:solidFill>
                  <a:prstClr val="black"/>
                </a:solidFill>
                <a:latin typeface="微软雅黑" pitchFamily="34" charset="-122"/>
                <a:ea typeface="微软雅黑" pitchFamily="34" charset="-122"/>
              </a:rPr>
              <a:t>（缓存）</a:t>
            </a:r>
          </a:p>
        </p:txBody>
      </p:sp>
      <p:grpSp>
        <p:nvGrpSpPr>
          <p:cNvPr id="11" name="Group 83"/>
          <p:cNvGrpSpPr>
            <a:grpSpLocks/>
          </p:cNvGrpSpPr>
          <p:nvPr/>
        </p:nvGrpSpPr>
        <p:grpSpPr bwMode="auto">
          <a:xfrm>
            <a:off x="7802602" y="3536465"/>
            <a:ext cx="1047382" cy="557666"/>
            <a:chOff x="1213" y="2702"/>
            <a:chExt cx="1009" cy="582"/>
          </a:xfrm>
        </p:grpSpPr>
        <p:sp>
          <p:nvSpPr>
            <p:cNvPr id="12" name="Line 60"/>
            <p:cNvSpPr>
              <a:spLocks noChangeShapeType="1"/>
            </p:cNvSpPr>
            <p:nvPr/>
          </p:nvSpPr>
          <p:spPr bwMode="auto">
            <a:xfrm>
              <a:off x="1213" y="2702"/>
              <a:ext cx="2" cy="582"/>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14" name="Text Box 68"/>
            <p:cNvSpPr txBox="1">
              <a:spLocks noChangeArrowheads="1"/>
            </p:cNvSpPr>
            <p:nvPr/>
          </p:nvSpPr>
          <p:spPr bwMode="auto">
            <a:xfrm>
              <a:off x="1213" y="2816"/>
              <a:ext cx="1009"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3. </a:t>
              </a:r>
              <a:r>
                <a:rPr lang="zh-CN" altLang="en-US" sz="1600" dirty="0">
                  <a:solidFill>
                    <a:prstClr val="black"/>
                  </a:solidFill>
                  <a:latin typeface="微软雅黑" pitchFamily="34" charset="-122"/>
                  <a:ea typeface="微软雅黑" pitchFamily="34" charset="-122"/>
                </a:rPr>
                <a:t>元文件</a:t>
              </a:r>
            </a:p>
          </p:txBody>
        </p:sp>
      </p:grpSp>
      <p:sp>
        <p:nvSpPr>
          <p:cNvPr id="15" name="Rectangle 69"/>
          <p:cNvSpPr>
            <a:spLocks noChangeArrowheads="1"/>
          </p:cNvSpPr>
          <p:nvPr/>
        </p:nvSpPr>
        <p:spPr bwMode="auto">
          <a:xfrm>
            <a:off x="7424755" y="2910770"/>
            <a:ext cx="758806" cy="625698"/>
          </a:xfrm>
          <a:prstGeom prst="rect">
            <a:avLst/>
          </a:prstGeom>
          <a:noFill/>
          <a:ln w="9525" algn="ctr">
            <a:solidFill>
              <a:schemeClr val="tx1"/>
            </a:solid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浏览器</a:t>
            </a:r>
          </a:p>
        </p:txBody>
      </p:sp>
      <p:grpSp>
        <p:nvGrpSpPr>
          <p:cNvPr id="16" name="Group 79"/>
          <p:cNvGrpSpPr>
            <a:grpSpLocks/>
          </p:cNvGrpSpPr>
          <p:nvPr/>
        </p:nvGrpSpPr>
        <p:grpSpPr bwMode="auto">
          <a:xfrm>
            <a:off x="8181486" y="2725824"/>
            <a:ext cx="2827620" cy="338238"/>
            <a:chOff x="1578" y="1856"/>
            <a:chExt cx="2724" cy="353"/>
          </a:xfrm>
        </p:grpSpPr>
        <p:sp>
          <p:nvSpPr>
            <p:cNvPr id="18" name="Text Box 65"/>
            <p:cNvSpPr txBox="1">
              <a:spLocks noChangeArrowheads="1"/>
            </p:cNvSpPr>
            <p:nvPr/>
          </p:nvSpPr>
          <p:spPr bwMode="auto">
            <a:xfrm>
              <a:off x="2064" y="1856"/>
              <a:ext cx="1465"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1. GET: </a:t>
              </a:r>
              <a:r>
                <a:rPr lang="zh-CN" altLang="en-US" sz="1600" dirty="0">
                  <a:solidFill>
                    <a:prstClr val="black"/>
                  </a:solidFill>
                  <a:latin typeface="微软雅黑" pitchFamily="34" charset="-122"/>
                  <a:ea typeface="微软雅黑" pitchFamily="34" charset="-122"/>
                </a:rPr>
                <a:t>元文件</a:t>
              </a:r>
            </a:p>
          </p:txBody>
        </p:sp>
        <p:sp>
          <p:nvSpPr>
            <p:cNvPr id="19" name="Line 61"/>
            <p:cNvSpPr>
              <a:spLocks noChangeShapeType="1"/>
            </p:cNvSpPr>
            <p:nvPr/>
          </p:nvSpPr>
          <p:spPr bwMode="auto">
            <a:xfrm rot="-5400000">
              <a:off x="2940" y="832"/>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grpSp>
      <p:grpSp>
        <p:nvGrpSpPr>
          <p:cNvPr id="20" name="Group 80"/>
          <p:cNvGrpSpPr>
            <a:grpSpLocks/>
          </p:cNvGrpSpPr>
          <p:nvPr/>
        </p:nvGrpSpPr>
        <p:grpSpPr bwMode="auto">
          <a:xfrm>
            <a:off x="8181486" y="3086103"/>
            <a:ext cx="2827620" cy="338238"/>
            <a:chOff x="1578" y="2232"/>
            <a:chExt cx="2724" cy="353"/>
          </a:xfrm>
        </p:grpSpPr>
        <p:sp>
          <p:nvSpPr>
            <p:cNvPr id="22" name="Text Box 66"/>
            <p:cNvSpPr txBox="1">
              <a:spLocks noChangeArrowheads="1"/>
            </p:cNvSpPr>
            <p:nvPr/>
          </p:nvSpPr>
          <p:spPr bwMode="auto">
            <a:xfrm>
              <a:off x="2741" y="2232"/>
              <a:ext cx="1416"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2. RESPONSE</a:t>
              </a:r>
            </a:p>
          </p:txBody>
        </p:sp>
        <p:sp>
          <p:nvSpPr>
            <p:cNvPr id="23" name="Line 62"/>
            <p:cNvSpPr>
              <a:spLocks noChangeShapeType="1"/>
            </p:cNvSpPr>
            <p:nvPr/>
          </p:nvSpPr>
          <p:spPr bwMode="auto">
            <a:xfrm rot="5400000" flipH="1">
              <a:off x="2940" y="1195"/>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grpSp>
      <p:grpSp>
        <p:nvGrpSpPr>
          <p:cNvPr id="24" name="Group 82"/>
          <p:cNvGrpSpPr>
            <a:grpSpLocks/>
          </p:cNvGrpSpPr>
          <p:nvPr/>
        </p:nvGrpSpPr>
        <p:grpSpPr bwMode="auto">
          <a:xfrm>
            <a:off x="8181486" y="4050025"/>
            <a:ext cx="2827620" cy="338238"/>
            <a:chOff x="1578" y="3238"/>
            <a:chExt cx="2724" cy="353"/>
          </a:xfrm>
        </p:grpSpPr>
        <p:sp>
          <p:nvSpPr>
            <p:cNvPr id="26" name="Line 70"/>
            <p:cNvSpPr>
              <a:spLocks noChangeShapeType="1"/>
            </p:cNvSpPr>
            <p:nvPr/>
          </p:nvSpPr>
          <p:spPr bwMode="auto">
            <a:xfrm rot="-5400000">
              <a:off x="2940" y="2214"/>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27" name="Text Box 74"/>
            <p:cNvSpPr txBox="1">
              <a:spLocks noChangeArrowheads="1"/>
            </p:cNvSpPr>
            <p:nvPr/>
          </p:nvSpPr>
          <p:spPr bwMode="auto">
            <a:xfrm>
              <a:off x="1973" y="3238"/>
              <a:ext cx="2199"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4. GET: </a:t>
              </a:r>
              <a:r>
                <a:rPr lang="zh-CN" altLang="en-US" sz="1600" dirty="0">
                  <a:solidFill>
                    <a:prstClr val="black"/>
                  </a:solidFill>
                  <a:latin typeface="微软雅黑" pitchFamily="34" charset="-122"/>
                  <a:ea typeface="微软雅黑" pitchFamily="34" charset="-122"/>
                </a:rPr>
                <a:t>音频</a:t>
              </a:r>
              <a:r>
                <a:rPr lang="en-US" altLang="zh-CN" sz="1600" dirty="0">
                  <a:solidFill>
                    <a:prstClr val="black"/>
                  </a:solidFill>
                  <a:latin typeface="微软雅黑" pitchFamily="34" charset="-122"/>
                  <a:ea typeface="微软雅黑" pitchFamily="34" charset="-122"/>
                </a:rPr>
                <a:t>/</a:t>
              </a:r>
              <a:r>
                <a:rPr lang="zh-CN" altLang="en-US" sz="1600" dirty="0">
                  <a:solidFill>
                    <a:prstClr val="black"/>
                  </a:solidFill>
                  <a:latin typeface="微软雅黑" pitchFamily="34" charset="-122"/>
                  <a:ea typeface="微软雅黑" pitchFamily="34" charset="-122"/>
                </a:rPr>
                <a:t>视频文件</a:t>
              </a:r>
            </a:p>
          </p:txBody>
        </p:sp>
      </p:grpSp>
      <p:grpSp>
        <p:nvGrpSpPr>
          <p:cNvPr id="28" name="Group 81"/>
          <p:cNvGrpSpPr>
            <a:grpSpLocks/>
          </p:cNvGrpSpPr>
          <p:nvPr/>
        </p:nvGrpSpPr>
        <p:grpSpPr bwMode="auto">
          <a:xfrm>
            <a:off x="8181486" y="4409359"/>
            <a:ext cx="2827620" cy="338239"/>
            <a:chOff x="1578" y="3613"/>
            <a:chExt cx="2724" cy="353"/>
          </a:xfrm>
        </p:grpSpPr>
        <p:sp>
          <p:nvSpPr>
            <p:cNvPr id="29" name="Line 72"/>
            <p:cNvSpPr>
              <a:spLocks noChangeShapeType="1"/>
            </p:cNvSpPr>
            <p:nvPr/>
          </p:nvSpPr>
          <p:spPr bwMode="auto">
            <a:xfrm rot="5400000" flipH="1">
              <a:off x="2940" y="2576"/>
              <a:ext cx="0" cy="2724"/>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31" name="Text Box 75"/>
            <p:cNvSpPr txBox="1">
              <a:spLocks noChangeArrowheads="1"/>
            </p:cNvSpPr>
            <p:nvPr/>
          </p:nvSpPr>
          <p:spPr bwMode="auto">
            <a:xfrm>
              <a:off x="2786" y="3613"/>
              <a:ext cx="1416"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itchFamily="34" charset="-122"/>
                  <a:ea typeface="微软雅黑" pitchFamily="34" charset="-122"/>
                </a:rPr>
                <a:t>5. RESPONSE</a:t>
              </a:r>
            </a:p>
          </p:txBody>
        </p:sp>
      </p:grpSp>
      <p:sp>
        <p:nvSpPr>
          <p:cNvPr id="32" name="Rectangle 76"/>
          <p:cNvSpPr>
            <a:spLocks noChangeArrowheads="1"/>
          </p:cNvSpPr>
          <p:nvPr/>
        </p:nvSpPr>
        <p:spPr bwMode="auto">
          <a:xfrm>
            <a:off x="11009106" y="4094134"/>
            <a:ext cx="831470" cy="767511"/>
          </a:xfrm>
          <a:prstGeom prst="rect">
            <a:avLst/>
          </a:prstGeom>
          <a:noFill/>
          <a:ln>
            <a:solidFill>
              <a:schemeClr val="tx1"/>
            </a:solidFill>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服务器</a:t>
            </a:r>
          </a:p>
        </p:txBody>
      </p:sp>
      <p:sp>
        <p:nvSpPr>
          <p:cNvPr id="33" name="Text Box 8"/>
          <p:cNvSpPr txBox="1">
            <a:spLocks noChangeArrowheads="1"/>
          </p:cNvSpPr>
          <p:nvPr/>
        </p:nvSpPr>
        <p:spPr bwMode="auto">
          <a:xfrm>
            <a:off x="7423716" y="2085215"/>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客户端</a:t>
            </a:r>
          </a:p>
        </p:txBody>
      </p:sp>
      <p:sp>
        <p:nvSpPr>
          <p:cNvPr id="34" name="Text Box 9"/>
          <p:cNvSpPr txBox="1">
            <a:spLocks noChangeArrowheads="1"/>
          </p:cNvSpPr>
          <p:nvPr/>
        </p:nvSpPr>
        <p:spPr bwMode="auto">
          <a:xfrm>
            <a:off x="11005425" y="211748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服务器</a:t>
            </a:r>
          </a:p>
        </p:txBody>
      </p:sp>
      <p:pic>
        <p:nvPicPr>
          <p:cNvPr id="35"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1835" y="2388504"/>
            <a:ext cx="445685" cy="445685"/>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9326" y="2432894"/>
            <a:ext cx="371029" cy="519442"/>
          </a:xfrm>
          <a:prstGeom prst="rect">
            <a:avLst/>
          </a:prstGeom>
        </p:spPr>
      </p:pic>
      <p:sp>
        <p:nvSpPr>
          <p:cNvPr id="5" name="矩形 4">
            <a:extLst>
              <a:ext uri="{FF2B5EF4-FFF2-40B4-BE49-F238E27FC236}">
                <a16:creationId xmlns:a16="http://schemas.microsoft.com/office/drawing/2014/main" id="{ED617BF1-1A19-6B4E-98B6-356A7B194344}"/>
              </a:ext>
            </a:extLst>
          </p:cNvPr>
          <p:cNvSpPr/>
          <p:nvPr/>
        </p:nvSpPr>
        <p:spPr>
          <a:xfrm>
            <a:off x="8029989" y="5253466"/>
            <a:ext cx="3518912" cy="400110"/>
          </a:xfrm>
          <a:prstGeom prst="rect">
            <a:avLst/>
          </a:prstGeom>
        </p:spPr>
        <p:txBody>
          <a:bodyPr wrap="none">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rPr>
              <a:t>流式存储媒体的典型下载过程</a:t>
            </a:r>
          </a:p>
        </p:txBody>
      </p:sp>
      <p:sp>
        <p:nvSpPr>
          <p:cNvPr id="30" name="灯片编号占位符 1">
            <a:extLst>
              <a:ext uri="{FF2B5EF4-FFF2-40B4-BE49-F238E27FC236}">
                <a16:creationId xmlns:a16="http://schemas.microsoft.com/office/drawing/2014/main" id="{BF68CA82-B656-3941-AB09-6A190B171A1D}"/>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153</a:t>
            </a:fld>
            <a:endParaRPr kumimoji="1" lang="zh-CN" altLang="en-US" dirty="0"/>
          </a:p>
        </p:txBody>
      </p:sp>
    </p:spTree>
    <p:extLst>
      <p:ext uri="{BB962C8B-B14F-4D97-AF65-F5344CB8AC3E}">
        <p14:creationId xmlns:p14="http://schemas.microsoft.com/office/powerpoint/2010/main" val="353247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down)">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2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2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r>
              <a:rPr lang="zh-CN" altLang="en-US" dirty="0"/>
              <a:t>流式存储媒体</a:t>
            </a:r>
          </a:p>
        </p:txBody>
      </p:sp>
      <p:sp>
        <p:nvSpPr>
          <p:cNvPr id="3" name="内容占位符 2"/>
          <p:cNvSpPr>
            <a:spLocks noGrp="1"/>
          </p:cNvSpPr>
          <p:nvPr>
            <p:ph idx="1"/>
          </p:nvPr>
        </p:nvSpPr>
        <p:spPr>
          <a:xfrm>
            <a:off x="555747" y="1499398"/>
            <a:ext cx="5737477" cy="4585314"/>
          </a:xfrm>
        </p:spPr>
        <p:txBody>
          <a:bodyPr>
            <a:noAutofit/>
          </a:bodyPr>
          <a:lstStyle/>
          <a:p>
            <a:pPr fontAlgn="base"/>
            <a:r>
              <a:rPr lang="zh-CN" altLang="en-US" sz="2400" dirty="0"/>
              <a:t>发送端以恒定速率产生数据分组</a:t>
            </a:r>
            <a:endParaRPr lang="en-US" altLang="zh-CN" sz="2400" dirty="0"/>
          </a:p>
          <a:p>
            <a:pPr fontAlgn="base"/>
            <a:r>
              <a:rPr lang="zh-CN" altLang="en-US" sz="2400" dirty="0"/>
              <a:t>网络传输后的结果</a:t>
            </a:r>
            <a:endParaRPr lang="en-US" altLang="zh-CN" sz="2400" dirty="0"/>
          </a:p>
          <a:p>
            <a:pPr lvl="1" fontAlgn="base"/>
            <a:r>
              <a:rPr lang="zh-CN" altLang="en-US" sz="2000" dirty="0"/>
              <a:t>由于</a:t>
            </a:r>
            <a:r>
              <a:rPr lang="zh-CN" altLang="en-US" sz="2000" dirty="0">
                <a:solidFill>
                  <a:srgbClr val="C00000"/>
                </a:solidFill>
              </a:rPr>
              <a:t>网络传输的抖动特性</a:t>
            </a:r>
            <a:r>
              <a:rPr lang="zh-CN" altLang="en-US" sz="2000" dirty="0"/>
              <a:t>，分组到达接收端时变成了非恒定速率</a:t>
            </a:r>
            <a:endParaRPr lang="en-US" altLang="zh-CN" sz="2000" dirty="0"/>
          </a:p>
          <a:p>
            <a:pPr lvl="1" fontAlgn="base"/>
            <a:r>
              <a:rPr lang="zh-CN" altLang="en-US" sz="2000" dirty="0"/>
              <a:t>此时如果到达时就随即播放，则会出现卡顿</a:t>
            </a:r>
            <a:endParaRPr lang="en-US" altLang="zh-CN" sz="2000" dirty="0"/>
          </a:p>
          <a:p>
            <a:pPr lvl="1" fontAlgn="base"/>
            <a:r>
              <a:rPr lang="zh-CN" altLang="en-US" sz="2000" dirty="0"/>
              <a:t>（分组</a:t>
            </a:r>
            <a:r>
              <a:rPr lang="en-US" altLang="zh-CN" sz="2000" dirty="0"/>
              <a:t>1</a:t>
            </a:r>
            <a:r>
              <a:rPr lang="zh-CN" altLang="en-US" sz="2000" dirty="0"/>
              <a:t>、</a:t>
            </a:r>
            <a:r>
              <a:rPr lang="en-US" altLang="zh-CN" sz="2000" dirty="0"/>
              <a:t>3</a:t>
            </a:r>
            <a:r>
              <a:rPr lang="zh-CN" altLang="en-US" sz="2000" dirty="0"/>
              <a:t>到达接收端可播放，分组</a:t>
            </a:r>
            <a:r>
              <a:rPr lang="en-US" altLang="zh-CN" sz="2000" dirty="0">
                <a:solidFill>
                  <a:srgbClr val="FF0000"/>
                </a:solidFill>
              </a:rPr>
              <a:t>2</a:t>
            </a:r>
            <a:r>
              <a:rPr lang="zh-CN" altLang="en-US" sz="2000" dirty="0">
                <a:solidFill>
                  <a:srgbClr val="FF0000"/>
                </a:solidFill>
              </a:rPr>
              <a:t>、</a:t>
            </a:r>
            <a:r>
              <a:rPr lang="en-US" altLang="zh-CN" sz="2000" dirty="0">
                <a:solidFill>
                  <a:srgbClr val="FF0000"/>
                </a:solidFill>
              </a:rPr>
              <a:t>4</a:t>
            </a:r>
            <a:r>
              <a:rPr lang="zh-CN" altLang="en-US" sz="2000" dirty="0">
                <a:solidFill>
                  <a:srgbClr val="FF0000"/>
                </a:solidFill>
              </a:rPr>
              <a:t>、</a:t>
            </a:r>
            <a:r>
              <a:rPr lang="en-US" altLang="zh-CN" sz="2000" dirty="0">
                <a:solidFill>
                  <a:srgbClr val="FF0000"/>
                </a:solidFill>
              </a:rPr>
              <a:t>5</a:t>
            </a:r>
            <a:r>
              <a:rPr lang="zh-CN" altLang="en-US" sz="2000" dirty="0">
                <a:solidFill>
                  <a:srgbClr val="FF0000"/>
                </a:solidFill>
              </a:rPr>
              <a:t>、</a:t>
            </a:r>
            <a:r>
              <a:rPr lang="en-US" altLang="zh-CN" sz="2000" dirty="0">
                <a:solidFill>
                  <a:srgbClr val="FF0000"/>
                </a:solidFill>
              </a:rPr>
              <a:t>6</a:t>
            </a:r>
            <a:r>
              <a:rPr lang="zh-CN" altLang="en-US" sz="2000" dirty="0"/>
              <a:t>未到达，出现卡顿）</a:t>
            </a:r>
            <a:endParaRPr lang="en-US" altLang="zh-CN" sz="2000" dirty="0"/>
          </a:p>
          <a:p>
            <a:pPr fontAlgn="base"/>
            <a:r>
              <a:rPr lang="zh-CN" altLang="en-US" sz="2400" dirty="0"/>
              <a:t>如何应对网络传输的抖动特性</a:t>
            </a:r>
            <a:endParaRPr lang="en-US" altLang="zh-CN" sz="2400" dirty="0"/>
          </a:p>
          <a:p>
            <a:pPr lvl="1" fontAlgn="base"/>
            <a:r>
              <a:rPr lang="zh-CN" altLang="en-US" sz="2000" dirty="0"/>
              <a:t>在接收端经过缓存后，再以恒定速率播放（推迟播放时间）</a:t>
            </a:r>
            <a:endParaRPr lang="en-US" altLang="zh-CN" sz="2000" dirty="0"/>
          </a:p>
          <a:p>
            <a:pPr lvl="1" fontAlgn="base"/>
            <a:r>
              <a:rPr lang="zh-CN" altLang="en-US" sz="2000" dirty="0"/>
              <a:t>能够在一定程度上消除了时延的抖动</a:t>
            </a:r>
            <a:endParaRPr lang="en-US" altLang="zh-CN" sz="2000" dirty="0"/>
          </a:p>
          <a:p>
            <a:pPr lvl="1" fontAlgn="base"/>
            <a:r>
              <a:rPr lang="zh-CN" altLang="en-US" sz="2000" dirty="0"/>
              <a:t>但付出的代价是增加了时延</a:t>
            </a:r>
            <a:endParaRPr lang="en-US" altLang="zh-CN" sz="2000" dirty="0"/>
          </a:p>
        </p:txBody>
      </p:sp>
      <p:grpSp>
        <p:nvGrpSpPr>
          <p:cNvPr id="37" name="Group 96"/>
          <p:cNvGrpSpPr>
            <a:grpSpLocks/>
          </p:cNvGrpSpPr>
          <p:nvPr/>
        </p:nvGrpSpPr>
        <p:grpSpPr bwMode="auto">
          <a:xfrm>
            <a:off x="6651822" y="1499397"/>
            <a:ext cx="5179275" cy="754299"/>
            <a:chOff x="314" y="176"/>
            <a:chExt cx="5210" cy="822"/>
          </a:xfrm>
        </p:grpSpPr>
        <p:sp>
          <p:nvSpPr>
            <p:cNvPr id="38" name="Line 5"/>
            <p:cNvSpPr>
              <a:spLocks noChangeShapeType="1"/>
            </p:cNvSpPr>
            <p:nvPr/>
          </p:nvSpPr>
          <p:spPr bwMode="auto">
            <a:xfrm>
              <a:off x="384" y="672"/>
              <a:ext cx="4944"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dirty="0">
                <a:solidFill>
                  <a:prstClr val="black"/>
                </a:solidFill>
                <a:latin typeface="微软雅黑" pitchFamily="34" charset="-122"/>
                <a:ea typeface="微软雅黑" pitchFamily="34" charset="-122"/>
              </a:endParaRPr>
            </a:p>
          </p:txBody>
        </p:sp>
        <p:sp>
          <p:nvSpPr>
            <p:cNvPr id="39" name="Line 6"/>
            <p:cNvSpPr>
              <a:spLocks noChangeShapeType="1"/>
            </p:cNvSpPr>
            <p:nvPr/>
          </p:nvSpPr>
          <p:spPr bwMode="auto">
            <a:xfrm flipV="1">
              <a:off x="960"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0" name="Line 7"/>
            <p:cNvSpPr>
              <a:spLocks noChangeShapeType="1"/>
            </p:cNvSpPr>
            <p:nvPr/>
          </p:nvSpPr>
          <p:spPr bwMode="auto">
            <a:xfrm flipV="1">
              <a:off x="1296"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1" name="Line 8"/>
            <p:cNvSpPr>
              <a:spLocks noChangeShapeType="1"/>
            </p:cNvSpPr>
            <p:nvPr/>
          </p:nvSpPr>
          <p:spPr bwMode="auto">
            <a:xfrm flipV="1">
              <a:off x="1632"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2" name="Line 9"/>
            <p:cNvSpPr>
              <a:spLocks noChangeShapeType="1"/>
            </p:cNvSpPr>
            <p:nvPr/>
          </p:nvSpPr>
          <p:spPr bwMode="auto">
            <a:xfrm flipV="1">
              <a:off x="1968"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3" name="Line 10"/>
            <p:cNvSpPr>
              <a:spLocks noChangeShapeType="1"/>
            </p:cNvSpPr>
            <p:nvPr/>
          </p:nvSpPr>
          <p:spPr bwMode="auto">
            <a:xfrm flipV="1">
              <a:off x="2304"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4" name="Line 11"/>
            <p:cNvSpPr>
              <a:spLocks noChangeShapeType="1"/>
            </p:cNvSpPr>
            <p:nvPr/>
          </p:nvSpPr>
          <p:spPr bwMode="auto">
            <a:xfrm flipV="1">
              <a:off x="2640" y="48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45" name="Text Box 12"/>
            <p:cNvSpPr txBox="1">
              <a:spLocks noChangeArrowheads="1"/>
            </p:cNvSpPr>
            <p:nvPr/>
          </p:nvSpPr>
          <p:spPr bwMode="auto">
            <a:xfrm>
              <a:off x="314" y="176"/>
              <a:ext cx="54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400" dirty="0">
                  <a:solidFill>
                    <a:prstClr val="black"/>
                  </a:solidFill>
                  <a:latin typeface="微软雅黑" pitchFamily="34" charset="-122"/>
                  <a:ea typeface="微软雅黑" pitchFamily="34" charset="-122"/>
                </a:rPr>
                <a:t>分组</a:t>
              </a:r>
            </a:p>
            <a:p>
              <a:pPr algn="ctr">
                <a:lnSpc>
                  <a:spcPct val="90000"/>
                </a:lnSpc>
              </a:pPr>
              <a:r>
                <a:rPr kumimoji="1" lang="zh-CN" altLang="en-US" sz="1400" dirty="0">
                  <a:solidFill>
                    <a:prstClr val="black"/>
                  </a:solidFill>
                  <a:latin typeface="微软雅黑" pitchFamily="34" charset="-122"/>
                  <a:ea typeface="微软雅黑" pitchFamily="34" charset="-122"/>
                </a:rPr>
                <a:t>发出</a:t>
              </a:r>
            </a:p>
          </p:txBody>
        </p:sp>
        <p:sp>
          <p:nvSpPr>
            <p:cNvPr id="46" name="Text Box 13"/>
            <p:cNvSpPr txBox="1">
              <a:spLocks noChangeArrowheads="1"/>
            </p:cNvSpPr>
            <p:nvPr/>
          </p:nvSpPr>
          <p:spPr bwMode="auto">
            <a:xfrm>
              <a:off x="788" y="663"/>
              <a:ext cx="2048"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itchFamily="34" charset="-122"/>
                  <a:ea typeface="微软雅黑" pitchFamily="34" charset="-122"/>
                </a:rPr>
                <a:t> 1    2    3    4     5    6</a:t>
              </a:r>
            </a:p>
          </p:txBody>
        </p:sp>
        <p:sp>
          <p:nvSpPr>
            <p:cNvPr id="47" name="Text Box 14"/>
            <p:cNvSpPr txBox="1">
              <a:spLocks noChangeArrowheads="1"/>
            </p:cNvSpPr>
            <p:nvPr/>
          </p:nvSpPr>
          <p:spPr bwMode="auto">
            <a:xfrm>
              <a:off x="5280" y="525"/>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itchFamily="34" charset="-122"/>
                  <a:ea typeface="微软雅黑" pitchFamily="34" charset="-122"/>
                </a:rPr>
                <a:t>t</a:t>
              </a:r>
            </a:p>
          </p:txBody>
        </p:sp>
      </p:grpSp>
      <p:grpSp>
        <p:nvGrpSpPr>
          <p:cNvPr id="48" name="Group 103"/>
          <p:cNvGrpSpPr>
            <a:grpSpLocks/>
          </p:cNvGrpSpPr>
          <p:nvPr/>
        </p:nvGrpSpPr>
        <p:grpSpPr bwMode="auto">
          <a:xfrm>
            <a:off x="6445415" y="2275257"/>
            <a:ext cx="5228979" cy="2679489"/>
            <a:chOff x="120" y="792"/>
            <a:chExt cx="5260" cy="2920"/>
          </a:xfrm>
        </p:grpSpPr>
        <p:sp>
          <p:nvSpPr>
            <p:cNvPr id="49" name="Text Box 34"/>
            <p:cNvSpPr txBox="1">
              <a:spLocks noChangeArrowheads="1"/>
            </p:cNvSpPr>
            <p:nvPr/>
          </p:nvSpPr>
          <p:spPr bwMode="auto">
            <a:xfrm>
              <a:off x="120" y="792"/>
              <a:ext cx="1089"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400" dirty="0">
                  <a:solidFill>
                    <a:prstClr val="black"/>
                  </a:solidFill>
                  <a:latin typeface="微软雅黑" pitchFamily="34" charset="-122"/>
                  <a:ea typeface="微软雅黑" pitchFamily="34" charset="-122"/>
                </a:rPr>
                <a:t>到达分组数</a:t>
              </a:r>
            </a:p>
          </p:txBody>
        </p:sp>
        <p:grpSp>
          <p:nvGrpSpPr>
            <p:cNvPr id="50" name="Group 102"/>
            <p:cNvGrpSpPr>
              <a:grpSpLocks/>
            </p:cNvGrpSpPr>
            <p:nvPr/>
          </p:nvGrpSpPr>
          <p:grpSpPr bwMode="auto">
            <a:xfrm>
              <a:off x="341" y="1104"/>
              <a:ext cx="331" cy="2256"/>
              <a:chOff x="341" y="1104"/>
              <a:chExt cx="331" cy="2256"/>
            </a:xfrm>
          </p:grpSpPr>
          <p:sp>
            <p:nvSpPr>
              <p:cNvPr id="70" name="Line 25"/>
              <p:cNvSpPr>
                <a:spLocks noChangeShapeType="1"/>
              </p:cNvSpPr>
              <p:nvPr/>
            </p:nvSpPr>
            <p:spPr bwMode="auto">
              <a:xfrm>
                <a:off x="624" y="1104"/>
                <a:ext cx="0" cy="2256"/>
              </a:xfrm>
              <a:prstGeom prst="line">
                <a:avLst/>
              </a:prstGeom>
              <a:noFill/>
              <a:ln w="19050">
                <a:solidFill>
                  <a:schemeClr val="tx1"/>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1" name="Line 27"/>
              <p:cNvSpPr>
                <a:spLocks noChangeShapeType="1"/>
              </p:cNvSpPr>
              <p:nvPr/>
            </p:nvSpPr>
            <p:spPr bwMode="auto">
              <a:xfrm rot="5400000" flipV="1">
                <a:off x="624" y="29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2" name="Line 28"/>
              <p:cNvSpPr>
                <a:spLocks noChangeShapeType="1"/>
              </p:cNvSpPr>
              <p:nvPr/>
            </p:nvSpPr>
            <p:spPr bwMode="auto">
              <a:xfrm rot="5400000" flipV="1">
                <a:off x="624"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3" name="Line 29"/>
              <p:cNvSpPr>
                <a:spLocks noChangeShapeType="1"/>
              </p:cNvSpPr>
              <p:nvPr/>
            </p:nvSpPr>
            <p:spPr bwMode="auto">
              <a:xfrm rot="5400000" flipV="1">
                <a:off x="624" y="230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4" name="Line 30"/>
              <p:cNvSpPr>
                <a:spLocks noChangeShapeType="1"/>
              </p:cNvSpPr>
              <p:nvPr/>
            </p:nvSpPr>
            <p:spPr bwMode="auto">
              <a:xfrm rot="5400000" flipV="1">
                <a:off x="624" y="196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5" name="Line 31"/>
              <p:cNvSpPr>
                <a:spLocks noChangeShapeType="1"/>
              </p:cNvSpPr>
              <p:nvPr/>
            </p:nvSpPr>
            <p:spPr bwMode="auto">
              <a:xfrm rot="5400000" flipV="1">
                <a:off x="624" y="163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6" name="Line 32"/>
              <p:cNvSpPr>
                <a:spLocks noChangeShapeType="1"/>
              </p:cNvSpPr>
              <p:nvPr/>
            </p:nvSpPr>
            <p:spPr bwMode="auto">
              <a:xfrm rot="5400000" flipV="1">
                <a:off x="624" y="129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77" name="Text Box 35"/>
              <p:cNvSpPr txBox="1">
                <a:spLocks noChangeArrowheads="1"/>
              </p:cNvSpPr>
              <p:nvPr/>
            </p:nvSpPr>
            <p:spPr bwMode="auto">
              <a:xfrm>
                <a:off x="341" y="1132"/>
                <a:ext cx="297" cy="21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400"/>
                  </a:lnSpc>
                </a:pPr>
                <a:r>
                  <a:rPr kumimoji="1" lang="en-US" altLang="zh-CN" sz="1400" dirty="0">
                    <a:solidFill>
                      <a:prstClr val="black"/>
                    </a:solidFill>
                    <a:latin typeface="微软雅黑" pitchFamily="34" charset="-122"/>
                    <a:ea typeface="微软雅黑" pitchFamily="34" charset="-122"/>
                  </a:rPr>
                  <a:t>6</a:t>
                </a:r>
              </a:p>
              <a:p>
                <a:pPr>
                  <a:lnSpc>
                    <a:spcPts val="2400"/>
                  </a:lnSpc>
                </a:pPr>
                <a:r>
                  <a:rPr kumimoji="1" lang="en-US" altLang="zh-CN" sz="1400" dirty="0">
                    <a:solidFill>
                      <a:prstClr val="black"/>
                    </a:solidFill>
                    <a:latin typeface="微软雅黑" pitchFamily="34" charset="-122"/>
                    <a:ea typeface="微软雅黑" pitchFamily="34" charset="-122"/>
                  </a:rPr>
                  <a:t>5</a:t>
                </a:r>
              </a:p>
              <a:p>
                <a:pPr>
                  <a:lnSpc>
                    <a:spcPts val="2400"/>
                  </a:lnSpc>
                </a:pPr>
                <a:r>
                  <a:rPr kumimoji="1" lang="en-US" altLang="zh-CN" sz="1400" dirty="0">
                    <a:solidFill>
                      <a:prstClr val="black"/>
                    </a:solidFill>
                    <a:latin typeface="微软雅黑" pitchFamily="34" charset="-122"/>
                    <a:ea typeface="微软雅黑" pitchFamily="34" charset="-122"/>
                  </a:rPr>
                  <a:t>4</a:t>
                </a:r>
              </a:p>
              <a:p>
                <a:pPr>
                  <a:lnSpc>
                    <a:spcPts val="2400"/>
                  </a:lnSpc>
                </a:pPr>
                <a:r>
                  <a:rPr kumimoji="1" lang="en-US" altLang="zh-CN" sz="1400" dirty="0">
                    <a:solidFill>
                      <a:prstClr val="black"/>
                    </a:solidFill>
                    <a:latin typeface="微软雅黑" pitchFamily="34" charset="-122"/>
                    <a:ea typeface="微软雅黑" pitchFamily="34" charset="-122"/>
                  </a:rPr>
                  <a:t>3</a:t>
                </a:r>
              </a:p>
              <a:p>
                <a:pPr>
                  <a:lnSpc>
                    <a:spcPts val="2400"/>
                  </a:lnSpc>
                </a:pPr>
                <a:r>
                  <a:rPr kumimoji="1" lang="en-US" altLang="zh-CN" sz="1400" dirty="0">
                    <a:solidFill>
                      <a:prstClr val="black"/>
                    </a:solidFill>
                    <a:latin typeface="微软雅黑" pitchFamily="34" charset="-122"/>
                    <a:ea typeface="微软雅黑" pitchFamily="34" charset="-122"/>
                  </a:rPr>
                  <a:t>2</a:t>
                </a:r>
              </a:p>
              <a:p>
                <a:pPr>
                  <a:lnSpc>
                    <a:spcPts val="2400"/>
                  </a:lnSpc>
                </a:pPr>
                <a:r>
                  <a:rPr kumimoji="1" lang="en-US" altLang="zh-CN" sz="1400" dirty="0">
                    <a:solidFill>
                      <a:prstClr val="black"/>
                    </a:solidFill>
                    <a:latin typeface="微软雅黑" pitchFamily="34" charset="-122"/>
                    <a:ea typeface="微软雅黑" pitchFamily="34" charset="-122"/>
                  </a:rPr>
                  <a:t>1</a:t>
                </a:r>
              </a:p>
            </p:txBody>
          </p:sp>
        </p:grpSp>
        <p:grpSp>
          <p:nvGrpSpPr>
            <p:cNvPr id="51" name="Group 101"/>
            <p:cNvGrpSpPr>
              <a:grpSpLocks/>
            </p:cNvGrpSpPr>
            <p:nvPr/>
          </p:nvGrpSpPr>
          <p:grpSpPr bwMode="auto">
            <a:xfrm>
              <a:off x="624" y="3213"/>
              <a:ext cx="4756" cy="499"/>
              <a:chOff x="624" y="3213"/>
              <a:chExt cx="4756" cy="499"/>
            </a:xfrm>
          </p:grpSpPr>
          <p:sp>
            <p:nvSpPr>
              <p:cNvPr id="52" name="Text Box 84"/>
              <p:cNvSpPr txBox="1">
                <a:spLocks noChangeArrowheads="1"/>
              </p:cNvSpPr>
              <p:nvPr/>
            </p:nvSpPr>
            <p:spPr bwMode="auto">
              <a:xfrm>
                <a:off x="835" y="3377"/>
                <a:ext cx="199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itchFamily="34" charset="-122"/>
                    <a:ea typeface="微软雅黑" pitchFamily="34" charset="-122"/>
                  </a:rPr>
                  <a:t>1    2     3    4    5     6</a:t>
                </a:r>
              </a:p>
            </p:txBody>
          </p:sp>
          <p:sp>
            <p:nvSpPr>
              <p:cNvPr id="55" name="Line 36"/>
              <p:cNvSpPr>
                <a:spLocks noChangeShapeType="1"/>
              </p:cNvSpPr>
              <p:nvPr/>
            </p:nvSpPr>
            <p:spPr bwMode="auto">
              <a:xfrm>
                <a:off x="624" y="3360"/>
                <a:ext cx="4512"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6" name="Line 37"/>
              <p:cNvSpPr>
                <a:spLocks noChangeShapeType="1"/>
              </p:cNvSpPr>
              <p:nvPr/>
            </p:nvSpPr>
            <p:spPr bwMode="auto">
              <a:xfrm rot="10800000" flipV="1">
                <a:off x="960"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7" name="Line 38"/>
              <p:cNvSpPr>
                <a:spLocks noChangeShapeType="1"/>
              </p:cNvSpPr>
              <p:nvPr/>
            </p:nvSpPr>
            <p:spPr bwMode="auto">
              <a:xfrm rot="10800000" flipV="1">
                <a:off x="1296"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8" name="Line 39"/>
              <p:cNvSpPr>
                <a:spLocks noChangeShapeType="1"/>
              </p:cNvSpPr>
              <p:nvPr/>
            </p:nvSpPr>
            <p:spPr bwMode="auto">
              <a:xfrm rot="10800000" flipV="1">
                <a:off x="1632"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59" name="Line 40"/>
              <p:cNvSpPr>
                <a:spLocks noChangeShapeType="1"/>
              </p:cNvSpPr>
              <p:nvPr/>
            </p:nvSpPr>
            <p:spPr bwMode="auto">
              <a:xfrm rot="10800000" flipV="1">
                <a:off x="1968"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0" name="Line 41"/>
              <p:cNvSpPr>
                <a:spLocks noChangeShapeType="1"/>
              </p:cNvSpPr>
              <p:nvPr/>
            </p:nvSpPr>
            <p:spPr bwMode="auto">
              <a:xfrm rot="10800000" flipV="1">
                <a:off x="2304"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1" name="Line 42"/>
              <p:cNvSpPr>
                <a:spLocks noChangeShapeType="1"/>
              </p:cNvSpPr>
              <p:nvPr/>
            </p:nvSpPr>
            <p:spPr bwMode="auto">
              <a:xfrm rot="10800000" flipV="1">
                <a:off x="2640"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2" name="Line 43"/>
              <p:cNvSpPr>
                <a:spLocks noChangeShapeType="1"/>
              </p:cNvSpPr>
              <p:nvPr/>
            </p:nvSpPr>
            <p:spPr bwMode="auto">
              <a:xfrm rot="10800000" flipV="1">
                <a:off x="2976"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3" name="Line 44"/>
              <p:cNvSpPr>
                <a:spLocks noChangeShapeType="1"/>
              </p:cNvSpPr>
              <p:nvPr/>
            </p:nvSpPr>
            <p:spPr bwMode="auto">
              <a:xfrm rot="10800000" flipV="1">
                <a:off x="3312"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4" name="Line 45"/>
              <p:cNvSpPr>
                <a:spLocks noChangeShapeType="1"/>
              </p:cNvSpPr>
              <p:nvPr/>
            </p:nvSpPr>
            <p:spPr bwMode="auto">
              <a:xfrm rot="10800000" flipV="1">
                <a:off x="3648"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5" name="Line 46"/>
              <p:cNvSpPr>
                <a:spLocks noChangeShapeType="1"/>
              </p:cNvSpPr>
              <p:nvPr/>
            </p:nvSpPr>
            <p:spPr bwMode="auto">
              <a:xfrm rot="10800000" flipV="1">
                <a:off x="3984"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6" name="Line 47"/>
              <p:cNvSpPr>
                <a:spLocks noChangeShapeType="1"/>
              </p:cNvSpPr>
              <p:nvPr/>
            </p:nvSpPr>
            <p:spPr bwMode="auto">
              <a:xfrm rot="10800000" flipV="1">
                <a:off x="4320"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7" name="Line 48"/>
              <p:cNvSpPr>
                <a:spLocks noChangeShapeType="1"/>
              </p:cNvSpPr>
              <p:nvPr/>
            </p:nvSpPr>
            <p:spPr bwMode="auto">
              <a:xfrm rot="10800000" flipV="1">
                <a:off x="4656"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8" name="Line 49"/>
              <p:cNvSpPr>
                <a:spLocks noChangeShapeType="1"/>
              </p:cNvSpPr>
              <p:nvPr/>
            </p:nvSpPr>
            <p:spPr bwMode="auto">
              <a:xfrm rot="10800000" flipV="1">
                <a:off x="4992" y="331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69" name="Text Box 50"/>
              <p:cNvSpPr txBox="1">
                <a:spLocks noChangeArrowheads="1"/>
              </p:cNvSpPr>
              <p:nvPr/>
            </p:nvSpPr>
            <p:spPr bwMode="auto">
              <a:xfrm>
                <a:off x="5136" y="3213"/>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itchFamily="34" charset="-122"/>
                    <a:ea typeface="微软雅黑" pitchFamily="34" charset="-122"/>
                  </a:rPr>
                  <a:t>t</a:t>
                </a:r>
              </a:p>
            </p:txBody>
          </p:sp>
        </p:grpSp>
      </p:grpSp>
      <p:grpSp>
        <p:nvGrpSpPr>
          <p:cNvPr id="85" name="Group 112"/>
          <p:cNvGrpSpPr>
            <a:grpSpLocks/>
          </p:cNvGrpSpPr>
          <p:nvPr/>
        </p:nvGrpSpPr>
        <p:grpSpPr bwMode="auto">
          <a:xfrm>
            <a:off x="8706004" y="3315852"/>
            <a:ext cx="3378955" cy="1338827"/>
            <a:chOff x="2394" y="1926"/>
            <a:chExt cx="3399" cy="1459"/>
          </a:xfrm>
        </p:grpSpPr>
        <p:grpSp>
          <p:nvGrpSpPr>
            <p:cNvPr id="93" name="Group 111"/>
            <p:cNvGrpSpPr>
              <a:grpSpLocks/>
            </p:cNvGrpSpPr>
            <p:nvPr/>
          </p:nvGrpSpPr>
          <p:grpSpPr bwMode="auto">
            <a:xfrm>
              <a:off x="2394" y="3012"/>
              <a:ext cx="886" cy="373"/>
              <a:chOff x="2394" y="3012"/>
              <a:chExt cx="886" cy="373"/>
            </a:xfrm>
          </p:grpSpPr>
          <p:sp>
            <p:nvSpPr>
              <p:cNvPr id="96" name="Line 77"/>
              <p:cNvSpPr>
                <a:spLocks noChangeShapeType="1"/>
              </p:cNvSpPr>
              <p:nvPr/>
            </p:nvSpPr>
            <p:spPr bwMode="auto">
              <a:xfrm>
                <a:off x="3280" y="3012"/>
                <a:ext cx="0" cy="1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nvGrpSpPr>
              <p:cNvPr id="97" name="Group 94"/>
              <p:cNvGrpSpPr>
                <a:grpSpLocks/>
              </p:cNvGrpSpPr>
              <p:nvPr/>
            </p:nvGrpSpPr>
            <p:grpSpPr bwMode="auto">
              <a:xfrm>
                <a:off x="2394" y="3103"/>
                <a:ext cx="879" cy="282"/>
                <a:chOff x="2394" y="3103"/>
                <a:chExt cx="879" cy="282"/>
              </a:xfrm>
            </p:grpSpPr>
            <p:sp>
              <p:nvSpPr>
                <p:cNvPr id="98" name="Text Box 83"/>
                <p:cNvSpPr txBox="1">
                  <a:spLocks noChangeArrowheads="1"/>
                </p:cNvSpPr>
                <p:nvPr/>
              </p:nvSpPr>
              <p:spPr bwMode="auto">
                <a:xfrm>
                  <a:off x="2422" y="3103"/>
                  <a:ext cx="805"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dirty="0">
                      <a:solidFill>
                        <a:prstClr val="black"/>
                      </a:solidFill>
                      <a:latin typeface="微软雅黑" pitchFamily="34" charset="-122"/>
                      <a:ea typeface="微软雅黑" pitchFamily="34" charset="-122"/>
                    </a:rPr>
                    <a:t>缓存时间</a:t>
                  </a:r>
                </a:p>
              </p:txBody>
            </p:sp>
            <p:sp>
              <p:nvSpPr>
                <p:cNvPr id="99" name="Line 78"/>
                <p:cNvSpPr>
                  <a:spLocks noChangeShapeType="1"/>
                </p:cNvSpPr>
                <p:nvPr/>
              </p:nvSpPr>
              <p:spPr bwMode="auto">
                <a:xfrm flipV="1">
                  <a:off x="2394" y="3107"/>
                  <a:ext cx="879" cy="1"/>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grpSp>
        <p:sp>
          <p:nvSpPr>
            <p:cNvPr id="94" name="Text Box 81"/>
            <p:cNvSpPr txBox="1">
              <a:spLocks noChangeArrowheads="1"/>
            </p:cNvSpPr>
            <p:nvPr/>
          </p:nvSpPr>
          <p:spPr bwMode="auto">
            <a:xfrm>
              <a:off x="4320" y="2153"/>
              <a:ext cx="1473"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400" dirty="0">
                  <a:solidFill>
                    <a:srgbClr val="7030A0"/>
                  </a:solidFill>
                  <a:latin typeface="微软雅黑" pitchFamily="34" charset="-122"/>
                  <a:ea typeface="微软雅黑" pitchFamily="34" charset="-122"/>
                  <a:sym typeface="Wingdings" pitchFamily="2" charset="2"/>
                </a:rPr>
                <a:t>2. </a:t>
              </a:r>
              <a:r>
                <a:rPr kumimoji="1" lang="zh-CN" altLang="en-US" sz="1400" dirty="0">
                  <a:solidFill>
                    <a:srgbClr val="7030A0"/>
                  </a:solidFill>
                  <a:latin typeface="微软雅黑" pitchFamily="34" charset="-122"/>
                  <a:ea typeface="微软雅黑" pitchFamily="34" charset="-122"/>
                </a:rPr>
                <a:t>推迟播放时间</a:t>
              </a:r>
            </a:p>
          </p:txBody>
        </p:sp>
        <p:sp>
          <p:nvSpPr>
            <p:cNvPr id="95" name="Line 82"/>
            <p:cNvSpPr>
              <a:spLocks noChangeShapeType="1"/>
            </p:cNvSpPr>
            <p:nvPr/>
          </p:nvSpPr>
          <p:spPr bwMode="auto">
            <a:xfrm rot="10800000">
              <a:off x="4366" y="1926"/>
              <a:ext cx="226" cy="226"/>
            </a:xfrm>
            <a:prstGeom prst="line">
              <a:avLst/>
            </a:prstGeom>
            <a:noFill/>
            <a:ln w="9525">
              <a:solidFill>
                <a:srgbClr val="7030A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grpSp>
        <p:nvGrpSpPr>
          <p:cNvPr id="100" name="Group 104"/>
          <p:cNvGrpSpPr>
            <a:grpSpLocks/>
          </p:cNvGrpSpPr>
          <p:nvPr/>
        </p:nvGrpSpPr>
        <p:grpSpPr bwMode="auto">
          <a:xfrm>
            <a:off x="7280460" y="2781789"/>
            <a:ext cx="2004111" cy="1849949"/>
            <a:chOff x="960" y="1344"/>
            <a:chExt cx="2016" cy="2016"/>
          </a:xfrm>
        </p:grpSpPr>
        <p:sp>
          <p:nvSpPr>
            <p:cNvPr id="101" name="Freeform 4"/>
            <p:cNvSpPr>
              <a:spLocks/>
            </p:cNvSpPr>
            <p:nvPr/>
          </p:nvSpPr>
          <p:spPr bwMode="auto">
            <a:xfrm>
              <a:off x="960" y="1344"/>
              <a:ext cx="2016" cy="2016"/>
            </a:xfrm>
            <a:custGeom>
              <a:avLst/>
              <a:gdLst>
                <a:gd name="T0" fmla="*/ 0 w 2016"/>
                <a:gd name="T1" fmla="*/ 2016 h 2016"/>
                <a:gd name="T2" fmla="*/ 0 w 2016"/>
                <a:gd name="T3" fmla="*/ 1680 h 2016"/>
                <a:gd name="T4" fmla="*/ 336 w 2016"/>
                <a:gd name="T5" fmla="*/ 1680 h 2016"/>
                <a:gd name="T6" fmla="*/ 336 w 2016"/>
                <a:gd name="T7" fmla="*/ 1344 h 2016"/>
                <a:gd name="T8" fmla="*/ 672 w 2016"/>
                <a:gd name="T9" fmla="*/ 1344 h 2016"/>
                <a:gd name="T10" fmla="*/ 672 w 2016"/>
                <a:gd name="T11" fmla="*/ 1008 h 2016"/>
                <a:gd name="T12" fmla="*/ 1008 w 2016"/>
                <a:gd name="T13" fmla="*/ 1008 h 2016"/>
                <a:gd name="T14" fmla="*/ 1008 w 2016"/>
                <a:gd name="T15" fmla="*/ 672 h 2016"/>
                <a:gd name="T16" fmla="*/ 1344 w 2016"/>
                <a:gd name="T17" fmla="*/ 672 h 2016"/>
                <a:gd name="T18" fmla="*/ 1344 w 2016"/>
                <a:gd name="T19" fmla="*/ 336 h 2016"/>
                <a:gd name="T20" fmla="*/ 1680 w 2016"/>
                <a:gd name="T21" fmla="*/ 336 h 2016"/>
                <a:gd name="T22" fmla="*/ 1680 w 2016"/>
                <a:gd name="T23" fmla="*/ 0 h 2016"/>
                <a:gd name="T24" fmla="*/ 2016 w 2016"/>
                <a:gd name="T25"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2016">
                  <a:moveTo>
                    <a:pt x="0" y="2016"/>
                  </a:moveTo>
                  <a:lnTo>
                    <a:pt x="0" y="1680"/>
                  </a:lnTo>
                  <a:lnTo>
                    <a:pt x="336" y="1680"/>
                  </a:lnTo>
                  <a:lnTo>
                    <a:pt x="336" y="1344"/>
                  </a:lnTo>
                  <a:lnTo>
                    <a:pt x="672" y="1344"/>
                  </a:lnTo>
                  <a:lnTo>
                    <a:pt x="672" y="1008"/>
                  </a:lnTo>
                  <a:lnTo>
                    <a:pt x="1008" y="1008"/>
                  </a:lnTo>
                  <a:lnTo>
                    <a:pt x="1008" y="672"/>
                  </a:lnTo>
                  <a:lnTo>
                    <a:pt x="1344" y="672"/>
                  </a:lnTo>
                  <a:lnTo>
                    <a:pt x="1344" y="336"/>
                  </a:lnTo>
                  <a:lnTo>
                    <a:pt x="1680" y="336"/>
                  </a:lnTo>
                  <a:lnTo>
                    <a:pt x="1680" y="0"/>
                  </a:lnTo>
                  <a:lnTo>
                    <a:pt x="2016"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02" name="Text Box 85"/>
            <p:cNvSpPr txBox="1">
              <a:spLocks noChangeArrowheads="1"/>
            </p:cNvSpPr>
            <p:nvPr/>
          </p:nvSpPr>
          <p:spPr bwMode="auto">
            <a:xfrm>
              <a:off x="960" y="1555"/>
              <a:ext cx="908"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分组发出</a:t>
              </a:r>
            </a:p>
          </p:txBody>
        </p:sp>
        <p:sp>
          <p:nvSpPr>
            <p:cNvPr id="103" name="Line 86"/>
            <p:cNvSpPr>
              <a:spLocks noChangeShapeType="1"/>
            </p:cNvSpPr>
            <p:nvPr/>
          </p:nvSpPr>
          <p:spPr bwMode="auto">
            <a:xfrm>
              <a:off x="1582" y="1888"/>
              <a:ext cx="381" cy="27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sp>
        <p:nvSpPr>
          <p:cNvPr id="105" name="Freeform 51"/>
          <p:cNvSpPr>
            <a:spLocks/>
          </p:cNvSpPr>
          <p:nvPr/>
        </p:nvSpPr>
        <p:spPr bwMode="auto">
          <a:xfrm>
            <a:off x="8711968" y="2781789"/>
            <a:ext cx="2004111" cy="1849949"/>
          </a:xfrm>
          <a:custGeom>
            <a:avLst/>
            <a:gdLst>
              <a:gd name="T0" fmla="*/ 0 w 2016"/>
              <a:gd name="T1" fmla="*/ 2016 h 2016"/>
              <a:gd name="T2" fmla="*/ 0 w 2016"/>
              <a:gd name="T3" fmla="*/ 1680 h 2016"/>
              <a:gd name="T4" fmla="*/ 396 w 2016"/>
              <a:gd name="T5" fmla="*/ 1680 h 2016"/>
              <a:gd name="T6" fmla="*/ 396 w 2016"/>
              <a:gd name="T7" fmla="*/ 1338 h 2016"/>
              <a:gd name="T8" fmla="*/ 552 w 2016"/>
              <a:gd name="T9" fmla="*/ 1344 h 2016"/>
              <a:gd name="T10" fmla="*/ 552 w 2016"/>
              <a:gd name="T11" fmla="*/ 1014 h 2016"/>
              <a:gd name="T12" fmla="*/ 1266 w 2016"/>
              <a:gd name="T13" fmla="*/ 1014 h 2016"/>
              <a:gd name="T14" fmla="*/ 1266 w 2016"/>
              <a:gd name="T15" fmla="*/ 672 h 2016"/>
              <a:gd name="T16" fmla="*/ 1398 w 2016"/>
              <a:gd name="T17" fmla="*/ 672 h 2016"/>
              <a:gd name="T18" fmla="*/ 1398 w 2016"/>
              <a:gd name="T19" fmla="*/ 336 h 2016"/>
              <a:gd name="T20" fmla="*/ 1614 w 2016"/>
              <a:gd name="T21" fmla="*/ 330 h 2016"/>
              <a:gd name="T22" fmla="*/ 1614 w 2016"/>
              <a:gd name="T23" fmla="*/ 0 h 2016"/>
              <a:gd name="T24" fmla="*/ 2016 w 2016"/>
              <a:gd name="T25"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2016">
                <a:moveTo>
                  <a:pt x="0" y="2016"/>
                </a:moveTo>
                <a:lnTo>
                  <a:pt x="0" y="1680"/>
                </a:lnTo>
                <a:lnTo>
                  <a:pt x="396" y="1680"/>
                </a:lnTo>
                <a:lnTo>
                  <a:pt x="396" y="1338"/>
                </a:lnTo>
                <a:lnTo>
                  <a:pt x="552" y="1344"/>
                </a:lnTo>
                <a:lnTo>
                  <a:pt x="552" y="1014"/>
                </a:lnTo>
                <a:lnTo>
                  <a:pt x="1266" y="1014"/>
                </a:lnTo>
                <a:lnTo>
                  <a:pt x="1266" y="672"/>
                </a:lnTo>
                <a:lnTo>
                  <a:pt x="1398" y="672"/>
                </a:lnTo>
                <a:lnTo>
                  <a:pt x="1398" y="336"/>
                </a:lnTo>
                <a:lnTo>
                  <a:pt x="1614" y="330"/>
                </a:lnTo>
                <a:lnTo>
                  <a:pt x="1614" y="0"/>
                </a:lnTo>
                <a:lnTo>
                  <a:pt x="2016"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nvGrpSpPr>
          <p:cNvPr id="108" name="Group 105"/>
          <p:cNvGrpSpPr>
            <a:grpSpLocks/>
          </p:cNvGrpSpPr>
          <p:nvPr/>
        </p:nvGrpSpPr>
        <p:grpSpPr bwMode="auto">
          <a:xfrm>
            <a:off x="7298355" y="4210545"/>
            <a:ext cx="1425543" cy="286301"/>
            <a:chOff x="978" y="2901"/>
            <a:chExt cx="1434" cy="312"/>
          </a:xfrm>
        </p:grpSpPr>
        <p:sp>
          <p:nvSpPr>
            <p:cNvPr id="109" name="Line 91"/>
            <p:cNvSpPr>
              <a:spLocks noChangeShapeType="1"/>
            </p:cNvSpPr>
            <p:nvPr/>
          </p:nvSpPr>
          <p:spPr bwMode="auto">
            <a:xfrm>
              <a:off x="978" y="3203"/>
              <a:ext cx="142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FF"/>
                </a:solidFill>
                <a:latin typeface="微软雅黑" pitchFamily="34" charset="-122"/>
                <a:ea typeface="微软雅黑" pitchFamily="34" charset="-122"/>
              </a:endParaRPr>
            </a:p>
          </p:txBody>
        </p:sp>
        <p:sp>
          <p:nvSpPr>
            <p:cNvPr id="110" name="Text Box 92"/>
            <p:cNvSpPr txBox="1">
              <a:spLocks noChangeArrowheads="1"/>
            </p:cNvSpPr>
            <p:nvPr/>
          </p:nvSpPr>
          <p:spPr bwMode="auto">
            <a:xfrm>
              <a:off x="1217" y="2901"/>
              <a:ext cx="119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a:t>
              </a:r>
              <a:r>
                <a:rPr kumimoji="1" lang="en-US" altLang="zh-CN" sz="1400" dirty="0">
                  <a:solidFill>
                    <a:prstClr val="black"/>
                  </a:solidFill>
                  <a:latin typeface="微软雅黑" pitchFamily="34" charset="-122"/>
                  <a:ea typeface="微软雅黑" pitchFamily="34" charset="-122"/>
                </a:rPr>
                <a:t>1</a:t>
              </a:r>
              <a:r>
                <a:rPr kumimoji="1" lang="zh-CN" altLang="en-US" sz="1400" dirty="0">
                  <a:solidFill>
                    <a:prstClr val="black"/>
                  </a:solidFill>
                  <a:latin typeface="微软雅黑" pitchFamily="34" charset="-122"/>
                  <a:ea typeface="微软雅黑" pitchFamily="34" charset="-122"/>
                </a:rPr>
                <a:t>的时延</a:t>
              </a:r>
            </a:p>
          </p:txBody>
        </p:sp>
      </p:grpSp>
      <p:grpSp>
        <p:nvGrpSpPr>
          <p:cNvPr id="111" name="Group 100"/>
          <p:cNvGrpSpPr>
            <a:grpSpLocks/>
          </p:cNvGrpSpPr>
          <p:nvPr/>
        </p:nvGrpSpPr>
        <p:grpSpPr bwMode="auto">
          <a:xfrm>
            <a:off x="6459332" y="4957641"/>
            <a:ext cx="5268742" cy="733192"/>
            <a:chOff x="128" y="3405"/>
            <a:chExt cx="5300" cy="799"/>
          </a:xfrm>
        </p:grpSpPr>
        <p:sp>
          <p:nvSpPr>
            <p:cNvPr id="112" name="AutoShape 99"/>
            <p:cNvSpPr>
              <a:spLocks noChangeArrowheads="1"/>
            </p:cNvSpPr>
            <p:nvPr/>
          </p:nvSpPr>
          <p:spPr bwMode="auto">
            <a:xfrm>
              <a:off x="1179" y="3702"/>
              <a:ext cx="453" cy="91"/>
            </a:xfrm>
            <a:prstGeom prst="rightArrow">
              <a:avLst>
                <a:gd name="adj1" fmla="val 50000"/>
                <a:gd name="adj2" fmla="val 124451"/>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3" name="Line 15"/>
            <p:cNvSpPr>
              <a:spLocks noChangeShapeType="1"/>
            </p:cNvSpPr>
            <p:nvPr/>
          </p:nvSpPr>
          <p:spPr bwMode="auto">
            <a:xfrm>
              <a:off x="1632" y="3888"/>
              <a:ext cx="3600"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4" name="Line 16"/>
            <p:cNvSpPr>
              <a:spLocks noChangeShapeType="1"/>
            </p:cNvSpPr>
            <p:nvPr/>
          </p:nvSpPr>
          <p:spPr bwMode="auto">
            <a:xfrm flipV="1">
              <a:off x="2400" y="369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5" name="Line 17"/>
            <p:cNvSpPr>
              <a:spLocks noChangeShapeType="1"/>
            </p:cNvSpPr>
            <p:nvPr/>
          </p:nvSpPr>
          <p:spPr bwMode="auto">
            <a:xfrm flipV="1">
              <a:off x="2775" y="369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6" name="Line 18"/>
            <p:cNvSpPr>
              <a:spLocks noChangeShapeType="1"/>
            </p:cNvSpPr>
            <p:nvPr/>
          </p:nvSpPr>
          <p:spPr bwMode="auto">
            <a:xfrm flipV="1">
              <a:off x="2949" y="3700"/>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7" name="Line 19"/>
            <p:cNvSpPr>
              <a:spLocks noChangeShapeType="1"/>
            </p:cNvSpPr>
            <p:nvPr/>
          </p:nvSpPr>
          <p:spPr bwMode="auto">
            <a:xfrm flipV="1">
              <a:off x="3660" y="3697"/>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8" name="Line 20"/>
            <p:cNvSpPr>
              <a:spLocks noChangeShapeType="1"/>
            </p:cNvSpPr>
            <p:nvPr/>
          </p:nvSpPr>
          <p:spPr bwMode="auto">
            <a:xfrm flipV="1">
              <a:off x="3792" y="3696"/>
              <a:ext cx="0"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19" name="Line 21"/>
            <p:cNvSpPr>
              <a:spLocks noChangeShapeType="1"/>
            </p:cNvSpPr>
            <p:nvPr/>
          </p:nvSpPr>
          <p:spPr bwMode="auto">
            <a:xfrm flipH="1" flipV="1">
              <a:off x="4008" y="3700"/>
              <a:ext cx="3" cy="19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0" name="Text Box 22"/>
            <p:cNvSpPr txBox="1">
              <a:spLocks noChangeArrowheads="1"/>
            </p:cNvSpPr>
            <p:nvPr/>
          </p:nvSpPr>
          <p:spPr bwMode="auto">
            <a:xfrm>
              <a:off x="1728" y="3405"/>
              <a:ext cx="54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a:t>
              </a:r>
            </a:p>
            <a:p>
              <a:pPr>
                <a:lnSpc>
                  <a:spcPct val="90000"/>
                </a:lnSpc>
              </a:pPr>
              <a:r>
                <a:rPr kumimoji="1" lang="zh-CN" altLang="en-US" sz="1400" dirty="0">
                  <a:solidFill>
                    <a:prstClr val="black"/>
                  </a:solidFill>
                  <a:latin typeface="微软雅黑" pitchFamily="34" charset="-122"/>
                  <a:ea typeface="微软雅黑" pitchFamily="34" charset="-122"/>
                </a:rPr>
                <a:t>到达</a:t>
              </a:r>
            </a:p>
          </p:txBody>
        </p:sp>
        <p:sp>
          <p:nvSpPr>
            <p:cNvPr id="121" name="Text Box 23"/>
            <p:cNvSpPr txBox="1">
              <a:spLocks noChangeArrowheads="1"/>
            </p:cNvSpPr>
            <p:nvPr/>
          </p:nvSpPr>
          <p:spPr bwMode="auto">
            <a:xfrm>
              <a:off x="2257" y="3869"/>
              <a:ext cx="199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itchFamily="34" charset="-122"/>
                  <a:ea typeface="微软雅黑" pitchFamily="34" charset="-122"/>
                </a:rPr>
                <a:t>1     2  3           4 5  6</a:t>
              </a:r>
            </a:p>
          </p:txBody>
        </p:sp>
        <p:sp>
          <p:nvSpPr>
            <p:cNvPr id="122" name="Text Box 24"/>
            <p:cNvSpPr txBox="1">
              <a:spLocks noChangeArrowheads="1"/>
            </p:cNvSpPr>
            <p:nvPr/>
          </p:nvSpPr>
          <p:spPr bwMode="auto">
            <a:xfrm>
              <a:off x="5184" y="3693"/>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itchFamily="34" charset="-122"/>
                  <a:ea typeface="微软雅黑" pitchFamily="34" charset="-122"/>
                </a:rPr>
                <a:t>t</a:t>
              </a:r>
            </a:p>
          </p:txBody>
        </p:sp>
        <p:sp>
          <p:nvSpPr>
            <p:cNvPr id="123" name="Text Box 97"/>
            <p:cNvSpPr txBox="1">
              <a:spLocks noChangeArrowheads="1"/>
            </p:cNvSpPr>
            <p:nvPr/>
          </p:nvSpPr>
          <p:spPr bwMode="auto">
            <a:xfrm>
              <a:off x="128" y="3591"/>
              <a:ext cx="1089" cy="312"/>
            </a:xfrm>
            <a:prstGeom prst="rect">
              <a:avLst/>
            </a:prstGeom>
            <a:noFill/>
            <a:ln w="9525">
              <a:noFill/>
              <a:miter lim="800000"/>
              <a:headEnd/>
              <a:tailEnd/>
            </a:ln>
            <a:effectLst/>
          </p:spPr>
          <p:txBody>
            <a:bodyPr wrap="none">
              <a:spAutoFit/>
            </a:bodyPr>
            <a:lstStyle/>
            <a:p>
              <a:pPr>
                <a:lnSpc>
                  <a:spcPct val="90000"/>
                </a:lnSpc>
              </a:pPr>
              <a:r>
                <a:rPr kumimoji="1" lang="zh-CN" altLang="en-US" sz="1400" dirty="0">
                  <a:solidFill>
                    <a:prstClr val="black"/>
                  </a:solidFill>
                  <a:latin typeface="微软雅黑" pitchFamily="34" charset="-122"/>
                  <a:ea typeface="微软雅黑" pitchFamily="34" charset="-122"/>
                </a:rPr>
                <a:t>实际的网络</a:t>
              </a:r>
            </a:p>
          </p:txBody>
        </p:sp>
      </p:grpSp>
      <p:grpSp>
        <p:nvGrpSpPr>
          <p:cNvPr id="124" name="Group 110"/>
          <p:cNvGrpSpPr>
            <a:grpSpLocks/>
          </p:cNvGrpSpPr>
          <p:nvPr/>
        </p:nvGrpSpPr>
        <p:grpSpPr bwMode="auto">
          <a:xfrm>
            <a:off x="8675144" y="2311044"/>
            <a:ext cx="1602490" cy="2016958"/>
            <a:chOff x="2363" y="831"/>
            <a:chExt cx="1612" cy="2198"/>
          </a:xfrm>
        </p:grpSpPr>
        <p:sp>
          <p:nvSpPr>
            <p:cNvPr id="125" name="Line 60"/>
            <p:cNvSpPr>
              <a:spLocks noChangeShapeType="1"/>
            </p:cNvSpPr>
            <p:nvPr/>
          </p:nvSpPr>
          <p:spPr bwMode="auto">
            <a:xfrm flipV="1">
              <a:off x="2393" y="1266"/>
              <a:ext cx="1459" cy="1733"/>
            </a:xfrm>
            <a:prstGeom prst="line">
              <a:avLst/>
            </a:prstGeom>
            <a:noFill/>
            <a:ln w="28575">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6" name="Oval 61"/>
            <p:cNvSpPr>
              <a:spLocks noChangeArrowheads="1"/>
            </p:cNvSpPr>
            <p:nvPr/>
          </p:nvSpPr>
          <p:spPr bwMode="auto">
            <a:xfrm>
              <a:off x="2363" y="2957"/>
              <a:ext cx="72" cy="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7" name="Oval 62"/>
            <p:cNvSpPr>
              <a:spLocks noChangeArrowheads="1"/>
            </p:cNvSpPr>
            <p:nvPr/>
          </p:nvSpPr>
          <p:spPr bwMode="auto">
            <a:xfrm>
              <a:off x="3771" y="1277"/>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8" name="Oval 63"/>
            <p:cNvSpPr>
              <a:spLocks noChangeArrowheads="1"/>
            </p:cNvSpPr>
            <p:nvPr/>
          </p:nvSpPr>
          <p:spPr bwMode="auto">
            <a:xfrm>
              <a:off x="3468" y="1639"/>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29" name="Oval 64"/>
            <p:cNvSpPr>
              <a:spLocks noChangeArrowheads="1"/>
            </p:cNvSpPr>
            <p:nvPr/>
          </p:nvSpPr>
          <p:spPr bwMode="auto">
            <a:xfrm>
              <a:off x="2618" y="2654"/>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0" name="Oval 65"/>
            <p:cNvSpPr>
              <a:spLocks noChangeArrowheads="1"/>
            </p:cNvSpPr>
            <p:nvPr/>
          </p:nvSpPr>
          <p:spPr bwMode="auto">
            <a:xfrm>
              <a:off x="2912" y="2309"/>
              <a:ext cx="72" cy="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1" name="Text Box 79"/>
            <p:cNvSpPr txBox="1">
              <a:spLocks noChangeArrowheads="1"/>
            </p:cNvSpPr>
            <p:nvPr/>
          </p:nvSpPr>
          <p:spPr bwMode="auto">
            <a:xfrm>
              <a:off x="2683" y="831"/>
              <a:ext cx="129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400" dirty="0">
                  <a:solidFill>
                    <a:srgbClr val="7030A0"/>
                  </a:solidFill>
                  <a:latin typeface="微软雅黑" pitchFamily="34" charset="-122"/>
                  <a:ea typeface="微软雅黑" pitchFamily="34" charset="-122"/>
                  <a:sym typeface="Wingdings" pitchFamily="2" charset="2"/>
                </a:rPr>
                <a:t>1. </a:t>
              </a:r>
              <a:r>
                <a:rPr kumimoji="1" lang="zh-CN" altLang="en-US" sz="1400" dirty="0">
                  <a:solidFill>
                    <a:srgbClr val="7030A0"/>
                  </a:solidFill>
                  <a:latin typeface="微软雅黑" pitchFamily="34" charset="-122"/>
                  <a:ea typeface="微软雅黑" pitchFamily="34" charset="-122"/>
                  <a:sym typeface="Wingdings" pitchFamily="2" charset="2"/>
                </a:rPr>
                <a:t>到达即</a:t>
              </a:r>
              <a:r>
                <a:rPr kumimoji="1" lang="zh-CN" altLang="en-US" sz="1400" dirty="0">
                  <a:solidFill>
                    <a:srgbClr val="7030A0"/>
                  </a:solidFill>
                  <a:latin typeface="微软雅黑" pitchFamily="34" charset="-122"/>
                  <a:ea typeface="微软雅黑" pitchFamily="34" charset="-122"/>
                </a:rPr>
                <a:t>播放</a:t>
              </a:r>
            </a:p>
          </p:txBody>
        </p:sp>
        <p:sp>
          <p:nvSpPr>
            <p:cNvPr id="132" name="Line 80"/>
            <p:cNvSpPr>
              <a:spLocks noChangeShapeType="1"/>
            </p:cNvSpPr>
            <p:nvPr/>
          </p:nvSpPr>
          <p:spPr bwMode="auto">
            <a:xfrm>
              <a:off x="3254" y="1143"/>
              <a:ext cx="354" cy="302"/>
            </a:xfrm>
            <a:prstGeom prst="line">
              <a:avLst/>
            </a:prstGeom>
            <a:noFill/>
            <a:ln w="9525">
              <a:solidFill>
                <a:srgbClr val="7030A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4" name="Oval 66"/>
            <p:cNvSpPr>
              <a:spLocks noChangeArrowheads="1"/>
            </p:cNvSpPr>
            <p:nvPr/>
          </p:nvSpPr>
          <p:spPr bwMode="auto">
            <a:xfrm>
              <a:off x="3201" y="1963"/>
              <a:ext cx="72" cy="7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grpSp>
        <p:nvGrpSpPr>
          <p:cNvPr id="137" name="Group 95"/>
          <p:cNvGrpSpPr>
            <a:grpSpLocks/>
          </p:cNvGrpSpPr>
          <p:nvPr/>
        </p:nvGrpSpPr>
        <p:grpSpPr bwMode="auto">
          <a:xfrm>
            <a:off x="8711968" y="3101126"/>
            <a:ext cx="1610446" cy="2050911"/>
            <a:chOff x="2400" y="1692"/>
            <a:chExt cx="1620" cy="2235"/>
          </a:xfrm>
        </p:grpSpPr>
        <p:sp>
          <p:nvSpPr>
            <p:cNvPr id="138" name="Line 52"/>
            <p:cNvSpPr>
              <a:spLocks noChangeShapeType="1"/>
            </p:cNvSpPr>
            <p:nvPr/>
          </p:nvSpPr>
          <p:spPr bwMode="auto">
            <a:xfrm flipH="1">
              <a:off x="2400" y="3360"/>
              <a:ext cx="0" cy="51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9" name="Line 53"/>
            <p:cNvSpPr>
              <a:spLocks noChangeShapeType="1"/>
            </p:cNvSpPr>
            <p:nvPr/>
          </p:nvSpPr>
          <p:spPr bwMode="auto">
            <a:xfrm flipH="1">
              <a:off x="2781" y="3024"/>
              <a:ext cx="3" cy="85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0" name="Line 54"/>
            <p:cNvSpPr>
              <a:spLocks noChangeShapeType="1"/>
            </p:cNvSpPr>
            <p:nvPr/>
          </p:nvSpPr>
          <p:spPr bwMode="auto">
            <a:xfrm>
              <a:off x="2952" y="2682"/>
              <a:ext cx="3" cy="1194"/>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1" name="Line 55"/>
            <p:cNvSpPr>
              <a:spLocks noChangeShapeType="1"/>
            </p:cNvSpPr>
            <p:nvPr/>
          </p:nvSpPr>
          <p:spPr bwMode="auto">
            <a:xfrm>
              <a:off x="3663" y="2365"/>
              <a:ext cx="3" cy="155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2" name="Line 56"/>
            <p:cNvSpPr>
              <a:spLocks noChangeShapeType="1"/>
            </p:cNvSpPr>
            <p:nvPr/>
          </p:nvSpPr>
          <p:spPr bwMode="auto">
            <a:xfrm>
              <a:off x="3798" y="2034"/>
              <a:ext cx="18" cy="188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3" name="Line 57"/>
            <p:cNvSpPr>
              <a:spLocks noChangeShapeType="1"/>
            </p:cNvSpPr>
            <p:nvPr/>
          </p:nvSpPr>
          <p:spPr bwMode="auto">
            <a:xfrm>
              <a:off x="4008" y="1692"/>
              <a:ext cx="12" cy="223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grpSp>
      <p:sp>
        <p:nvSpPr>
          <p:cNvPr id="104" name="Text Box 85"/>
          <p:cNvSpPr txBox="1">
            <a:spLocks noChangeArrowheads="1"/>
          </p:cNvSpPr>
          <p:nvPr/>
        </p:nvSpPr>
        <p:spPr bwMode="auto">
          <a:xfrm>
            <a:off x="8668673" y="3172735"/>
            <a:ext cx="933950"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zh-CN" altLang="en-US" sz="1400" dirty="0">
                <a:solidFill>
                  <a:prstClr val="black"/>
                </a:solidFill>
                <a:latin typeface="微软雅黑" pitchFamily="34" charset="-122"/>
                <a:ea typeface="微软雅黑" pitchFamily="34" charset="-122"/>
              </a:rPr>
              <a:t>分组到达</a:t>
            </a:r>
          </a:p>
        </p:txBody>
      </p:sp>
      <p:sp>
        <p:nvSpPr>
          <p:cNvPr id="106" name="Line 86"/>
          <p:cNvSpPr>
            <a:spLocks noChangeShapeType="1"/>
          </p:cNvSpPr>
          <p:nvPr/>
        </p:nvSpPr>
        <p:spPr bwMode="auto">
          <a:xfrm>
            <a:off x="9133965" y="3417710"/>
            <a:ext cx="378753" cy="249596"/>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07" name="Line 60"/>
          <p:cNvSpPr>
            <a:spLocks noChangeShapeType="1"/>
          </p:cNvSpPr>
          <p:nvPr/>
        </p:nvSpPr>
        <p:spPr bwMode="auto">
          <a:xfrm flipV="1">
            <a:off x="9594234" y="2739579"/>
            <a:ext cx="1486180" cy="1637058"/>
          </a:xfrm>
          <a:prstGeom prst="line">
            <a:avLst/>
          </a:prstGeom>
          <a:noFill/>
          <a:ln w="28575">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3" name="Oval 61"/>
          <p:cNvSpPr>
            <a:spLocks noChangeArrowheads="1"/>
          </p:cNvSpPr>
          <p:nvPr/>
        </p:nvSpPr>
        <p:spPr bwMode="auto">
          <a:xfrm>
            <a:off x="9577025" y="4316365"/>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4" name="Oval 64"/>
          <p:cNvSpPr>
            <a:spLocks noChangeArrowheads="1"/>
          </p:cNvSpPr>
          <p:nvPr/>
        </p:nvSpPr>
        <p:spPr bwMode="auto">
          <a:xfrm>
            <a:off x="9870040" y="4004820"/>
            <a:ext cx="71575" cy="66070"/>
          </a:xfrm>
          <a:prstGeom prst="ellipse">
            <a:avLst/>
          </a:prstGeom>
          <a:solidFill>
            <a:schemeClr val="bg1"/>
          </a:solidFill>
          <a:ln w="9525">
            <a:solidFill>
              <a:schemeClr val="tx1"/>
            </a:solidFill>
            <a:round/>
            <a:headEnd/>
            <a:tailEnd/>
          </a:ln>
          <a:effec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45" name="Oval 65"/>
          <p:cNvSpPr>
            <a:spLocks noChangeArrowheads="1"/>
          </p:cNvSpPr>
          <p:nvPr/>
        </p:nvSpPr>
        <p:spPr bwMode="auto">
          <a:xfrm>
            <a:off x="10170510" y="3673731"/>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4" name="Oval 65"/>
          <p:cNvSpPr>
            <a:spLocks noChangeArrowheads="1"/>
          </p:cNvSpPr>
          <p:nvPr/>
        </p:nvSpPr>
        <p:spPr bwMode="auto">
          <a:xfrm>
            <a:off x="10473407" y="3341250"/>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5" name="Oval 65"/>
          <p:cNvSpPr>
            <a:spLocks noChangeArrowheads="1"/>
          </p:cNvSpPr>
          <p:nvPr/>
        </p:nvSpPr>
        <p:spPr bwMode="auto">
          <a:xfrm>
            <a:off x="10735382" y="3047555"/>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6" name="Oval 65"/>
          <p:cNvSpPr>
            <a:spLocks noChangeArrowheads="1"/>
          </p:cNvSpPr>
          <p:nvPr/>
        </p:nvSpPr>
        <p:spPr bwMode="auto">
          <a:xfrm>
            <a:off x="11008839" y="2753343"/>
            <a:ext cx="71575" cy="6607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58" name="Text Box 85"/>
          <p:cNvSpPr txBox="1">
            <a:spLocks noChangeArrowheads="1"/>
          </p:cNvSpPr>
          <p:nvPr/>
        </p:nvSpPr>
        <p:spPr bwMode="auto">
          <a:xfrm>
            <a:off x="8004792" y="3727363"/>
            <a:ext cx="776465"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zh-CN" altLang="en-US" sz="1400" dirty="0">
                <a:solidFill>
                  <a:srgbClr val="FF0000"/>
                </a:solidFill>
                <a:latin typeface="微软雅黑" pitchFamily="34" charset="-122"/>
                <a:ea typeface="微软雅黑" pitchFamily="34" charset="-122"/>
              </a:rPr>
              <a:t>抖动造成卡顿</a:t>
            </a:r>
          </a:p>
        </p:txBody>
      </p:sp>
      <p:sp>
        <p:nvSpPr>
          <p:cNvPr id="159" name="Line 86"/>
          <p:cNvSpPr>
            <a:spLocks noChangeShapeType="1"/>
          </p:cNvSpPr>
          <p:nvPr/>
        </p:nvSpPr>
        <p:spPr bwMode="auto">
          <a:xfrm>
            <a:off x="8545802" y="3722885"/>
            <a:ext cx="378753" cy="249596"/>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itchFamily="34" charset="-122"/>
              <a:ea typeface="微软雅黑" pitchFamily="34" charset="-122"/>
            </a:endParaRPr>
          </a:p>
        </p:txBody>
      </p:sp>
      <p:sp>
        <p:nvSpPr>
          <p:cNvPr id="135" name="灯片编号占位符 1">
            <a:extLst>
              <a:ext uri="{FF2B5EF4-FFF2-40B4-BE49-F238E27FC236}">
                <a16:creationId xmlns:a16="http://schemas.microsoft.com/office/drawing/2014/main" id="{289B8E4B-4D6E-4C42-98EF-A8731D323FC6}"/>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154</a:t>
            </a:fld>
            <a:endParaRPr kumimoji="1" lang="zh-CN" altLang="en-US" dirty="0"/>
          </a:p>
        </p:txBody>
      </p:sp>
    </p:spTree>
    <p:extLst>
      <p:ext uri="{BB962C8B-B14F-4D97-AF65-F5344CB8AC3E}">
        <p14:creationId xmlns:p14="http://schemas.microsoft.com/office/powerpoint/2010/main" val="257706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4" grpId="0"/>
      <p:bldP spid="106" grpId="0" animBg="1"/>
      <p:bldP spid="107" grpId="0" animBg="1"/>
      <p:bldP spid="133" grpId="0" animBg="1"/>
      <p:bldP spid="144" grpId="0" animBg="1"/>
      <p:bldP spid="145" grpId="0" animBg="1"/>
      <p:bldP spid="154" grpId="0" animBg="1"/>
      <p:bldP spid="155" grpId="0" animBg="1"/>
      <p:bldP spid="156" grpId="0" animBg="1"/>
      <p:bldP spid="158" grpId="0"/>
      <p:bldP spid="15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cs typeface="+mj-cs"/>
              </a:rPr>
              <a:t>流式存储媒体</a:t>
            </a:r>
            <a:endParaRPr lang="en-US" altLang="zh-CN" sz="4000" kern="1200" dirty="0">
              <a:solidFill>
                <a:schemeClr val="tx1"/>
              </a:solidFill>
              <a:latin typeface="Microsoft YaHei" panose="020B0503020204020204" pitchFamily="34" charset="-122"/>
              <a:ea typeface="Microsoft YaHei" panose="020B0503020204020204" pitchFamily="34" charset="-122"/>
              <a:cs typeface="+mj-cs"/>
            </a:endParaRPr>
          </a:p>
        </p:txBody>
      </p:sp>
      <p:sp>
        <p:nvSpPr>
          <p:cNvPr id="3" name="内容占位符 2"/>
          <p:cNvSpPr>
            <a:spLocks noGrp="1"/>
          </p:cNvSpPr>
          <p:nvPr>
            <p:ph idx="1"/>
          </p:nvPr>
        </p:nvSpPr>
        <p:spPr>
          <a:xfrm>
            <a:off x="666206" y="1377962"/>
            <a:ext cx="10789920" cy="3216252"/>
          </a:xfrm>
        </p:spPr>
        <p:txBody>
          <a:bodyPr>
            <a:noAutofit/>
          </a:bodyPr>
          <a:lstStyle/>
          <a:p>
            <a:pPr fontAlgn="base"/>
            <a:r>
              <a:rPr lang="zh-CN" altLang="en-US" sz="2400" dirty="0"/>
              <a:t>客户端缓冲区</a:t>
            </a:r>
            <a:endParaRPr lang="en-US" altLang="zh-CN" sz="2400" dirty="0"/>
          </a:p>
          <a:p>
            <a:pPr lvl="1" fontAlgn="base"/>
            <a:r>
              <a:rPr lang="zh-CN" altLang="en-US" sz="2000" dirty="0"/>
              <a:t>客户端播放的是本地缓冲区的内容，而</a:t>
            </a:r>
            <a:r>
              <a:rPr lang="zh-CN" altLang="en-US" sz="2000" dirty="0">
                <a:solidFill>
                  <a:srgbClr val="C00000"/>
                </a:solidFill>
              </a:rPr>
              <a:t>不是立即播放</a:t>
            </a:r>
            <a:r>
              <a:rPr lang="zh-CN" altLang="en-US" sz="2000" dirty="0"/>
              <a:t>来自网络的实时内容</a:t>
            </a:r>
            <a:endParaRPr lang="en-US" altLang="zh-CN" sz="2000" dirty="0"/>
          </a:p>
          <a:p>
            <a:pPr lvl="1" fontAlgn="base"/>
            <a:r>
              <a:rPr lang="zh-CN" altLang="en-US" sz="2000" dirty="0"/>
              <a:t>缓冲区内容小于</a:t>
            </a:r>
            <a:r>
              <a:rPr lang="zh-CN" altLang="en-US" sz="2000" dirty="0">
                <a:solidFill>
                  <a:srgbClr val="C00000"/>
                </a:solidFill>
              </a:rPr>
              <a:t>低阈值标记</a:t>
            </a:r>
            <a:r>
              <a:rPr lang="zh-CN" altLang="en-US" sz="2000" dirty="0"/>
              <a:t>：数据即将播完，容易出现卡顿；需要加速传输</a:t>
            </a:r>
            <a:endParaRPr lang="en-US" altLang="zh-CN" sz="2000" dirty="0"/>
          </a:p>
          <a:p>
            <a:pPr lvl="1" fontAlgn="base"/>
            <a:r>
              <a:rPr lang="zh-CN" altLang="en-US" sz="2000" dirty="0"/>
              <a:t>缓冲区内容大于</a:t>
            </a:r>
            <a:r>
              <a:rPr lang="zh-CN" altLang="en-US" sz="2000" dirty="0">
                <a:solidFill>
                  <a:srgbClr val="C00000"/>
                </a:solidFill>
              </a:rPr>
              <a:t>高阈值标记</a:t>
            </a:r>
            <a:r>
              <a:rPr lang="zh-CN" altLang="en-US" sz="2000" dirty="0"/>
              <a:t>：增大播放时延，占用存储空间；可以减慢传输</a:t>
            </a:r>
            <a:endParaRPr lang="en-US" altLang="zh-CN" sz="2000" dirty="0"/>
          </a:p>
          <a:p>
            <a:pPr lvl="1" fontAlgn="base"/>
            <a:r>
              <a:rPr lang="zh-CN" altLang="en-US" sz="2000" dirty="0"/>
              <a:t>需要的决策：需要多大缓存，服务器以多快速率发送，才能在</a:t>
            </a:r>
            <a:r>
              <a:rPr lang="zh-CN" altLang="en-US" sz="2000" dirty="0">
                <a:latin typeface="Microsoft YaHei" charset="0"/>
                <a:ea typeface="Microsoft YaHei" charset="0"/>
                <a:cs typeface="Microsoft YaHei" charset="0"/>
              </a:rPr>
              <a:t>不稳定的网络中，尽量满足用户期望：高清、低延迟、不卡顿</a:t>
            </a:r>
            <a:endParaRPr lang="en-US" altLang="zh-CN" sz="2000" dirty="0">
              <a:latin typeface="Microsoft YaHei" charset="0"/>
              <a:ea typeface="Microsoft YaHei" charset="0"/>
              <a:cs typeface="Microsoft YaHei" charset="0"/>
            </a:endParaRPr>
          </a:p>
          <a:p>
            <a:pPr lvl="1" fontAlgn="base"/>
            <a:r>
              <a:rPr lang="zh-CN" altLang="en-US" sz="2000" dirty="0"/>
              <a:t>上述决策</a:t>
            </a:r>
            <a:r>
              <a:rPr lang="zh-CN" altLang="en-US" sz="2000" dirty="0">
                <a:solidFill>
                  <a:srgbClr val="C00000"/>
                </a:solidFill>
              </a:rPr>
              <a:t>需要特定网络协议支持</a:t>
            </a:r>
            <a:endParaRPr lang="en-US" altLang="zh-CN" sz="2000" dirty="0">
              <a:solidFill>
                <a:srgbClr val="C00000"/>
              </a:solidFill>
            </a:endParaRPr>
          </a:p>
          <a:p>
            <a:pPr lvl="1" fontAlgn="base"/>
            <a:endParaRPr lang="en-US" altLang="zh-CN" sz="2000" dirty="0">
              <a:solidFill>
                <a:srgbClr val="FF0000"/>
              </a:solidFill>
            </a:endParaRPr>
          </a:p>
        </p:txBody>
      </p:sp>
      <p:sp>
        <p:nvSpPr>
          <p:cNvPr id="37" name="Rectangle 5"/>
          <p:cNvSpPr>
            <a:spLocks noChangeArrowheads="1"/>
          </p:cNvSpPr>
          <p:nvPr/>
        </p:nvSpPr>
        <p:spPr bwMode="auto">
          <a:xfrm>
            <a:off x="3385060" y="4527536"/>
            <a:ext cx="2968604" cy="1532475"/>
          </a:xfrm>
          <a:prstGeom prst="rect">
            <a:avLst/>
          </a:prstGeom>
          <a:solidFill>
            <a:schemeClr val="bg1"/>
          </a:solidFill>
          <a:ln>
            <a:solidFill>
              <a:schemeClr val="tx1"/>
            </a:solidFill>
          </a:ln>
          <a:effectLst/>
        </p:spPr>
        <p:txBody>
          <a:bodyPr wrap="none" anchor="ctr"/>
          <a:lstStyle/>
          <a:p>
            <a:pPr algn="ctr"/>
            <a:endParaRPr lang="zh-CN" altLang="zh-CN" sz="1600" b="1">
              <a:solidFill>
                <a:prstClr val="black"/>
              </a:solidFill>
              <a:latin typeface="微软雅黑" pitchFamily="34" charset="-122"/>
              <a:ea typeface="微软雅黑" pitchFamily="34" charset="-122"/>
            </a:endParaRPr>
          </a:p>
        </p:txBody>
      </p:sp>
      <p:sp>
        <p:nvSpPr>
          <p:cNvPr id="39" name="Rectangle 6"/>
          <p:cNvSpPr>
            <a:spLocks noChangeArrowheads="1"/>
          </p:cNvSpPr>
          <p:nvPr/>
        </p:nvSpPr>
        <p:spPr bwMode="auto">
          <a:xfrm>
            <a:off x="7702770" y="4527537"/>
            <a:ext cx="1734593" cy="1532474"/>
          </a:xfrm>
          <a:prstGeom prst="rect">
            <a:avLst/>
          </a:prstGeom>
          <a:noFill/>
          <a:ln w="9525" algn="ctr">
            <a:solidFill>
              <a:schemeClr val="tx1"/>
            </a:solidFill>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40" name="Rectangle 59"/>
          <p:cNvSpPr>
            <a:spLocks noChangeArrowheads="1"/>
          </p:cNvSpPr>
          <p:nvPr/>
        </p:nvSpPr>
        <p:spPr bwMode="auto">
          <a:xfrm>
            <a:off x="5170367" y="5200659"/>
            <a:ext cx="897768" cy="414310"/>
          </a:xfrm>
          <a:prstGeom prst="rect">
            <a:avLst/>
          </a:prstGeom>
          <a:noFill/>
          <a:ln w="9525" algn="ctr">
            <a:solidFill>
              <a:schemeClr val="tx1"/>
            </a:solidFill>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42" name="Line 60"/>
          <p:cNvSpPr>
            <a:spLocks noChangeShapeType="1"/>
          </p:cNvSpPr>
          <p:nvPr/>
        </p:nvSpPr>
        <p:spPr bwMode="auto">
          <a:xfrm flipH="1">
            <a:off x="4524148" y="5402150"/>
            <a:ext cx="646217"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55" name="Line 72"/>
          <p:cNvSpPr>
            <a:spLocks noChangeShapeType="1"/>
          </p:cNvSpPr>
          <p:nvPr/>
        </p:nvSpPr>
        <p:spPr bwMode="auto">
          <a:xfrm rot="5400000">
            <a:off x="7062787" y="4387212"/>
            <a:ext cx="5011" cy="199431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57" name="Rectangle 76"/>
          <p:cNvSpPr>
            <a:spLocks noChangeArrowheads="1"/>
          </p:cNvSpPr>
          <p:nvPr/>
        </p:nvSpPr>
        <p:spPr bwMode="auto">
          <a:xfrm>
            <a:off x="8158682" y="4998111"/>
            <a:ext cx="831470" cy="767511"/>
          </a:xfrm>
          <a:prstGeom prst="rect">
            <a:avLst/>
          </a:prstGeom>
          <a:noFill/>
          <a:ln>
            <a:noFill/>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服务器</a:t>
            </a:r>
          </a:p>
        </p:txBody>
      </p:sp>
      <p:sp>
        <p:nvSpPr>
          <p:cNvPr id="58" name="Text Box 8"/>
          <p:cNvSpPr txBox="1">
            <a:spLocks noChangeArrowheads="1"/>
          </p:cNvSpPr>
          <p:nvPr/>
        </p:nvSpPr>
        <p:spPr bwMode="auto">
          <a:xfrm>
            <a:off x="5125530" y="418898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客户端</a:t>
            </a:r>
          </a:p>
        </p:txBody>
      </p:sp>
      <p:sp>
        <p:nvSpPr>
          <p:cNvPr id="59" name="Text Box 9"/>
          <p:cNvSpPr txBox="1">
            <a:spLocks noChangeArrowheads="1"/>
          </p:cNvSpPr>
          <p:nvPr/>
        </p:nvSpPr>
        <p:spPr bwMode="auto">
          <a:xfrm>
            <a:off x="8728101" y="415196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服务器</a:t>
            </a:r>
          </a:p>
        </p:txBody>
      </p:sp>
      <p:pic>
        <p:nvPicPr>
          <p:cNvPr id="6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4149" y="4198873"/>
            <a:ext cx="568056" cy="568056"/>
          </a:xfrm>
          <a:prstGeom prst="rect">
            <a:avLst/>
          </a:prstGeom>
          <a:noFill/>
          <a:extLst>
            <a:ext uri="{909E8E84-426E-40DD-AFC4-6F175D3DCCD1}">
              <a14:hiddenFill xmlns:a14="http://schemas.microsoft.com/office/drawing/2010/main">
                <a:solidFill>
                  <a:srgbClr val="FFFFFF"/>
                </a:solidFill>
              </a14:hiddenFill>
            </a:ext>
          </a:extLst>
        </p:spPr>
      </p:pic>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2525" y="4145554"/>
            <a:ext cx="458358" cy="641703"/>
          </a:xfrm>
          <a:prstGeom prst="rect">
            <a:avLst/>
          </a:prstGeom>
        </p:spPr>
      </p:pic>
      <p:sp>
        <p:nvSpPr>
          <p:cNvPr id="6" name="椭圆 5"/>
          <p:cNvSpPr/>
          <p:nvPr/>
        </p:nvSpPr>
        <p:spPr>
          <a:xfrm>
            <a:off x="3552149" y="4923752"/>
            <a:ext cx="972000" cy="9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Rectangle 59"/>
          <p:cNvSpPr>
            <a:spLocks noChangeArrowheads="1"/>
          </p:cNvSpPr>
          <p:nvPr/>
        </p:nvSpPr>
        <p:spPr bwMode="auto">
          <a:xfrm>
            <a:off x="3741998" y="5050162"/>
            <a:ext cx="592301" cy="659501"/>
          </a:xfrm>
          <a:prstGeom prst="rect">
            <a:avLst/>
          </a:prstGeom>
          <a:noFill/>
          <a:ln w="9525" algn="ctr">
            <a:noFill/>
            <a:miter lim="800000"/>
            <a:headEnd/>
            <a:tailEnd/>
          </a:ln>
          <a:effectLst/>
        </p:spPr>
        <p:txBody>
          <a:bodyPr wrap="none" anchor="ctr"/>
          <a:lstStyle/>
          <a:p>
            <a:pPr algn="ctr"/>
            <a:r>
              <a:rPr lang="zh-CN" altLang="en-US" sz="1600" dirty="0">
                <a:solidFill>
                  <a:prstClr val="black"/>
                </a:solidFill>
                <a:latin typeface="微软雅黑" pitchFamily="34" charset="-122"/>
                <a:ea typeface="微软雅黑" pitchFamily="34" charset="-122"/>
              </a:rPr>
              <a:t>媒体</a:t>
            </a:r>
          </a:p>
          <a:p>
            <a:pPr algn="ctr"/>
            <a:r>
              <a:rPr lang="zh-CN" altLang="en-US" sz="1600" dirty="0">
                <a:solidFill>
                  <a:prstClr val="black"/>
                </a:solidFill>
                <a:latin typeface="微软雅黑" pitchFamily="34" charset="-122"/>
                <a:ea typeface="微软雅黑" pitchFamily="34" charset="-122"/>
              </a:rPr>
              <a:t>播放器</a:t>
            </a:r>
            <a:endParaRPr lang="en-US" altLang="zh-CN" sz="1600" dirty="0">
              <a:solidFill>
                <a:prstClr val="black"/>
              </a:solidFill>
              <a:latin typeface="微软雅黑" pitchFamily="34" charset="-122"/>
              <a:ea typeface="微软雅黑" pitchFamily="34" charset="-122"/>
            </a:endParaRPr>
          </a:p>
        </p:txBody>
      </p:sp>
      <p:sp>
        <p:nvSpPr>
          <p:cNvPr id="64" name="Rectangle 59"/>
          <p:cNvSpPr>
            <a:spLocks noChangeArrowheads="1"/>
          </p:cNvSpPr>
          <p:nvPr/>
        </p:nvSpPr>
        <p:spPr bwMode="auto">
          <a:xfrm>
            <a:off x="5169573" y="5200659"/>
            <a:ext cx="468826" cy="414310"/>
          </a:xfrm>
          <a:prstGeom prst="rect">
            <a:avLst/>
          </a:prstGeom>
          <a:solidFill>
            <a:srgbClr val="D9A9FF"/>
          </a:solidFill>
          <a:ln w="9525" algn="ctr">
            <a:solidFill>
              <a:schemeClr val="tx1"/>
            </a:solidFill>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63" name="Rectangle 59"/>
          <p:cNvSpPr>
            <a:spLocks noChangeArrowheads="1"/>
          </p:cNvSpPr>
          <p:nvPr/>
        </p:nvSpPr>
        <p:spPr bwMode="auto">
          <a:xfrm>
            <a:off x="5170367" y="5200659"/>
            <a:ext cx="226042" cy="414310"/>
          </a:xfrm>
          <a:prstGeom prst="rect">
            <a:avLst/>
          </a:prstGeom>
          <a:noFill/>
          <a:ln w="9525" algn="ctr">
            <a:solidFill>
              <a:schemeClr val="tx1"/>
            </a:solidFill>
            <a:prstDash val="sysDot"/>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65" name="Rectangle 59"/>
          <p:cNvSpPr>
            <a:spLocks noChangeArrowheads="1"/>
          </p:cNvSpPr>
          <p:nvPr/>
        </p:nvSpPr>
        <p:spPr bwMode="auto">
          <a:xfrm>
            <a:off x="5170367" y="5200551"/>
            <a:ext cx="690004" cy="414310"/>
          </a:xfrm>
          <a:prstGeom prst="rect">
            <a:avLst/>
          </a:prstGeom>
          <a:noFill/>
          <a:ln w="9525" algn="ctr">
            <a:solidFill>
              <a:schemeClr val="tx1"/>
            </a:solidFill>
            <a:prstDash val="sysDot"/>
            <a:miter lim="800000"/>
            <a:headEnd/>
            <a:tailEnd/>
          </a:ln>
          <a:effectLst/>
        </p:spPr>
        <p:txBody>
          <a:bodyPr wrap="none" anchor="ctr"/>
          <a:lstStyle/>
          <a:p>
            <a:pPr algn="ctr"/>
            <a:endParaRPr lang="zh-CN" altLang="en-US" sz="1600" dirty="0">
              <a:solidFill>
                <a:prstClr val="black"/>
              </a:solidFill>
              <a:latin typeface="微软雅黑" pitchFamily="34" charset="-122"/>
              <a:ea typeface="微软雅黑" pitchFamily="34" charset="-122"/>
            </a:endParaRPr>
          </a:p>
        </p:txBody>
      </p:sp>
      <p:sp>
        <p:nvSpPr>
          <p:cNvPr id="66" name="椭圆 65"/>
          <p:cNvSpPr/>
          <p:nvPr/>
        </p:nvSpPr>
        <p:spPr>
          <a:xfrm>
            <a:off x="8069367" y="4900877"/>
            <a:ext cx="972000" cy="9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Line 60"/>
          <p:cNvSpPr>
            <a:spLocks noChangeShapeType="1"/>
          </p:cNvSpPr>
          <p:nvPr/>
        </p:nvSpPr>
        <p:spPr bwMode="auto">
          <a:xfrm flipH="1" flipV="1">
            <a:off x="5396408" y="5614968"/>
            <a:ext cx="0" cy="561701"/>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68" name="Line 60"/>
          <p:cNvSpPr>
            <a:spLocks noChangeShapeType="1"/>
          </p:cNvSpPr>
          <p:nvPr/>
        </p:nvSpPr>
        <p:spPr bwMode="auto">
          <a:xfrm flipH="1" flipV="1">
            <a:off x="5860371" y="5614859"/>
            <a:ext cx="0" cy="56180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69" name="Line 60"/>
          <p:cNvSpPr>
            <a:spLocks noChangeShapeType="1"/>
          </p:cNvSpPr>
          <p:nvPr/>
        </p:nvSpPr>
        <p:spPr bwMode="auto">
          <a:xfrm flipH="1">
            <a:off x="5515366" y="4923752"/>
            <a:ext cx="175802" cy="27679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itchFamily="34" charset="-122"/>
              <a:ea typeface="微软雅黑" pitchFamily="34" charset="-122"/>
            </a:endParaRPr>
          </a:p>
        </p:txBody>
      </p:sp>
      <p:sp>
        <p:nvSpPr>
          <p:cNvPr id="70" name="Text Box 8"/>
          <p:cNvSpPr txBox="1">
            <a:spLocks noChangeArrowheads="1"/>
          </p:cNvSpPr>
          <p:nvPr/>
        </p:nvSpPr>
        <p:spPr bwMode="auto">
          <a:xfrm>
            <a:off x="5313920" y="4636697"/>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itchFamily="34" charset="-122"/>
                <a:ea typeface="微软雅黑" pitchFamily="34" charset="-122"/>
              </a:rPr>
              <a:t>缓冲区</a:t>
            </a:r>
          </a:p>
        </p:txBody>
      </p:sp>
      <p:sp>
        <p:nvSpPr>
          <p:cNvPr id="71" name="Text Box 8"/>
          <p:cNvSpPr txBox="1">
            <a:spLocks noChangeArrowheads="1"/>
          </p:cNvSpPr>
          <p:nvPr/>
        </p:nvSpPr>
        <p:spPr bwMode="auto">
          <a:xfrm>
            <a:off x="5714029" y="6176670"/>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srgbClr val="C00000"/>
                </a:solidFill>
                <a:latin typeface="微软雅黑" pitchFamily="34" charset="-122"/>
                <a:ea typeface="微软雅黑" pitchFamily="34" charset="-122"/>
              </a:rPr>
              <a:t>高阈值标记</a:t>
            </a:r>
          </a:p>
        </p:txBody>
      </p:sp>
      <p:sp>
        <p:nvSpPr>
          <p:cNvPr id="72" name="Text Box 8"/>
          <p:cNvSpPr txBox="1">
            <a:spLocks noChangeArrowheads="1"/>
          </p:cNvSpPr>
          <p:nvPr/>
        </p:nvSpPr>
        <p:spPr bwMode="auto">
          <a:xfrm>
            <a:off x="4461769" y="6176670"/>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srgbClr val="C00000"/>
                </a:solidFill>
                <a:latin typeface="微软雅黑" pitchFamily="34" charset="-122"/>
                <a:ea typeface="微软雅黑" pitchFamily="34" charset="-122"/>
              </a:rPr>
              <a:t>低阈值标记</a:t>
            </a:r>
          </a:p>
        </p:txBody>
      </p:sp>
      <p:sp>
        <p:nvSpPr>
          <p:cNvPr id="27" name="灯片编号占位符 1">
            <a:extLst>
              <a:ext uri="{FF2B5EF4-FFF2-40B4-BE49-F238E27FC236}">
                <a16:creationId xmlns:a16="http://schemas.microsoft.com/office/drawing/2014/main" id="{97095FAF-9FFD-8042-93A8-1E9B3133C326}"/>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155</a:t>
            </a:fld>
            <a:endParaRPr kumimoji="1" lang="zh-CN" altLang="en-US" dirty="0"/>
          </a:p>
        </p:txBody>
      </p:sp>
    </p:spTree>
    <p:extLst>
      <p:ext uri="{BB962C8B-B14F-4D97-AF65-F5344CB8AC3E}">
        <p14:creationId xmlns:p14="http://schemas.microsoft.com/office/powerpoint/2010/main" val="773819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cs typeface="+mj-cs"/>
              </a:rPr>
              <a:t>直播与实时音视频</a:t>
            </a:r>
            <a:endParaRPr lang="en-US" altLang="zh-CN" sz="4000" kern="1200" dirty="0">
              <a:solidFill>
                <a:schemeClr val="tx1"/>
              </a:solidFill>
              <a:latin typeface="Microsoft YaHei" panose="020B0503020204020204" pitchFamily="34" charset="-122"/>
              <a:ea typeface="Microsoft YaHei" panose="020B0503020204020204" pitchFamily="34" charset="-122"/>
              <a:cs typeface="+mj-cs"/>
            </a:endParaRPr>
          </a:p>
        </p:txBody>
      </p:sp>
      <p:sp>
        <p:nvSpPr>
          <p:cNvPr id="3" name="内容占位符 2"/>
          <p:cNvSpPr>
            <a:spLocks noGrp="1"/>
          </p:cNvSpPr>
          <p:nvPr>
            <p:ph idx="1"/>
          </p:nvPr>
        </p:nvSpPr>
        <p:spPr>
          <a:xfrm>
            <a:off x="761793" y="1377962"/>
            <a:ext cx="9817078" cy="2759420"/>
          </a:xfrm>
        </p:spPr>
        <p:txBody>
          <a:bodyPr>
            <a:noAutofit/>
          </a:bodyPr>
          <a:lstStyle/>
          <a:p>
            <a:pPr fontAlgn="base"/>
            <a:r>
              <a:rPr lang="zh-CN" altLang="en-US" sz="2400" dirty="0"/>
              <a:t>实时音频</a:t>
            </a:r>
            <a:r>
              <a:rPr lang="en-US" altLang="zh-CN" sz="2400" dirty="0"/>
              <a:t>/</a:t>
            </a:r>
            <a:r>
              <a:rPr lang="zh-CN" altLang="en-US" sz="2400" dirty="0"/>
              <a:t>视频所需要的几种应用协议 </a:t>
            </a:r>
            <a:endParaRPr lang="en-US" altLang="zh-CN" sz="2400" dirty="0"/>
          </a:p>
          <a:p>
            <a:pPr lvl="1" fontAlgn="base"/>
            <a:r>
              <a:rPr lang="zh-CN" altLang="en-US" sz="2000" dirty="0"/>
              <a:t>一种是信令协议，对建立的连接起控制作用，如</a:t>
            </a:r>
            <a:r>
              <a:rPr lang="en-US" altLang="zh-CN" sz="2000" dirty="0">
                <a:solidFill>
                  <a:srgbClr val="C00000"/>
                </a:solidFill>
              </a:rPr>
              <a:t>RTSP</a:t>
            </a:r>
          </a:p>
          <a:p>
            <a:pPr lvl="1" fontAlgn="base"/>
            <a:r>
              <a:rPr lang="zh-CN" altLang="en-US" sz="2000" dirty="0"/>
              <a:t>一种是数据分组传送协议，使音</a:t>
            </a:r>
            <a:r>
              <a:rPr lang="en-US" altLang="zh-CN" sz="2000" dirty="0"/>
              <a:t>/</a:t>
            </a:r>
            <a:r>
              <a:rPr lang="zh-CN" altLang="en-US" sz="2000" dirty="0"/>
              <a:t>视频能够以时延敏感属性传送，如</a:t>
            </a:r>
            <a:r>
              <a:rPr lang="en-US" altLang="zh-CN" sz="2000" dirty="0">
                <a:solidFill>
                  <a:srgbClr val="C00000"/>
                </a:solidFill>
              </a:rPr>
              <a:t>RTP/RTCP</a:t>
            </a:r>
          </a:p>
          <a:p>
            <a:pPr fontAlgn="base"/>
            <a:r>
              <a:rPr lang="zh-CN" altLang="en-US" sz="2400" dirty="0">
                <a:solidFill>
                  <a:srgbClr val="C00000"/>
                </a:solidFill>
              </a:rPr>
              <a:t>使用</a:t>
            </a:r>
            <a:r>
              <a:rPr lang="en-US" altLang="zh-CN" sz="2400" dirty="0">
                <a:solidFill>
                  <a:srgbClr val="C00000"/>
                </a:solidFill>
              </a:rPr>
              <a:t>TCP</a:t>
            </a:r>
            <a:r>
              <a:rPr lang="zh-CN" altLang="en-US" sz="2400" dirty="0">
                <a:solidFill>
                  <a:srgbClr val="C00000"/>
                </a:solidFill>
              </a:rPr>
              <a:t>，还是</a:t>
            </a:r>
            <a:r>
              <a:rPr lang="en-US" altLang="zh-CN" sz="2400" dirty="0">
                <a:solidFill>
                  <a:srgbClr val="C00000"/>
                </a:solidFill>
              </a:rPr>
              <a:t>UDP</a:t>
            </a:r>
            <a:r>
              <a:rPr lang="zh-CN" altLang="en-US" sz="2400" dirty="0">
                <a:solidFill>
                  <a:srgbClr val="C00000"/>
                </a:solidFill>
              </a:rPr>
              <a:t>？</a:t>
            </a:r>
            <a:endParaRPr lang="en-US" altLang="zh-CN" sz="2400" dirty="0">
              <a:solidFill>
                <a:srgbClr val="C00000"/>
              </a:solidFill>
            </a:endParaRPr>
          </a:p>
          <a:p>
            <a:pPr lvl="1" fontAlgn="base"/>
            <a:r>
              <a:rPr lang="en-US" altLang="zh-CN" sz="2000" dirty="0"/>
              <a:t>UDP</a:t>
            </a:r>
            <a:r>
              <a:rPr lang="zh-CN" altLang="en-US" sz="2000" dirty="0"/>
              <a:t>不可靠但效率高，更适合实时类应用</a:t>
            </a:r>
            <a:endParaRPr lang="en-US" altLang="zh-CN" sz="2000" dirty="0"/>
          </a:p>
          <a:p>
            <a:pPr lvl="1" fontAlgn="base"/>
            <a:r>
              <a:rPr lang="en-US" altLang="zh-CN" sz="2000" dirty="0"/>
              <a:t>UDP</a:t>
            </a:r>
            <a:r>
              <a:rPr lang="zh-CN" altLang="en-US" sz="2000" dirty="0"/>
              <a:t>需要自行实现流控算法，增加了成本和复杂性</a:t>
            </a:r>
            <a:endParaRPr lang="en-US" altLang="zh-CN" sz="2000" dirty="0"/>
          </a:p>
          <a:p>
            <a:pPr lvl="1" fontAlgn="base"/>
            <a:r>
              <a:rPr lang="en-US" altLang="zh-CN" sz="2000" dirty="0"/>
              <a:t>UDP</a:t>
            </a:r>
            <a:r>
              <a:rPr lang="zh-CN" altLang="en-US" sz="2000" dirty="0"/>
              <a:t>传输音视频可能会被路由器丢弃或防火墙阻拦，而</a:t>
            </a:r>
            <a:r>
              <a:rPr lang="en-US" altLang="zh-CN" sz="2000" dirty="0"/>
              <a:t>TCP</a:t>
            </a:r>
            <a:r>
              <a:rPr lang="zh-CN" altLang="en-US" sz="2000" dirty="0"/>
              <a:t>可以畅通无阻</a:t>
            </a:r>
            <a:endParaRPr lang="en-US" altLang="zh-CN" sz="2000" dirty="0"/>
          </a:p>
        </p:txBody>
      </p:sp>
      <p:grpSp>
        <p:nvGrpSpPr>
          <p:cNvPr id="5" name="组合 4"/>
          <p:cNvGrpSpPr/>
          <p:nvPr/>
        </p:nvGrpSpPr>
        <p:grpSpPr>
          <a:xfrm>
            <a:off x="3087441" y="4200651"/>
            <a:ext cx="5430650" cy="2204154"/>
            <a:chOff x="61531" y="970192"/>
            <a:chExt cx="9179312" cy="3725635"/>
          </a:xfrm>
        </p:grpSpPr>
        <p:sp>
          <p:nvSpPr>
            <p:cNvPr id="7" name="Rectangle 14"/>
            <p:cNvSpPr>
              <a:spLocks noChangeArrowheads="1"/>
            </p:cNvSpPr>
            <p:nvPr/>
          </p:nvSpPr>
          <p:spPr bwMode="auto">
            <a:xfrm>
              <a:off x="939527" y="3390900"/>
              <a:ext cx="3229769" cy="465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dirty="0">
                  <a:solidFill>
                    <a:prstClr val="black"/>
                  </a:solidFill>
                  <a:latin typeface="微软雅黑" pitchFamily="34" charset="-122"/>
                  <a:ea typeface="微软雅黑" pitchFamily="34" charset="-122"/>
                </a:rPr>
                <a:t>TCP</a:t>
              </a:r>
              <a:endParaRPr kumimoji="1" lang="en-US" altLang="zh-CN" sz="1400" dirty="0">
                <a:solidFill>
                  <a:prstClr val="black"/>
                </a:solidFill>
                <a:latin typeface="微软雅黑" pitchFamily="34" charset="-122"/>
                <a:ea typeface="微软雅黑" pitchFamily="34" charset="-122"/>
              </a:endParaRPr>
            </a:p>
          </p:txBody>
        </p:sp>
        <p:sp>
          <p:nvSpPr>
            <p:cNvPr id="8" name="Rectangle 15"/>
            <p:cNvSpPr>
              <a:spLocks noChangeArrowheads="1"/>
            </p:cNvSpPr>
            <p:nvPr/>
          </p:nvSpPr>
          <p:spPr bwMode="auto">
            <a:xfrm>
              <a:off x="4549369" y="3390900"/>
              <a:ext cx="4306299" cy="465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dirty="0">
                  <a:solidFill>
                    <a:prstClr val="black"/>
                  </a:solidFill>
                  <a:latin typeface="微软雅黑" pitchFamily="34" charset="-122"/>
                  <a:ea typeface="微软雅黑" pitchFamily="34" charset="-122"/>
                </a:rPr>
                <a:t>UDP</a:t>
              </a:r>
              <a:endParaRPr kumimoji="1" lang="en-US" altLang="zh-CN" sz="1400" dirty="0">
                <a:solidFill>
                  <a:prstClr val="black"/>
                </a:solidFill>
                <a:latin typeface="微软雅黑" pitchFamily="34" charset="-122"/>
                <a:ea typeface="微软雅黑" pitchFamily="34" charset="-122"/>
              </a:endParaRPr>
            </a:p>
          </p:txBody>
        </p:sp>
        <p:sp>
          <p:nvSpPr>
            <p:cNvPr id="9" name="Line 16"/>
            <p:cNvSpPr>
              <a:spLocks noChangeShapeType="1"/>
            </p:cNvSpPr>
            <p:nvPr/>
          </p:nvSpPr>
          <p:spPr bwMode="auto">
            <a:xfrm>
              <a:off x="2554410" y="3856038"/>
              <a:ext cx="0" cy="37465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0" name="Line 17"/>
            <p:cNvSpPr>
              <a:spLocks noChangeShapeType="1"/>
            </p:cNvSpPr>
            <p:nvPr/>
          </p:nvSpPr>
          <p:spPr bwMode="auto">
            <a:xfrm>
              <a:off x="6702519" y="3856039"/>
              <a:ext cx="0" cy="37465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1" name="Line 18"/>
            <p:cNvSpPr>
              <a:spLocks noChangeShapeType="1"/>
            </p:cNvSpPr>
            <p:nvPr/>
          </p:nvSpPr>
          <p:spPr bwMode="auto">
            <a:xfrm>
              <a:off x="1603366" y="2832100"/>
              <a:ext cx="0" cy="558801"/>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2" name="Line 19"/>
            <p:cNvSpPr>
              <a:spLocks noChangeShapeType="1"/>
            </p:cNvSpPr>
            <p:nvPr/>
          </p:nvSpPr>
          <p:spPr bwMode="auto">
            <a:xfrm>
              <a:off x="3125381" y="2832100"/>
              <a:ext cx="0" cy="558800"/>
            </a:xfrm>
            <a:prstGeom prst="line">
              <a:avLst/>
            </a:prstGeom>
            <a:noFill/>
            <a:ln w="1905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3" name="Line 20"/>
            <p:cNvSpPr>
              <a:spLocks noChangeShapeType="1"/>
            </p:cNvSpPr>
            <p:nvPr/>
          </p:nvSpPr>
          <p:spPr bwMode="auto">
            <a:xfrm flipH="1">
              <a:off x="3694633" y="2863851"/>
              <a:ext cx="620704" cy="527051"/>
            </a:xfrm>
            <a:prstGeom prst="line">
              <a:avLst/>
            </a:prstGeom>
            <a:noFill/>
            <a:ln w="1905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4" name="Line 21"/>
            <p:cNvSpPr>
              <a:spLocks noChangeShapeType="1"/>
            </p:cNvSpPr>
            <p:nvPr/>
          </p:nvSpPr>
          <p:spPr bwMode="auto">
            <a:xfrm>
              <a:off x="6358757" y="2832101"/>
              <a:ext cx="0" cy="558799"/>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5" name="Line 22"/>
            <p:cNvSpPr>
              <a:spLocks noChangeShapeType="1"/>
            </p:cNvSpPr>
            <p:nvPr/>
          </p:nvSpPr>
          <p:spPr bwMode="auto">
            <a:xfrm>
              <a:off x="4931162" y="2832100"/>
              <a:ext cx="0" cy="55880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6" name="Line 23"/>
            <p:cNvSpPr>
              <a:spLocks noChangeShapeType="1"/>
            </p:cNvSpPr>
            <p:nvPr/>
          </p:nvSpPr>
          <p:spPr bwMode="auto">
            <a:xfrm>
              <a:off x="3503736" y="2832100"/>
              <a:ext cx="1236531" cy="55880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7" name="Line 24"/>
            <p:cNvSpPr>
              <a:spLocks noChangeShapeType="1"/>
            </p:cNvSpPr>
            <p:nvPr/>
          </p:nvSpPr>
          <p:spPr bwMode="auto">
            <a:xfrm flipH="1">
              <a:off x="7997364" y="2863851"/>
              <a:ext cx="0" cy="527051"/>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18" name="Text Box 35"/>
            <p:cNvSpPr txBox="1">
              <a:spLocks noChangeArrowheads="1"/>
            </p:cNvSpPr>
            <p:nvPr/>
          </p:nvSpPr>
          <p:spPr bwMode="auto">
            <a:xfrm>
              <a:off x="2545791" y="970192"/>
              <a:ext cx="1092480" cy="6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itchFamily="34" charset="-122"/>
                  <a:ea typeface="微软雅黑" pitchFamily="34" charset="-122"/>
                </a:rPr>
                <a:t>信令</a:t>
              </a:r>
            </a:p>
          </p:txBody>
        </p:sp>
        <p:sp>
          <p:nvSpPr>
            <p:cNvPr id="19" name="Text Box 36"/>
            <p:cNvSpPr txBox="1">
              <a:spLocks noChangeArrowheads="1"/>
            </p:cNvSpPr>
            <p:nvPr/>
          </p:nvSpPr>
          <p:spPr bwMode="auto">
            <a:xfrm>
              <a:off x="5418354" y="1160464"/>
              <a:ext cx="1872822" cy="6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itchFamily="34" charset="-122"/>
                  <a:ea typeface="微软雅黑" pitchFamily="34" charset="-122"/>
                </a:rPr>
                <a:t>服务质量</a:t>
              </a:r>
            </a:p>
          </p:txBody>
        </p:sp>
        <p:sp>
          <p:nvSpPr>
            <p:cNvPr id="20" name="Rectangle 37"/>
            <p:cNvSpPr>
              <a:spLocks noChangeArrowheads="1"/>
            </p:cNvSpPr>
            <p:nvPr/>
          </p:nvSpPr>
          <p:spPr bwMode="auto">
            <a:xfrm>
              <a:off x="939528" y="4230689"/>
              <a:ext cx="7916143" cy="465138"/>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dirty="0">
                  <a:solidFill>
                    <a:prstClr val="black"/>
                  </a:solidFill>
                  <a:latin typeface="微软雅黑" pitchFamily="34" charset="-122"/>
                  <a:ea typeface="微软雅黑" pitchFamily="34" charset="-122"/>
                </a:rPr>
                <a:t>IPv4 / IPv6</a:t>
              </a:r>
            </a:p>
          </p:txBody>
        </p:sp>
        <p:sp>
          <p:nvSpPr>
            <p:cNvPr id="21" name="AutoShape 38"/>
            <p:cNvSpPr>
              <a:spLocks noChangeArrowheads="1"/>
            </p:cNvSpPr>
            <p:nvPr/>
          </p:nvSpPr>
          <p:spPr bwMode="auto">
            <a:xfrm>
              <a:off x="4074704" y="2384091"/>
              <a:ext cx="1359513"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sz="2000" dirty="0">
                  <a:solidFill>
                    <a:srgbClr val="C00000"/>
                  </a:solidFill>
                  <a:latin typeface="微软雅黑" pitchFamily="34" charset="-122"/>
                  <a:ea typeface="微软雅黑" pitchFamily="34" charset="-122"/>
                </a:rPr>
                <a:t>RTSP</a:t>
              </a:r>
              <a:endParaRPr kumimoji="1" lang="en-US" altLang="zh-CN" sz="1600" dirty="0">
                <a:solidFill>
                  <a:srgbClr val="C00000"/>
                </a:solidFill>
                <a:latin typeface="微软雅黑" pitchFamily="34" charset="-122"/>
                <a:ea typeface="微软雅黑" pitchFamily="34" charset="-122"/>
              </a:endParaRPr>
            </a:p>
          </p:txBody>
        </p:sp>
        <p:sp>
          <p:nvSpPr>
            <p:cNvPr id="22" name="AutoShape 39"/>
            <p:cNvSpPr>
              <a:spLocks noChangeArrowheads="1"/>
            </p:cNvSpPr>
            <p:nvPr/>
          </p:nvSpPr>
          <p:spPr bwMode="auto">
            <a:xfrm>
              <a:off x="5720586" y="2384091"/>
              <a:ext cx="1359513"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sz="2000" dirty="0">
                  <a:solidFill>
                    <a:srgbClr val="C00000"/>
                  </a:solidFill>
                  <a:latin typeface="微软雅黑" pitchFamily="34" charset="-122"/>
                  <a:ea typeface="微软雅黑" pitchFamily="34" charset="-122"/>
                </a:rPr>
                <a:t>RTCP</a:t>
              </a:r>
              <a:endParaRPr kumimoji="1" lang="en-US" altLang="zh-CN" sz="1600" dirty="0">
                <a:solidFill>
                  <a:srgbClr val="C00000"/>
                </a:solidFill>
                <a:latin typeface="微软雅黑" pitchFamily="34" charset="-122"/>
                <a:ea typeface="微软雅黑" pitchFamily="34" charset="-122"/>
              </a:endParaRPr>
            </a:p>
          </p:txBody>
        </p:sp>
        <p:sp>
          <p:nvSpPr>
            <p:cNvPr id="24" name="AutoShape 41"/>
            <p:cNvSpPr>
              <a:spLocks noChangeArrowheads="1"/>
            </p:cNvSpPr>
            <p:nvPr/>
          </p:nvSpPr>
          <p:spPr bwMode="auto">
            <a:xfrm>
              <a:off x="1034114" y="2384091"/>
              <a:ext cx="1359513"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dirty="0">
                  <a:solidFill>
                    <a:prstClr val="black"/>
                  </a:solidFill>
                  <a:latin typeface="微软雅黑" pitchFamily="34" charset="-122"/>
                  <a:ea typeface="微软雅黑" pitchFamily="34" charset="-122"/>
                </a:rPr>
                <a:t>H.323</a:t>
              </a:r>
            </a:p>
          </p:txBody>
        </p:sp>
        <p:sp>
          <p:nvSpPr>
            <p:cNvPr id="25" name="AutoShape 42"/>
            <p:cNvSpPr>
              <a:spLocks noChangeArrowheads="1"/>
            </p:cNvSpPr>
            <p:nvPr/>
          </p:nvSpPr>
          <p:spPr bwMode="auto">
            <a:xfrm>
              <a:off x="2554411" y="2384091"/>
              <a:ext cx="1357279"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dirty="0">
                  <a:solidFill>
                    <a:prstClr val="black"/>
                  </a:solidFill>
                  <a:latin typeface="微软雅黑" pitchFamily="34" charset="-122"/>
                  <a:ea typeface="微软雅黑" pitchFamily="34" charset="-122"/>
                </a:rPr>
                <a:t>SIP</a:t>
              </a:r>
            </a:p>
          </p:txBody>
        </p:sp>
        <p:sp>
          <p:nvSpPr>
            <p:cNvPr id="26" name="AutoShape 43"/>
            <p:cNvSpPr>
              <a:spLocks noChangeArrowheads="1"/>
            </p:cNvSpPr>
            <p:nvPr/>
          </p:nvSpPr>
          <p:spPr bwMode="auto">
            <a:xfrm>
              <a:off x="7504518" y="2384091"/>
              <a:ext cx="1236530" cy="44801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sz="2000" dirty="0">
                  <a:solidFill>
                    <a:srgbClr val="C00000"/>
                  </a:solidFill>
                  <a:latin typeface="微软雅黑" pitchFamily="34" charset="-122"/>
                  <a:ea typeface="微软雅黑" pitchFamily="34" charset="-122"/>
                </a:rPr>
                <a:t>RTP</a:t>
              </a:r>
            </a:p>
          </p:txBody>
        </p:sp>
        <p:sp>
          <p:nvSpPr>
            <p:cNvPr id="28" name="AutoShape 45"/>
            <p:cNvSpPr>
              <a:spLocks/>
            </p:cNvSpPr>
            <p:nvPr/>
          </p:nvSpPr>
          <p:spPr bwMode="auto">
            <a:xfrm rot="5400000">
              <a:off x="2926746" y="-404428"/>
              <a:ext cx="206375" cy="3991637"/>
            </a:xfrm>
            <a:prstGeom prst="leftBrace">
              <a:avLst>
                <a:gd name="adj1" fmla="val 148782"/>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29" name="AutoShape 47"/>
            <p:cNvSpPr>
              <a:spLocks/>
            </p:cNvSpPr>
            <p:nvPr/>
          </p:nvSpPr>
          <p:spPr bwMode="auto">
            <a:xfrm>
              <a:off x="695317" y="1844676"/>
              <a:ext cx="201215" cy="1490663"/>
            </a:xfrm>
            <a:prstGeom prst="leftBrace">
              <a:avLst>
                <a:gd name="adj1" fmla="val 66881"/>
                <a:gd name="adj2" fmla="val 50056"/>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sp>
          <p:nvSpPr>
            <p:cNvPr id="30" name="Text Box 48"/>
            <p:cNvSpPr txBox="1">
              <a:spLocks noChangeArrowheads="1"/>
            </p:cNvSpPr>
            <p:nvPr/>
          </p:nvSpPr>
          <p:spPr bwMode="auto">
            <a:xfrm>
              <a:off x="61531" y="1444125"/>
              <a:ext cx="702307" cy="24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itchFamily="34" charset="-122"/>
                  <a:ea typeface="微软雅黑" pitchFamily="34" charset="-122"/>
                </a:rPr>
                <a:t>应</a:t>
              </a:r>
            </a:p>
            <a:p>
              <a:r>
                <a:rPr kumimoji="1" lang="zh-CN" altLang="en-US" dirty="0">
                  <a:solidFill>
                    <a:prstClr val="black"/>
                  </a:solidFill>
                  <a:latin typeface="微软雅黑" pitchFamily="34" charset="-122"/>
                  <a:ea typeface="微软雅黑" pitchFamily="34" charset="-122"/>
                </a:rPr>
                <a:t>用</a:t>
              </a:r>
            </a:p>
            <a:p>
              <a:r>
                <a:rPr kumimoji="1" lang="zh-CN" altLang="en-US" dirty="0">
                  <a:solidFill>
                    <a:prstClr val="black"/>
                  </a:solidFill>
                  <a:latin typeface="微软雅黑" pitchFamily="34" charset="-122"/>
                  <a:ea typeface="微软雅黑" pitchFamily="34" charset="-122"/>
                </a:rPr>
                <a:t>层</a:t>
              </a:r>
            </a:p>
            <a:p>
              <a:r>
                <a:rPr kumimoji="1" lang="zh-CN" altLang="en-US" dirty="0">
                  <a:solidFill>
                    <a:prstClr val="black"/>
                  </a:solidFill>
                  <a:latin typeface="微软雅黑" pitchFamily="34" charset="-122"/>
                  <a:ea typeface="微软雅黑" pitchFamily="34" charset="-122"/>
                </a:rPr>
                <a:t>协</a:t>
              </a:r>
            </a:p>
            <a:p>
              <a:r>
                <a:rPr kumimoji="1" lang="zh-CN" altLang="en-US" dirty="0">
                  <a:solidFill>
                    <a:prstClr val="black"/>
                  </a:solidFill>
                  <a:latin typeface="微软雅黑" pitchFamily="34" charset="-122"/>
                  <a:ea typeface="微软雅黑" pitchFamily="34" charset="-122"/>
                </a:rPr>
                <a:t>议</a:t>
              </a:r>
            </a:p>
          </p:txBody>
        </p:sp>
        <p:sp>
          <p:nvSpPr>
            <p:cNvPr id="33" name="Text Box 56"/>
            <p:cNvSpPr txBox="1">
              <a:spLocks noChangeArrowheads="1"/>
            </p:cNvSpPr>
            <p:nvPr/>
          </p:nvSpPr>
          <p:spPr bwMode="auto">
            <a:xfrm>
              <a:off x="7200031" y="1153411"/>
              <a:ext cx="2040812" cy="6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itchFamily="34" charset="-122"/>
                  <a:ea typeface="微软雅黑" pitchFamily="34" charset="-122"/>
                </a:rPr>
                <a:t>音频</a:t>
              </a:r>
              <a:r>
                <a:rPr kumimoji="1" lang="en-US" altLang="zh-CN" dirty="0">
                  <a:solidFill>
                    <a:prstClr val="black"/>
                  </a:solidFill>
                  <a:latin typeface="微软雅黑" pitchFamily="34" charset="-122"/>
                  <a:ea typeface="微软雅黑" pitchFamily="34" charset="-122"/>
                </a:rPr>
                <a:t>/</a:t>
              </a:r>
              <a:r>
                <a:rPr kumimoji="1" lang="zh-CN" altLang="en-US" dirty="0">
                  <a:solidFill>
                    <a:prstClr val="black"/>
                  </a:solidFill>
                  <a:latin typeface="微软雅黑" pitchFamily="34" charset="-122"/>
                  <a:ea typeface="微软雅黑" pitchFamily="34" charset="-122"/>
                </a:rPr>
                <a:t>视频</a:t>
              </a:r>
            </a:p>
          </p:txBody>
        </p:sp>
        <p:sp>
          <p:nvSpPr>
            <p:cNvPr id="34" name="AutoShape 57"/>
            <p:cNvSpPr>
              <a:spLocks noChangeArrowheads="1"/>
            </p:cNvSpPr>
            <p:nvPr/>
          </p:nvSpPr>
          <p:spPr bwMode="auto">
            <a:xfrm>
              <a:off x="7850815" y="1759817"/>
              <a:ext cx="294813" cy="560386"/>
            </a:xfrm>
            <a:prstGeom prst="downArrow">
              <a:avLst>
                <a:gd name="adj1" fmla="val 50000"/>
                <a:gd name="adj2" fmla="val 39932"/>
              </a:avLst>
            </a:prstGeom>
            <a:no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prstClr val="black"/>
                </a:solidFill>
                <a:latin typeface="微软雅黑" pitchFamily="34" charset="-122"/>
                <a:ea typeface="微软雅黑" pitchFamily="34" charset="-122"/>
              </a:endParaRPr>
            </a:p>
          </p:txBody>
        </p:sp>
        <p:sp>
          <p:nvSpPr>
            <p:cNvPr id="35" name="AutoShape 58"/>
            <p:cNvSpPr>
              <a:spLocks noChangeArrowheads="1"/>
            </p:cNvSpPr>
            <p:nvPr/>
          </p:nvSpPr>
          <p:spPr bwMode="auto">
            <a:xfrm>
              <a:off x="2650718" y="1715391"/>
              <a:ext cx="1043914" cy="374650"/>
            </a:xfrm>
            <a:prstGeom prst="roundRect">
              <a:avLst>
                <a:gd name="adj" fmla="val 39167"/>
              </a:avLst>
            </a:prstGeom>
            <a:noFill/>
            <a:ln w="6350">
              <a:solidFill>
                <a:schemeClr val="tx1"/>
              </a:solidFill>
              <a:round/>
              <a:headEnd/>
              <a:tailEnd/>
            </a:ln>
            <a:effectLst/>
          </p:spPr>
          <p:txBody>
            <a:bodyPr wrap="none" anchor="ctr"/>
            <a:lstStyle/>
            <a:p>
              <a:pPr algn="ctr"/>
              <a:r>
                <a:rPr kumimoji="1" lang="en-US" altLang="zh-CN" dirty="0">
                  <a:solidFill>
                    <a:prstClr val="black"/>
                  </a:solidFill>
                  <a:latin typeface="微软雅黑" pitchFamily="34" charset="-122"/>
                  <a:ea typeface="微软雅黑" pitchFamily="34" charset="-122"/>
                </a:rPr>
                <a:t>SDP</a:t>
              </a:r>
            </a:p>
          </p:txBody>
        </p:sp>
        <p:sp>
          <p:nvSpPr>
            <p:cNvPr id="36" name="Line 59"/>
            <p:cNvSpPr>
              <a:spLocks noChangeShapeType="1"/>
            </p:cNvSpPr>
            <p:nvPr/>
          </p:nvSpPr>
          <p:spPr bwMode="auto">
            <a:xfrm>
              <a:off x="3125381" y="2091627"/>
              <a:ext cx="0" cy="27940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itchFamily="34" charset="-122"/>
                <a:ea typeface="微软雅黑" pitchFamily="34" charset="-122"/>
              </a:endParaRPr>
            </a:p>
          </p:txBody>
        </p:sp>
      </p:grpSp>
      <p:sp>
        <p:nvSpPr>
          <p:cNvPr id="38" name="AutoShape 57"/>
          <p:cNvSpPr>
            <a:spLocks noChangeArrowheads="1"/>
          </p:cNvSpPr>
          <p:nvPr/>
        </p:nvSpPr>
        <p:spPr bwMode="auto">
          <a:xfrm>
            <a:off x="6701980" y="4664097"/>
            <a:ext cx="174417" cy="331535"/>
          </a:xfrm>
          <a:prstGeom prst="downArrow">
            <a:avLst>
              <a:gd name="adj1" fmla="val 50000"/>
              <a:gd name="adj2" fmla="val 39932"/>
            </a:avLst>
          </a:prstGeom>
          <a:no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prstClr val="black"/>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CB2F4248-7367-9C49-AD8A-EF5DAF86F760}"/>
              </a:ext>
            </a:extLst>
          </p:cNvPr>
          <p:cNvSpPr/>
          <p:nvPr/>
        </p:nvSpPr>
        <p:spPr>
          <a:xfrm>
            <a:off x="7695726" y="2921168"/>
            <a:ext cx="3543982" cy="707886"/>
          </a:xfrm>
          <a:prstGeom prst="rect">
            <a:avLst/>
          </a:prstGeom>
          <a:ln>
            <a:solidFill>
              <a:srgbClr val="C00000"/>
            </a:solidFill>
          </a:ln>
        </p:spPr>
        <p:txBody>
          <a:bodyPr wrap="square">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rPr>
              <a:t>实际流媒体系统往往先尝试</a:t>
            </a:r>
            <a:r>
              <a:rPr lang="en-US" altLang="zh-CN" sz="2000" dirty="0">
                <a:solidFill>
                  <a:prstClr val="black"/>
                </a:solidFill>
                <a:latin typeface="Microsoft YaHei" panose="020B0503020204020204" pitchFamily="34" charset="-122"/>
                <a:ea typeface="Microsoft YaHei" panose="020B0503020204020204" pitchFamily="34" charset="-122"/>
              </a:rPr>
              <a:t>UDP</a:t>
            </a:r>
            <a:r>
              <a:rPr lang="zh-CN" altLang="en-US" sz="2000" dirty="0">
                <a:solidFill>
                  <a:prstClr val="black"/>
                </a:solidFill>
                <a:latin typeface="Microsoft YaHei" panose="020B0503020204020204" pitchFamily="34" charset="-122"/>
                <a:ea typeface="Microsoft YaHei" panose="020B0503020204020204" pitchFamily="34" charset="-122"/>
              </a:rPr>
              <a:t>，如果失败则转为</a:t>
            </a:r>
            <a:r>
              <a:rPr lang="en-US" altLang="zh-CN" sz="2000" dirty="0">
                <a:solidFill>
                  <a:prstClr val="black"/>
                </a:solidFill>
                <a:latin typeface="Microsoft YaHei" panose="020B0503020204020204" pitchFamily="34" charset="-122"/>
                <a:ea typeface="Microsoft YaHei" panose="020B0503020204020204" pitchFamily="34" charset="-122"/>
              </a:rPr>
              <a:t>TCP</a:t>
            </a:r>
            <a:endParaRPr lang="zh-CN" altLang="en-US" dirty="0">
              <a:solidFill>
                <a:prstClr val="black"/>
              </a:solidFill>
            </a:endParaRPr>
          </a:p>
        </p:txBody>
      </p:sp>
      <p:sp>
        <p:nvSpPr>
          <p:cNvPr id="37" name="灯片编号占位符 1">
            <a:extLst>
              <a:ext uri="{FF2B5EF4-FFF2-40B4-BE49-F238E27FC236}">
                <a16:creationId xmlns:a16="http://schemas.microsoft.com/office/drawing/2014/main" id="{D5688FDE-05DC-F44F-AE60-BF84A5B75B71}"/>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156</a:t>
            </a:fld>
            <a:endParaRPr kumimoji="1" lang="zh-CN" altLang="en-US" dirty="0"/>
          </a:p>
        </p:txBody>
      </p:sp>
    </p:spTree>
    <p:extLst>
      <p:ext uri="{BB962C8B-B14F-4D97-AF65-F5344CB8AC3E}">
        <p14:creationId xmlns:p14="http://schemas.microsoft.com/office/powerpoint/2010/main" val="19896391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r>
              <a:rPr lang="zh-CN" altLang="en-US" dirty="0"/>
              <a:t>直播与实时音视频</a:t>
            </a:r>
          </a:p>
        </p:txBody>
      </p:sp>
      <p:sp>
        <p:nvSpPr>
          <p:cNvPr id="3" name="内容占位符 2"/>
          <p:cNvSpPr>
            <a:spLocks noGrp="1"/>
          </p:cNvSpPr>
          <p:nvPr>
            <p:ph idx="1"/>
          </p:nvPr>
        </p:nvSpPr>
        <p:spPr>
          <a:xfrm>
            <a:off x="620486" y="1410790"/>
            <a:ext cx="11038113" cy="4645766"/>
          </a:xfrm>
        </p:spPr>
        <p:txBody>
          <a:bodyPr>
            <a:noAutofit/>
          </a:bodyPr>
          <a:lstStyle/>
          <a:p>
            <a:pPr fontAlgn="base">
              <a:lnSpc>
                <a:spcPct val="110000"/>
              </a:lnSpc>
            </a:pPr>
            <a:r>
              <a:rPr lang="zh-CN" altLang="en-US" dirty="0"/>
              <a:t>实时流式协议</a:t>
            </a:r>
            <a:r>
              <a:rPr lang="en-US" altLang="zh-CN" dirty="0"/>
              <a:t>RTSP (Real-Time Streaming Protocol) </a:t>
            </a:r>
          </a:p>
          <a:p>
            <a:pPr lvl="1" fontAlgn="base">
              <a:lnSpc>
                <a:spcPct val="110000"/>
              </a:lnSpc>
            </a:pPr>
            <a:r>
              <a:rPr lang="en-US" altLang="zh-CN" dirty="0">
                <a:solidFill>
                  <a:srgbClr val="C00000"/>
                </a:solidFill>
              </a:rPr>
              <a:t>RTSP</a:t>
            </a:r>
            <a:r>
              <a:rPr lang="zh-CN" altLang="en-US" dirty="0">
                <a:solidFill>
                  <a:srgbClr val="C00000"/>
                </a:solidFill>
              </a:rPr>
              <a:t>本身并不传送数据</a:t>
            </a:r>
            <a:r>
              <a:rPr lang="zh-CN" altLang="en-US" dirty="0"/>
              <a:t>，是一个多媒体播放控制协议</a:t>
            </a:r>
            <a:endParaRPr lang="en-US" altLang="zh-CN" dirty="0"/>
          </a:p>
          <a:p>
            <a:pPr lvl="1" fontAlgn="base">
              <a:lnSpc>
                <a:spcPct val="110000"/>
              </a:lnSpc>
            </a:pPr>
            <a:r>
              <a:rPr lang="en-US" altLang="zh-CN" dirty="0"/>
              <a:t>RTSP</a:t>
            </a:r>
            <a:r>
              <a:rPr lang="zh-CN" altLang="en-US" dirty="0"/>
              <a:t>对用户下载的实时数据的播放情况进行控制，如：暂停</a:t>
            </a:r>
            <a:r>
              <a:rPr lang="en-US" altLang="zh-CN" dirty="0"/>
              <a:t>/</a:t>
            </a:r>
            <a:r>
              <a:rPr lang="zh-CN" altLang="en-US" dirty="0"/>
              <a:t>继续、后退、前进等。</a:t>
            </a:r>
            <a:r>
              <a:rPr lang="en-US" altLang="zh-CN" dirty="0"/>
              <a:t> </a:t>
            </a:r>
            <a:r>
              <a:rPr lang="zh-CN" altLang="en-US" dirty="0"/>
              <a:t>又称为“互联网录像机遥控协议”</a:t>
            </a:r>
            <a:endParaRPr lang="en-US" altLang="zh-CN" dirty="0"/>
          </a:p>
          <a:p>
            <a:pPr lvl="1" fontAlgn="base">
              <a:lnSpc>
                <a:spcPct val="110000"/>
              </a:lnSpc>
              <a:buClr>
                <a:schemeClr val="tx1"/>
              </a:buClr>
            </a:pPr>
            <a:r>
              <a:rPr lang="en-US" altLang="zh-CN" dirty="0"/>
              <a:t>RTSP </a:t>
            </a:r>
            <a:r>
              <a:rPr lang="zh-CN" altLang="en-US" dirty="0"/>
              <a:t>是有状态的协议，它记录用户所处于的状态（初始化状态、播放状态或暂停状态）</a:t>
            </a:r>
          </a:p>
          <a:p>
            <a:pPr lvl="1" fontAlgn="base">
              <a:lnSpc>
                <a:spcPct val="110000"/>
              </a:lnSpc>
              <a:buClr>
                <a:schemeClr val="tx1"/>
              </a:buClr>
            </a:pPr>
            <a:r>
              <a:rPr lang="en-US" altLang="zh-CN" dirty="0"/>
              <a:t>RTSP </a:t>
            </a:r>
            <a:r>
              <a:rPr lang="zh-CN" altLang="en-US" dirty="0"/>
              <a:t>控制分组既可在 </a:t>
            </a:r>
            <a:r>
              <a:rPr lang="en-US" altLang="zh-CN" dirty="0"/>
              <a:t>TCP </a:t>
            </a:r>
            <a:r>
              <a:rPr lang="zh-CN" altLang="en-US" dirty="0"/>
              <a:t>上传送，也可在 </a:t>
            </a:r>
            <a:r>
              <a:rPr lang="en-US" altLang="zh-CN" dirty="0"/>
              <a:t>UDP </a:t>
            </a:r>
            <a:r>
              <a:rPr lang="zh-CN" altLang="en-US" dirty="0"/>
              <a:t>上传送</a:t>
            </a:r>
            <a:endParaRPr lang="en-US" altLang="zh-CN" dirty="0"/>
          </a:p>
          <a:p>
            <a:pPr lvl="1" fontAlgn="base">
              <a:lnSpc>
                <a:spcPct val="110000"/>
              </a:lnSpc>
              <a:buClr>
                <a:schemeClr val="tx1"/>
              </a:buClr>
            </a:pPr>
            <a:r>
              <a:rPr lang="en-US" altLang="zh-CN" dirty="0"/>
              <a:t>RTSP </a:t>
            </a:r>
            <a:r>
              <a:rPr lang="zh-CN" altLang="en-US" dirty="0"/>
              <a:t>没有定义音频</a:t>
            </a:r>
            <a:r>
              <a:rPr lang="en-US" altLang="zh-CN" dirty="0"/>
              <a:t>/</a:t>
            </a:r>
            <a:r>
              <a:rPr lang="zh-CN" altLang="en-US" dirty="0"/>
              <a:t>视频的压缩方案，也没有规定音频</a:t>
            </a:r>
            <a:r>
              <a:rPr lang="en-US" altLang="zh-CN" dirty="0"/>
              <a:t>/</a:t>
            </a:r>
            <a:r>
              <a:rPr lang="zh-CN" altLang="en-US" dirty="0"/>
              <a:t>视频在网络中传送时应如何封装在分组中</a:t>
            </a:r>
            <a:endParaRPr lang="en-US" altLang="zh-CN" dirty="0"/>
          </a:p>
          <a:p>
            <a:pPr lvl="1" fontAlgn="base">
              <a:lnSpc>
                <a:spcPct val="110000"/>
              </a:lnSpc>
              <a:buClr>
                <a:schemeClr val="tx1"/>
              </a:buClr>
            </a:pPr>
            <a:r>
              <a:rPr lang="en-US" altLang="zh-CN" dirty="0"/>
              <a:t>RTSP </a:t>
            </a:r>
            <a:r>
              <a:rPr lang="zh-CN" altLang="en-US" dirty="0"/>
              <a:t>协议本身</a:t>
            </a:r>
            <a:r>
              <a:rPr lang="zh-CN" altLang="en-US" dirty="0">
                <a:solidFill>
                  <a:srgbClr val="C00000"/>
                </a:solidFill>
              </a:rPr>
              <a:t>没有规定</a:t>
            </a:r>
            <a:r>
              <a:rPr lang="zh-CN" altLang="en-US" dirty="0"/>
              <a:t>音频</a:t>
            </a:r>
            <a:r>
              <a:rPr lang="en-US" altLang="zh-CN" dirty="0"/>
              <a:t>/</a:t>
            </a:r>
            <a:r>
              <a:rPr lang="zh-CN" altLang="en-US" dirty="0"/>
              <a:t>视频流在媒体播放器中应如何缓存，由协议的具体实现（和算法）负责</a:t>
            </a:r>
          </a:p>
          <a:p>
            <a:pPr lvl="1" fontAlgn="base">
              <a:lnSpc>
                <a:spcPct val="110000"/>
              </a:lnSpc>
            </a:pPr>
            <a:endParaRPr lang="zh-CN" altLang="en-US" dirty="0"/>
          </a:p>
        </p:txBody>
      </p:sp>
      <p:sp>
        <p:nvSpPr>
          <p:cNvPr id="5" name="灯片编号占位符 1">
            <a:extLst>
              <a:ext uri="{FF2B5EF4-FFF2-40B4-BE49-F238E27FC236}">
                <a16:creationId xmlns:a16="http://schemas.microsoft.com/office/drawing/2014/main" id="{5A0F2BC5-1892-8644-B153-CE147EC15AFF}"/>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157</a:t>
            </a:fld>
            <a:endParaRPr kumimoji="1" lang="zh-CN" altLang="en-US" dirty="0"/>
          </a:p>
        </p:txBody>
      </p:sp>
    </p:spTree>
    <p:extLst>
      <p:ext uri="{BB962C8B-B14F-4D97-AF65-F5344CB8AC3E}">
        <p14:creationId xmlns:p14="http://schemas.microsoft.com/office/powerpoint/2010/main" val="13709922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r>
              <a:rPr lang="zh-CN" altLang="en-US" dirty="0"/>
              <a:t>直播与实时音视频</a:t>
            </a:r>
          </a:p>
        </p:txBody>
      </p:sp>
      <p:sp>
        <p:nvSpPr>
          <p:cNvPr id="3" name="内容占位符 2"/>
          <p:cNvSpPr>
            <a:spLocks noGrp="1"/>
          </p:cNvSpPr>
          <p:nvPr>
            <p:ph idx="1"/>
          </p:nvPr>
        </p:nvSpPr>
        <p:spPr>
          <a:xfrm>
            <a:off x="429580" y="1586497"/>
            <a:ext cx="6509103" cy="4830146"/>
          </a:xfrm>
        </p:spPr>
        <p:txBody>
          <a:bodyPr>
            <a:noAutofit/>
          </a:bodyPr>
          <a:lstStyle/>
          <a:p>
            <a:pPr fontAlgn="base"/>
            <a:r>
              <a:rPr lang="zh-CN" altLang="en-US" sz="2400" dirty="0"/>
              <a:t>使用 </a:t>
            </a:r>
            <a:r>
              <a:rPr lang="en-US" altLang="zh-CN" sz="2400" dirty="0"/>
              <a:t>RTSP </a:t>
            </a:r>
            <a:r>
              <a:rPr lang="zh-CN" altLang="en-US" sz="2400" dirty="0"/>
              <a:t>的媒体服务器的工作过程</a:t>
            </a:r>
            <a:endParaRPr lang="en-US" altLang="zh-CN" sz="2400" dirty="0"/>
          </a:p>
          <a:p>
            <a:pPr lvl="1" fontAlgn="base">
              <a:buClr>
                <a:schemeClr val="tx1"/>
              </a:buClr>
            </a:pPr>
            <a:r>
              <a:rPr lang="zh-CN" altLang="en-US" sz="2000" dirty="0"/>
              <a:t>浏览器向万维网服务器请求音</a:t>
            </a:r>
            <a:r>
              <a:rPr lang="en-US" altLang="zh-CN" sz="2000" dirty="0"/>
              <a:t>/</a:t>
            </a:r>
            <a:r>
              <a:rPr lang="zh-CN" altLang="en-US" sz="2000" dirty="0"/>
              <a:t>视频文件</a:t>
            </a:r>
            <a:endParaRPr lang="en-US" altLang="zh-CN" sz="2000" dirty="0"/>
          </a:p>
          <a:p>
            <a:pPr lvl="1" fontAlgn="base">
              <a:buClr>
                <a:schemeClr val="tx1"/>
              </a:buClr>
            </a:pPr>
            <a:r>
              <a:rPr lang="zh-CN" altLang="en-US" sz="2000" dirty="0"/>
              <a:t>万维网服务器从浏览器发送携带有元文件的响应</a:t>
            </a:r>
          </a:p>
          <a:p>
            <a:pPr lvl="1" fontAlgn="base">
              <a:buClr>
                <a:schemeClr val="tx1"/>
              </a:buClr>
            </a:pPr>
            <a:r>
              <a:rPr lang="zh-CN" altLang="en-US" sz="2000" dirty="0"/>
              <a:t>浏览器把收到的元文件传输给媒体播放器</a:t>
            </a:r>
          </a:p>
          <a:p>
            <a:pPr lvl="1" fontAlgn="base">
              <a:buClr>
                <a:schemeClr val="tx1"/>
              </a:buClr>
            </a:pPr>
            <a:r>
              <a:rPr lang="en-US" altLang="zh-CN" sz="2000" dirty="0"/>
              <a:t>RTSP </a:t>
            </a:r>
            <a:r>
              <a:rPr lang="zh-CN" altLang="en-US" sz="2000" dirty="0"/>
              <a:t>客户与媒体服务器的 </a:t>
            </a:r>
            <a:r>
              <a:rPr lang="en-US" altLang="zh-CN" sz="2000" dirty="0"/>
              <a:t>RTSP </a:t>
            </a:r>
            <a:r>
              <a:rPr lang="zh-CN" altLang="en-US" sz="2000" dirty="0"/>
              <a:t>服务器建立连接</a:t>
            </a:r>
          </a:p>
          <a:p>
            <a:pPr lvl="1" fontAlgn="base">
              <a:buClr>
                <a:schemeClr val="tx1"/>
              </a:buClr>
            </a:pPr>
            <a:r>
              <a:rPr lang="en-US" altLang="zh-CN" sz="2000" dirty="0"/>
              <a:t>RTSP </a:t>
            </a:r>
            <a:r>
              <a:rPr lang="zh-CN" altLang="en-US" sz="2000" dirty="0"/>
              <a:t>服务器发送响应 </a:t>
            </a:r>
            <a:r>
              <a:rPr lang="en-US" altLang="zh-CN" sz="2000" dirty="0"/>
              <a:t>RESPONSE </a:t>
            </a:r>
            <a:r>
              <a:rPr lang="zh-CN" altLang="en-US" sz="2000" dirty="0"/>
              <a:t>报文</a:t>
            </a:r>
          </a:p>
          <a:p>
            <a:pPr lvl="1" fontAlgn="base">
              <a:buClr>
                <a:schemeClr val="tx1"/>
              </a:buClr>
            </a:pPr>
            <a:r>
              <a:rPr lang="en-US" altLang="zh-CN" sz="2000" dirty="0"/>
              <a:t>RTSP </a:t>
            </a:r>
            <a:r>
              <a:rPr lang="zh-CN" altLang="en-US" sz="2000" dirty="0"/>
              <a:t>客户发送 </a:t>
            </a:r>
            <a:r>
              <a:rPr lang="en-US" altLang="zh-CN" sz="2000" dirty="0"/>
              <a:t>PLAY </a:t>
            </a:r>
            <a:r>
              <a:rPr lang="zh-CN" altLang="en-US" sz="2000" dirty="0"/>
              <a:t>报文，开始下载音</a:t>
            </a:r>
            <a:r>
              <a:rPr lang="en-US" altLang="zh-CN" sz="2000" dirty="0"/>
              <a:t>/</a:t>
            </a:r>
            <a:r>
              <a:rPr lang="zh-CN" altLang="en-US" sz="2000" dirty="0"/>
              <a:t>视频文件的</a:t>
            </a:r>
            <a:r>
              <a:rPr lang="zh-CN" altLang="en-US" sz="2000" dirty="0">
                <a:solidFill>
                  <a:srgbClr val="C00000"/>
                </a:solidFill>
              </a:rPr>
              <a:t>特定位置</a:t>
            </a:r>
          </a:p>
          <a:p>
            <a:pPr lvl="1" fontAlgn="base">
              <a:buClr>
                <a:schemeClr val="tx1"/>
              </a:buClr>
            </a:pPr>
            <a:r>
              <a:rPr lang="en-US" altLang="zh-CN" sz="2000" dirty="0"/>
              <a:t>RTSP </a:t>
            </a:r>
            <a:r>
              <a:rPr lang="zh-CN" altLang="en-US" sz="2000" dirty="0"/>
              <a:t>服务器发送响应 </a:t>
            </a:r>
            <a:r>
              <a:rPr lang="en-US" altLang="zh-CN" sz="2000" dirty="0"/>
              <a:t>RESPONSE </a:t>
            </a:r>
            <a:r>
              <a:rPr lang="zh-CN" altLang="en-US" sz="2000" dirty="0"/>
              <a:t>报文</a:t>
            </a:r>
            <a:endParaRPr lang="en-US" altLang="zh-CN" sz="2000" dirty="0"/>
          </a:p>
          <a:p>
            <a:pPr lvl="1" fontAlgn="base">
              <a:buClr>
                <a:schemeClr val="tx1"/>
              </a:buClr>
            </a:pPr>
            <a:r>
              <a:rPr lang="zh-CN" altLang="en-US" sz="2000" dirty="0"/>
              <a:t>开始传输</a:t>
            </a:r>
            <a:r>
              <a:rPr lang="zh-CN" altLang="en-US" sz="2000" dirty="0">
                <a:solidFill>
                  <a:srgbClr val="7030A0"/>
                </a:solidFill>
              </a:rPr>
              <a:t>音视频数据</a:t>
            </a:r>
            <a:r>
              <a:rPr lang="zh-CN" altLang="en-US" sz="2000" dirty="0"/>
              <a:t>（使用</a:t>
            </a:r>
            <a:r>
              <a:rPr lang="en-US" altLang="zh-CN" sz="2000" dirty="0"/>
              <a:t>RTP</a:t>
            </a:r>
            <a:r>
              <a:rPr lang="zh-CN" altLang="en-US" sz="2000" dirty="0"/>
              <a:t>协议）</a:t>
            </a:r>
          </a:p>
          <a:p>
            <a:pPr lvl="1" fontAlgn="base">
              <a:buClr>
                <a:schemeClr val="tx1"/>
              </a:buClr>
            </a:pPr>
            <a:r>
              <a:rPr lang="en-US" altLang="zh-CN" sz="2000" dirty="0"/>
              <a:t>RTSP </a:t>
            </a:r>
            <a:r>
              <a:rPr lang="zh-CN" altLang="en-US" sz="2000" dirty="0"/>
              <a:t>客户发送 </a:t>
            </a:r>
            <a:r>
              <a:rPr lang="en-US" altLang="zh-CN" sz="2000" dirty="0"/>
              <a:t>TEARDOWN </a:t>
            </a:r>
            <a:r>
              <a:rPr lang="zh-CN" altLang="en-US" sz="2000" dirty="0"/>
              <a:t>报文断开连接</a:t>
            </a:r>
          </a:p>
          <a:p>
            <a:pPr lvl="1" fontAlgn="base">
              <a:buClr>
                <a:schemeClr val="tx1"/>
              </a:buClr>
            </a:pPr>
            <a:r>
              <a:rPr lang="en-US" altLang="zh-CN" sz="2000" dirty="0"/>
              <a:t>RTSP </a:t>
            </a:r>
            <a:r>
              <a:rPr lang="zh-CN" altLang="en-US" sz="2000" dirty="0"/>
              <a:t>服务器发送响应 </a:t>
            </a:r>
            <a:r>
              <a:rPr lang="en-US" altLang="zh-CN" sz="2000" dirty="0"/>
              <a:t>RESPONSE </a:t>
            </a:r>
            <a:r>
              <a:rPr lang="zh-CN" altLang="en-US" sz="2000" dirty="0"/>
              <a:t>报文 </a:t>
            </a:r>
            <a:endParaRPr lang="en-US" altLang="zh-CN" sz="2000" dirty="0"/>
          </a:p>
          <a:p>
            <a:pPr fontAlgn="base"/>
            <a:endParaRPr lang="en-US" altLang="zh-CN" sz="2400" dirty="0"/>
          </a:p>
          <a:p>
            <a:pPr lvl="1" fontAlgn="base"/>
            <a:endParaRPr lang="zh-CN" altLang="en-US" sz="2000" dirty="0"/>
          </a:p>
        </p:txBody>
      </p:sp>
      <p:sp>
        <p:nvSpPr>
          <p:cNvPr id="5" name="Rectangle 5"/>
          <p:cNvSpPr>
            <a:spLocks noChangeArrowheads="1"/>
          </p:cNvSpPr>
          <p:nvPr/>
        </p:nvSpPr>
        <p:spPr bwMode="auto">
          <a:xfrm>
            <a:off x="7202962" y="2150963"/>
            <a:ext cx="952499" cy="3396372"/>
          </a:xfrm>
          <a:prstGeom prst="rect">
            <a:avLst/>
          </a:prstGeom>
          <a:noFill/>
          <a:ln w="9525" algn="ctr">
            <a:solidFill>
              <a:schemeClr val="tx1"/>
            </a:solidFill>
            <a:miter lim="800000"/>
            <a:headEnd/>
            <a:tailEnd/>
          </a:ln>
          <a:effectLst/>
        </p:spPr>
        <p:txBody>
          <a:bodyPr wrap="none" anchor="ctr"/>
          <a:lstStyle/>
          <a:p>
            <a:pPr algn="ctr"/>
            <a:endParaRPr lang="zh-CN" altLang="zh-CN" sz="1200" b="1">
              <a:solidFill>
                <a:prstClr val="black"/>
              </a:solidFill>
              <a:latin typeface="微软雅黑" pitchFamily="34" charset="-122"/>
              <a:ea typeface="微软雅黑" pitchFamily="34" charset="-122"/>
            </a:endParaRPr>
          </a:p>
        </p:txBody>
      </p:sp>
      <p:sp>
        <p:nvSpPr>
          <p:cNvPr id="6" name="Rectangle 6"/>
          <p:cNvSpPr>
            <a:spLocks noChangeArrowheads="1"/>
          </p:cNvSpPr>
          <p:nvPr/>
        </p:nvSpPr>
        <p:spPr bwMode="auto">
          <a:xfrm>
            <a:off x="10779756" y="2210280"/>
            <a:ext cx="747282" cy="774947"/>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万维网</a:t>
            </a:r>
          </a:p>
          <a:p>
            <a:pPr algn="ctr"/>
            <a:r>
              <a:rPr lang="zh-CN" altLang="en-US" sz="1400" dirty="0">
                <a:solidFill>
                  <a:prstClr val="black"/>
                </a:solidFill>
                <a:latin typeface="微软雅黑" pitchFamily="34" charset="-122"/>
                <a:ea typeface="微软雅黑" pitchFamily="34" charset="-122"/>
              </a:rPr>
              <a:t>服务器</a:t>
            </a:r>
          </a:p>
        </p:txBody>
      </p:sp>
      <p:sp>
        <p:nvSpPr>
          <p:cNvPr id="7" name="Rectangle 59"/>
          <p:cNvSpPr>
            <a:spLocks noChangeArrowheads="1"/>
          </p:cNvSpPr>
          <p:nvPr/>
        </p:nvSpPr>
        <p:spPr bwMode="auto">
          <a:xfrm>
            <a:off x="7339773" y="3402358"/>
            <a:ext cx="679912" cy="2025386"/>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媒体</a:t>
            </a:r>
          </a:p>
          <a:p>
            <a:pPr algn="ctr"/>
            <a:r>
              <a:rPr lang="zh-CN" altLang="en-US" sz="1400" dirty="0">
                <a:solidFill>
                  <a:prstClr val="black"/>
                </a:solidFill>
                <a:latin typeface="微软雅黑" pitchFamily="34" charset="-122"/>
                <a:ea typeface="微软雅黑" pitchFamily="34" charset="-122"/>
              </a:rPr>
              <a:t>播放器</a:t>
            </a:r>
            <a:endParaRPr lang="en-US" altLang="zh-CN" sz="1400" dirty="0">
              <a:solidFill>
                <a:prstClr val="black"/>
              </a:solidFill>
              <a:latin typeface="微软雅黑" pitchFamily="34" charset="-122"/>
              <a:ea typeface="微软雅黑" pitchFamily="34" charset="-122"/>
            </a:endParaRPr>
          </a:p>
          <a:p>
            <a:pPr algn="ctr"/>
            <a:r>
              <a:rPr lang="zh-CN" altLang="en-US" sz="1400" dirty="0">
                <a:solidFill>
                  <a:prstClr val="black"/>
                </a:solidFill>
                <a:latin typeface="微软雅黑" pitchFamily="34" charset="-122"/>
                <a:ea typeface="微软雅黑" pitchFamily="34" charset="-122"/>
              </a:rPr>
              <a:t>（缓存）</a:t>
            </a:r>
          </a:p>
        </p:txBody>
      </p:sp>
      <p:grpSp>
        <p:nvGrpSpPr>
          <p:cNvPr id="8" name="Group 98"/>
          <p:cNvGrpSpPr>
            <a:grpSpLocks/>
          </p:cNvGrpSpPr>
          <p:nvPr/>
        </p:nvGrpSpPr>
        <p:grpSpPr bwMode="auto">
          <a:xfrm>
            <a:off x="7642418" y="2866590"/>
            <a:ext cx="925552" cy="535765"/>
            <a:chOff x="1081" y="1399"/>
            <a:chExt cx="893" cy="560"/>
          </a:xfrm>
        </p:grpSpPr>
        <p:sp>
          <p:nvSpPr>
            <p:cNvPr id="9" name="Line 60"/>
            <p:cNvSpPr>
              <a:spLocks noChangeShapeType="1"/>
            </p:cNvSpPr>
            <p:nvPr/>
          </p:nvSpPr>
          <p:spPr bwMode="auto">
            <a:xfrm>
              <a:off x="1116" y="1399"/>
              <a:ext cx="1" cy="56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11" name="Text Box 68"/>
            <p:cNvSpPr txBox="1">
              <a:spLocks noChangeArrowheads="1"/>
            </p:cNvSpPr>
            <p:nvPr/>
          </p:nvSpPr>
          <p:spPr bwMode="auto">
            <a:xfrm>
              <a:off x="1081" y="1488"/>
              <a:ext cx="893"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3. </a:t>
              </a:r>
              <a:r>
                <a:rPr lang="zh-CN" altLang="en-US" sz="1400" dirty="0">
                  <a:solidFill>
                    <a:prstClr val="black"/>
                  </a:solidFill>
                  <a:latin typeface="微软雅黑" pitchFamily="34" charset="-122"/>
                  <a:ea typeface="微软雅黑" pitchFamily="34" charset="-122"/>
                </a:rPr>
                <a:t>元文件</a:t>
              </a:r>
            </a:p>
          </p:txBody>
        </p:sp>
      </p:grpSp>
      <p:sp>
        <p:nvSpPr>
          <p:cNvPr id="12" name="Rectangle 69"/>
          <p:cNvSpPr>
            <a:spLocks noChangeArrowheads="1"/>
          </p:cNvSpPr>
          <p:nvPr/>
        </p:nvSpPr>
        <p:spPr bwMode="auto">
          <a:xfrm>
            <a:off x="7339773" y="2328913"/>
            <a:ext cx="679912" cy="536722"/>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浏览器</a:t>
            </a:r>
          </a:p>
        </p:txBody>
      </p:sp>
      <p:sp>
        <p:nvSpPr>
          <p:cNvPr id="13" name="Rectangle 75"/>
          <p:cNvSpPr>
            <a:spLocks noChangeArrowheads="1"/>
          </p:cNvSpPr>
          <p:nvPr/>
        </p:nvSpPr>
        <p:spPr bwMode="auto">
          <a:xfrm>
            <a:off x="10781829" y="3342084"/>
            <a:ext cx="746245" cy="2204293"/>
          </a:xfrm>
          <a:prstGeom prst="rect">
            <a:avLst/>
          </a:prstGeom>
          <a:noFill/>
          <a:ln w="9525" algn="ctr">
            <a:solidFill>
              <a:schemeClr val="tx1"/>
            </a:solidFill>
            <a:miter lim="800000"/>
            <a:headEnd/>
            <a:tailEnd/>
          </a:ln>
          <a:effectLst/>
        </p:spPr>
        <p:txBody>
          <a:bodyPr wrap="none" anchor="ctr"/>
          <a:lstStyle/>
          <a:p>
            <a:pPr algn="ctr"/>
            <a:r>
              <a:rPr lang="zh-CN" altLang="en-US" sz="1400" dirty="0">
                <a:solidFill>
                  <a:prstClr val="black"/>
                </a:solidFill>
                <a:latin typeface="微软雅黑" pitchFamily="34" charset="-122"/>
                <a:ea typeface="微软雅黑" pitchFamily="34" charset="-122"/>
              </a:rPr>
              <a:t>媒体</a:t>
            </a:r>
          </a:p>
          <a:p>
            <a:pPr algn="ctr"/>
            <a:r>
              <a:rPr lang="zh-CN" altLang="en-US" sz="1400" dirty="0">
                <a:solidFill>
                  <a:prstClr val="black"/>
                </a:solidFill>
                <a:latin typeface="微软雅黑" pitchFamily="34" charset="-122"/>
                <a:ea typeface="微软雅黑" pitchFamily="34" charset="-122"/>
              </a:rPr>
              <a:t>服务器</a:t>
            </a:r>
          </a:p>
        </p:txBody>
      </p:sp>
      <p:grpSp>
        <p:nvGrpSpPr>
          <p:cNvPr id="14" name="Group 93"/>
          <p:cNvGrpSpPr>
            <a:grpSpLocks/>
          </p:cNvGrpSpPr>
          <p:nvPr/>
        </p:nvGrpSpPr>
        <p:grpSpPr bwMode="auto">
          <a:xfrm>
            <a:off x="8018649" y="2146179"/>
            <a:ext cx="2763180" cy="308065"/>
            <a:chOff x="1444" y="646"/>
            <a:chExt cx="2666" cy="322"/>
          </a:xfrm>
        </p:grpSpPr>
        <p:sp>
          <p:nvSpPr>
            <p:cNvPr id="16" name="Text Box 65"/>
            <p:cNvSpPr txBox="1">
              <a:spLocks noChangeArrowheads="1"/>
            </p:cNvSpPr>
            <p:nvPr/>
          </p:nvSpPr>
          <p:spPr bwMode="auto">
            <a:xfrm>
              <a:off x="1803" y="646"/>
              <a:ext cx="1360"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1. GET : </a:t>
              </a:r>
              <a:r>
                <a:rPr lang="zh-CN" altLang="en-US" sz="1400" dirty="0">
                  <a:solidFill>
                    <a:prstClr val="black"/>
                  </a:solidFill>
                  <a:latin typeface="微软雅黑" pitchFamily="34" charset="-122"/>
                  <a:ea typeface="微软雅黑" pitchFamily="34" charset="-122"/>
                </a:rPr>
                <a:t>元文件</a:t>
              </a:r>
            </a:p>
          </p:txBody>
        </p:sp>
        <p:sp>
          <p:nvSpPr>
            <p:cNvPr id="17" name="Line 61"/>
            <p:cNvSpPr>
              <a:spLocks noChangeShapeType="1"/>
            </p:cNvSpPr>
            <p:nvPr/>
          </p:nvSpPr>
          <p:spPr bwMode="auto">
            <a:xfrm rot="-5400000">
              <a:off x="2777" y="-371"/>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18" name="Group 92"/>
          <p:cNvGrpSpPr>
            <a:grpSpLocks/>
          </p:cNvGrpSpPr>
          <p:nvPr/>
        </p:nvGrpSpPr>
        <p:grpSpPr bwMode="auto">
          <a:xfrm>
            <a:off x="8018649" y="2467639"/>
            <a:ext cx="2763180" cy="308065"/>
            <a:chOff x="1444" y="982"/>
            <a:chExt cx="2666" cy="322"/>
          </a:xfrm>
        </p:grpSpPr>
        <p:sp>
          <p:nvSpPr>
            <p:cNvPr id="20" name="Text Box 66"/>
            <p:cNvSpPr txBox="1">
              <a:spLocks noChangeArrowheads="1"/>
            </p:cNvSpPr>
            <p:nvPr/>
          </p:nvSpPr>
          <p:spPr bwMode="auto">
            <a:xfrm>
              <a:off x="2603" y="982"/>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2. RESPONSE</a:t>
              </a:r>
            </a:p>
          </p:txBody>
        </p:sp>
        <p:sp>
          <p:nvSpPr>
            <p:cNvPr id="21" name="Line 62"/>
            <p:cNvSpPr>
              <a:spLocks noChangeShapeType="1"/>
            </p:cNvSpPr>
            <p:nvPr/>
          </p:nvSpPr>
          <p:spPr bwMode="auto">
            <a:xfrm rot="5400000" flipH="1">
              <a:off x="2777" y="-60"/>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22" name="Group 97"/>
          <p:cNvGrpSpPr>
            <a:grpSpLocks/>
          </p:cNvGrpSpPr>
          <p:nvPr/>
        </p:nvGrpSpPr>
        <p:grpSpPr bwMode="auto">
          <a:xfrm>
            <a:off x="8018649" y="3255981"/>
            <a:ext cx="2763180" cy="308066"/>
            <a:chOff x="1444" y="1806"/>
            <a:chExt cx="2666" cy="322"/>
          </a:xfrm>
        </p:grpSpPr>
        <p:sp>
          <p:nvSpPr>
            <p:cNvPr id="23" name="Text Box 4"/>
            <p:cNvSpPr txBox="1">
              <a:spLocks noChangeArrowheads="1"/>
            </p:cNvSpPr>
            <p:nvPr/>
          </p:nvSpPr>
          <p:spPr bwMode="auto">
            <a:xfrm>
              <a:off x="1852" y="1806"/>
              <a:ext cx="905"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4. SETUP</a:t>
              </a:r>
            </a:p>
          </p:txBody>
        </p:sp>
        <p:sp>
          <p:nvSpPr>
            <p:cNvPr id="25" name="Line 70"/>
            <p:cNvSpPr>
              <a:spLocks noChangeShapeType="1"/>
            </p:cNvSpPr>
            <p:nvPr/>
          </p:nvSpPr>
          <p:spPr bwMode="auto">
            <a:xfrm rot="-5400000">
              <a:off x="2777" y="751"/>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26" name="Group 96"/>
          <p:cNvGrpSpPr>
            <a:grpSpLocks/>
          </p:cNvGrpSpPr>
          <p:nvPr/>
        </p:nvGrpSpPr>
        <p:grpSpPr bwMode="auto">
          <a:xfrm>
            <a:off x="8018649" y="3522908"/>
            <a:ext cx="2763180" cy="308066"/>
            <a:chOff x="1444" y="2085"/>
            <a:chExt cx="2666" cy="322"/>
          </a:xfrm>
        </p:grpSpPr>
        <p:sp>
          <p:nvSpPr>
            <p:cNvPr id="28" name="Text Box 74"/>
            <p:cNvSpPr txBox="1">
              <a:spLocks noChangeArrowheads="1"/>
            </p:cNvSpPr>
            <p:nvPr/>
          </p:nvSpPr>
          <p:spPr bwMode="auto">
            <a:xfrm>
              <a:off x="2650" y="2085"/>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5. RESPONSE</a:t>
              </a:r>
            </a:p>
          </p:txBody>
        </p:sp>
        <p:sp>
          <p:nvSpPr>
            <p:cNvPr id="29" name="Line 72"/>
            <p:cNvSpPr>
              <a:spLocks noChangeShapeType="1"/>
            </p:cNvSpPr>
            <p:nvPr/>
          </p:nvSpPr>
          <p:spPr bwMode="auto">
            <a:xfrm rot="5400000" flipH="1">
              <a:off x="2777" y="1020"/>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30" name="Group 94"/>
          <p:cNvGrpSpPr>
            <a:grpSpLocks/>
          </p:cNvGrpSpPr>
          <p:nvPr/>
        </p:nvGrpSpPr>
        <p:grpSpPr bwMode="auto">
          <a:xfrm>
            <a:off x="8018649" y="3811842"/>
            <a:ext cx="2763180" cy="308066"/>
            <a:chOff x="1444" y="2387"/>
            <a:chExt cx="2666" cy="322"/>
          </a:xfrm>
        </p:grpSpPr>
        <p:sp>
          <p:nvSpPr>
            <p:cNvPr id="31" name="Text Box 76"/>
            <p:cNvSpPr txBox="1">
              <a:spLocks noChangeArrowheads="1"/>
            </p:cNvSpPr>
            <p:nvPr/>
          </p:nvSpPr>
          <p:spPr bwMode="auto">
            <a:xfrm>
              <a:off x="1837" y="2387"/>
              <a:ext cx="78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6. PLAY</a:t>
              </a:r>
            </a:p>
          </p:txBody>
        </p:sp>
        <p:sp>
          <p:nvSpPr>
            <p:cNvPr id="33" name="Line 77"/>
            <p:cNvSpPr>
              <a:spLocks noChangeShapeType="1"/>
            </p:cNvSpPr>
            <p:nvPr/>
          </p:nvSpPr>
          <p:spPr bwMode="auto">
            <a:xfrm rot="-5400000">
              <a:off x="2777" y="1324"/>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34" name="Group 95"/>
          <p:cNvGrpSpPr>
            <a:grpSpLocks/>
          </p:cNvGrpSpPr>
          <p:nvPr/>
        </p:nvGrpSpPr>
        <p:grpSpPr bwMode="auto">
          <a:xfrm>
            <a:off x="8018649" y="4079728"/>
            <a:ext cx="2763180" cy="308066"/>
            <a:chOff x="1444" y="2667"/>
            <a:chExt cx="2666" cy="322"/>
          </a:xfrm>
        </p:grpSpPr>
        <p:sp>
          <p:nvSpPr>
            <p:cNvPr id="35" name="Text Box 80"/>
            <p:cNvSpPr txBox="1">
              <a:spLocks noChangeArrowheads="1"/>
            </p:cNvSpPr>
            <p:nvPr/>
          </p:nvSpPr>
          <p:spPr bwMode="auto">
            <a:xfrm>
              <a:off x="2650" y="2667"/>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7. RESPONSE</a:t>
              </a:r>
            </a:p>
          </p:txBody>
        </p:sp>
        <p:sp>
          <p:nvSpPr>
            <p:cNvPr id="37" name="Line 79"/>
            <p:cNvSpPr>
              <a:spLocks noChangeShapeType="1"/>
            </p:cNvSpPr>
            <p:nvPr/>
          </p:nvSpPr>
          <p:spPr bwMode="auto">
            <a:xfrm rot="5400000" flipH="1">
              <a:off x="2777" y="1604"/>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grpSp>
      <p:grpSp>
        <p:nvGrpSpPr>
          <p:cNvPr id="38" name="Group 91"/>
          <p:cNvGrpSpPr>
            <a:grpSpLocks/>
          </p:cNvGrpSpPr>
          <p:nvPr/>
        </p:nvGrpSpPr>
        <p:grpSpPr bwMode="auto">
          <a:xfrm>
            <a:off x="8018649" y="5097675"/>
            <a:ext cx="2763180" cy="308065"/>
            <a:chOff x="1444" y="3731"/>
            <a:chExt cx="2666" cy="322"/>
          </a:xfrm>
        </p:grpSpPr>
        <p:sp>
          <p:nvSpPr>
            <p:cNvPr id="39" name="Line 84"/>
            <p:cNvSpPr>
              <a:spLocks noChangeShapeType="1"/>
            </p:cNvSpPr>
            <p:nvPr/>
          </p:nvSpPr>
          <p:spPr bwMode="auto">
            <a:xfrm rot="5400000" flipH="1">
              <a:off x="2777" y="2687"/>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40" name="Text Box 85"/>
            <p:cNvSpPr txBox="1">
              <a:spLocks noChangeArrowheads="1"/>
            </p:cNvSpPr>
            <p:nvPr/>
          </p:nvSpPr>
          <p:spPr bwMode="auto">
            <a:xfrm>
              <a:off x="2650" y="3731"/>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9. RESPONSE</a:t>
              </a:r>
            </a:p>
          </p:txBody>
        </p:sp>
      </p:grpSp>
      <p:grpSp>
        <p:nvGrpSpPr>
          <p:cNvPr id="42" name="Group 99"/>
          <p:cNvGrpSpPr>
            <a:grpSpLocks/>
          </p:cNvGrpSpPr>
          <p:nvPr/>
        </p:nvGrpSpPr>
        <p:grpSpPr bwMode="auto">
          <a:xfrm>
            <a:off x="8003103" y="4811620"/>
            <a:ext cx="2763180" cy="308066"/>
            <a:chOff x="1429" y="3432"/>
            <a:chExt cx="2666" cy="322"/>
          </a:xfrm>
        </p:grpSpPr>
        <p:sp>
          <p:nvSpPr>
            <p:cNvPr id="43" name="Line 83"/>
            <p:cNvSpPr>
              <a:spLocks noChangeShapeType="1"/>
            </p:cNvSpPr>
            <p:nvPr/>
          </p:nvSpPr>
          <p:spPr bwMode="auto">
            <a:xfrm rot="-5400000">
              <a:off x="2762" y="2369"/>
              <a:ext cx="0" cy="2666"/>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44" name="Text Box 86"/>
            <p:cNvSpPr txBox="1">
              <a:spLocks noChangeArrowheads="1"/>
            </p:cNvSpPr>
            <p:nvPr/>
          </p:nvSpPr>
          <p:spPr bwMode="auto">
            <a:xfrm>
              <a:off x="1871" y="3432"/>
              <a:ext cx="1393"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itchFamily="34" charset="-122"/>
                  <a:ea typeface="微软雅黑" pitchFamily="34" charset="-122"/>
                </a:rPr>
                <a:t>8. TEARDOWN</a:t>
              </a:r>
            </a:p>
          </p:txBody>
        </p:sp>
      </p:grpSp>
      <p:grpSp>
        <p:nvGrpSpPr>
          <p:cNvPr id="46" name="组合 45"/>
          <p:cNvGrpSpPr/>
          <p:nvPr/>
        </p:nvGrpSpPr>
        <p:grpSpPr>
          <a:xfrm>
            <a:off x="8154371" y="4415529"/>
            <a:ext cx="2621187" cy="373546"/>
            <a:chOff x="3402002" y="3196944"/>
            <a:chExt cx="2621187" cy="373546"/>
          </a:xfrm>
        </p:grpSpPr>
        <p:sp>
          <p:nvSpPr>
            <p:cNvPr id="47" name="Rectangle 82"/>
            <p:cNvSpPr>
              <a:spLocks noChangeArrowheads="1"/>
            </p:cNvSpPr>
            <p:nvPr/>
          </p:nvSpPr>
          <p:spPr bwMode="auto">
            <a:xfrm>
              <a:off x="3402002" y="3196944"/>
              <a:ext cx="2621187" cy="3568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dirty="0">
                <a:solidFill>
                  <a:prstClr val="white"/>
                </a:solidFill>
                <a:effectLst>
                  <a:outerShdw blurRad="38100" dist="38100" dir="2700000" algn="tl">
                    <a:srgbClr val="000000"/>
                  </a:outerShdw>
                </a:effectLst>
                <a:latin typeface="微软雅黑" pitchFamily="34" charset="-122"/>
                <a:ea typeface="微软雅黑" pitchFamily="34" charset="-122"/>
              </a:endParaRPr>
            </a:p>
          </p:txBody>
        </p:sp>
        <p:sp>
          <p:nvSpPr>
            <p:cNvPr id="48" name="矩形 47"/>
            <p:cNvSpPr/>
            <p:nvPr/>
          </p:nvSpPr>
          <p:spPr>
            <a:xfrm>
              <a:off x="3974934" y="3201158"/>
              <a:ext cx="1438215" cy="369332"/>
            </a:xfrm>
            <a:prstGeom prst="rect">
              <a:avLst/>
            </a:prstGeom>
          </p:spPr>
          <p:txBody>
            <a:bodyPr wrap="none">
              <a:spAutoFit/>
            </a:bodyPr>
            <a:lstStyle/>
            <a:p>
              <a:pPr algn="ctr"/>
              <a:r>
                <a:rPr lang="zh-CN" altLang="en-US" dirty="0">
                  <a:solidFill>
                    <a:srgbClr val="7030A0"/>
                  </a:solidFill>
                  <a:latin typeface="微软雅黑" pitchFamily="34" charset="-122"/>
                  <a:ea typeface="微软雅黑" pitchFamily="34" charset="-122"/>
                </a:rPr>
                <a:t>音频</a:t>
              </a:r>
              <a:r>
                <a:rPr lang="en-US" altLang="zh-CN" dirty="0">
                  <a:solidFill>
                    <a:srgbClr val="7030A0"/>
                  </a:solidFill>
                  <a:latin typeface="微软雅黑" pitchFamily="34" charset="-122"/>
                  <a:ea typeface="微软雅黑" pitchFamily="34" charset="-122"/>
                </a:rPr>
                <a:t>/</a:t>
              </a:r>
              <a:r>
                <a:rPr lang="zh-CN" altLang="en-US" dirty="0">
                  <a:solidFill>
                    <a:srgbClr val="7030A0"/>
                  </a:solidFill>
                  <a:latin typeface="微软雅黑" pitchFamily="34" charset="-122"/>
                  <a:ea typeface="微软雅黑" pitchFamily="34" charset="-122"/>
                </a:rPr>
                <a:t>视频流</a:t>
              </a:r>
            </a:p>
          </p:txBody>
        </p:sp>
      </p:grpSp>
      <p:pic>
        <p:nvPicPr>
          <p:cNvPr id="4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7759" y="1921044"/>
            <a:ext cx="349924" cy="349925"/>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8161" y="1832136"/>
            <a:ext cx="386280" cy="540793"/>
          </a:xfrm>
          <a:prstGeom prst="rect">
            <a:avLst/>
          </a:prstGeom>
        </p:spPr>
      </p:pic>
      <p:sp>
        <p:nvSpPr>
          <p:cNvPr id="10" name="矩形 9">
            <a:extLst>
              <a:ext uri="{FF2B5EF4-FFF2-40B4-BE49-F238E27FC236}">
                <a16:creationId xmlns:a16="http://schemas.microsoft.com/office/drawing/2014/main" id="{526074B0-FDE3-144F-989E-7390BE3C30E1}"/>
              </a:ext>
            </a:extLst>
          </p:cNvPr>
          <p:cNvSpPr/>
          <p:nvPr/>
        </p:nvSpPr>
        <p:spPr>
          <a:xfrm>
            <a:off x="8066733" y="5707430"/>
            <a:ext cx="2667012" cy="400110"/>
          </a:xfrm>
          <a:prstGeom prst="rect">
            <a:avLst/>
          </a:prstGeom>
        </p:spPr>
        <p:txBody>
          <a:bodyPr wrap="none">
            <a:spAutoFit/>
          </a:bodyPr>
          <a:lstStyle/>
          <a:p>
            <a:r>
              <a:rPr lang="en-US" altLang="zh-CN" sz="2000" dirty="0">
                <a:solidFill>
                  <a:prstClr val="black"/>
                </a:solidFill>
                <a:latin typeface="Microsoft YaHei" panose="020B0503020204020204" pitchFamily="34" charset="-122"/>
                <a:ea typeface="Microsoft YaHei" panose="020B0503020204020204" pitchFamily="34" charset="-122"/>
              </a:rPr>
              <a:t>RTSP </a:t>
            </a:r>
            <a:r>
              <a:rPr lang="zh-CN" altLang="en-US" sz="2000" dirty="0">
                <a:solidFill>
                  <a:prstClr val="black"/>
                </a:solidFill>
                <a:latin typeface="Microsoft YaHei" panose="020B0503020204020204" pitchFamily="34" charset="-122"/>
                <a:ea typeface="Microsoft YaHei" panose="020B0503020204020204" pitchFamily="34" charset="-122"/>
              </a:rPr>
              <a:t>协议的工作过程</a:t>
            </a:r>
            <a:endParaRPr lang="zh-CN" altLang="en-US" sz="1600" dirty="0">
              <a:solidFill>
                <a:prstClr val="black"/>
              </a:solidFill>
            </a:endParaRPr>
          </a:p>
        </p:txBody>
      </p:sp>
      <p:sp>
        <p:nvSpPr>
          <p:cNvPr id="45" name="灯片编号占位符 1">
            <a:extLst>
              <a:ext uri="{FF2B5EF4-FFF2-40B4-BE49-F238E27FC236}">
                <a16:creationId xmlns:a16="http://schemas.microsoft.com/office/drawing/2014/main" id="{3362AE8C-A752-5D41-9143-3DBAF009D830}"/>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158</a:t>
            </a:fld>
            <a:endParaRPr kumimoji="1" lang="zh-CN" altLang="en-US" dirty="0"/>
          </a:p>
        </p:txBody>
      </p:sp>
    </p:spTree>
    <p:extLst>
      <p:ext uri="{BB962C8B-B14F-4D97-AF65-F5344CB8AC3E}">
        <p14:creationId xmlns:p14="http://schemas.microsoft.com/office/powerpoint/2010/main" val="323770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down)">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22" presetClass="entr" presetSubtype="4"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2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2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childTnLst>
                                </p:cTn>
                              </p:par>
                              <p:par>
                                <p:cTn id="56" presetID="22" presetClass="entr" presetSubtype="4"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par>
                                <p:cTn id="63" presetID="22" presetClass="entr" presetSubtype="4"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childTnLst>
                                </p:cTn>
                              </p:par>
                              <p:par>
                                <p:cTn id="70" presetID="22" presetClass="entr" presetSubtype="4"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down)">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rPr>
              <a:t>直播与实时音视频</a:t>
            </a:r>
            <a:endParaRPr lang="en-US" altLang="zh-CN" sz="4000" kern="1200" dirty="0">
              <a:solidFill>
                <a:schemeClr val="tx1"/>
              </a:solidFill>
              <a:latin typeface="Microsoft YaHei" panose="020B0503020204020204" pitchFamily="34" charset="-122"/>
              <a:ea typeface="Microsoft YaHei" panose="020B0503020204020204" pitchFamily="34" charset="-122"/>
              <a:cs typeface="+mj-cs"/>
            </a:endParaRPr>
          </a:p>
        </p:txBody>
      </p:sp>
      <p:sp>
        <p:nvSpPr>
          <p:cNvPr id="3" name="内容占位符 2"/>
          <p:cNvSpPr>
            <a:spLocks noGrp="1"/>
          </p:cNvSpPr>
          <p:nvPr>
            <p:ph idx="1"/>
          </p:nvPr>
        </p:nvSpPr>
        <p:spPr>
          <a:xfrm>
            <a:off x="718457" y="1371600"/>
            <a:ext cx="10940142" cy="4813300"/>
          </a:xfrm>
        </p:spPr>
        <p:txBody>
          <a:bodyPr>
            <a:noAutofit/>
          </a:bodyPr>
          <a:lstStyle/>
          <a:p>
            <a:pPr fontAlgn="base">
              <a:lnSpc>
                <a:spcPct val="130000"/>
              </a:lnSpc>
            </a:pPr>
            <a:r>
              <a:rPr lang="zh-CN" altLang="en-US" sz="2400" dirty="0"/>
              <a:t>实时传输协议 </a:t>
            </a:r>
            <a:r>
              <a:rPr lang="en-US" altLang="zh-CN" sz="2400" dirty="0"/>
              <a:t>RTP (Real-time Transport Protocol) </a:t>
            </a:r>
          </a:p>
          <a:p>
            <a:pPr lvl="1" fontAlgn="base">
              <a:lnSpc>
                <a:spcPct val="130000"/>
              </a:lnSpc>
              <a:buClr>
                <a:schemeClr val="tx1"/>
              </a:buClr>
            </a:pPr>
            <a:r>
              <a:rPr lang="en-US" altLang="zh-CN" sz="2000" dirty="0"/>
              <a:t>RTP </a:t>
            </a:r>
            <a:r>
              <a:rPr lang="zh-CN" altLang="en-US" sz="2000" dirty="0"/>
              <a:t>为实时应用提供端到端的</a:t>
            </a:r>
            <a:r>
              <a:rPr lang="zh-CN" altLang="en-US" sz="2000" dirty="0">
                <a:solidFill>
                  <a:srgbClr val="C00000"/>
                </a:solidFill>
              </a:rPr>
              <a:t>数据传输</a:t>
            </a:r>
            <a:r>
              <a:rPr lang="zh-CN" altLang="en-US" sz="2000" dirty="0"/>
              <a:t>，但不提供任何服务质量的保证</a:t>
            </a:r>
          </a:p>
          <a:p>
            <a:pPr lvl="1" fontAlgn="base">
              <a:lnSpc>
                <a:spcPct val="130000"/>
              </a:lnSpc>
              <a:buClr>
                <a:schemeClr val="tx1"/>
              </a:buClr>
            </a:pPr>
            <a:r>
              <a:rPr lang="en-US" altLang="zh-CN" sz="2000" dirty="0"/>
              <a:t>RTP </a:t>
            </a:r>
            <a:r>
              <a:rPr lang="zh-CN" altLang="en-US" sz="2000" dirty="0"/>
              <a:t>是一个协议框架，只包含了实时应用的一些共同的功能</a:t>
            </a:r>
          </a:p>
          <a:p>
            <a:pPr lvl="1" fontAlgn="base">
              <a:lnSpc>
                <a:spcPct val="130000"/>
              </a:lnSpc>
              <a:buClr>
                <a:schemeClr val="tx1"/>
              </a:buClr>
            </a:pPr>
            <a:r>
              <a:rPr lang="en-US" altLang="zh-CN" sz="2000" dirty="0"/>
              <a:t>RTP </a:t>
            </a:r>
            <a:r>
              <a:rPr lang="zh-CN" altLang="en-US" sz="2000" dirty="0"/>
              <a:t>不对多媒体数据块做任何处理，而只是向应用层提供一些附加的信息，让应用层知道应当如何进行处理</a:t>
            </a:r>
            <a:endParaRPr lang="en-US" altLang="zh-CN" sz="2000" dirty="0"/>
          </a:p>
          <a:p>
            <a:pPr fontAlgn="base">
              <a:lnSpc>
                <a:spcPct val="130000"/>
              </a:lnSpc>
            </a:pPr>
            <a:r>
              <a:rPr lang="zh-CN" altLang="en-US" sz="2400" dirty="0"/>
              <a:t>实时传输控制协议 </a:t>
            </a:r>
            <a:r>
              <a:rPr lang="en-US" altLang="zh-CN" sz="2400" dirty="0"/>
              <a:t>RTCP (RTP Control Protocol) </a:t>
            </a:r>
          </a:p>
          <a:p>
            <a:pPr lvl="1" fontAlgn="base">
              <a:lnSpc>
                <a:spcPct val="130000"/>
              </a:lnSpc>
              <a:buClr>
                <a:schemeClr val="tx1"/>
              </a:buClr>
            </a:pPr>
            <a:r>
              <a:rPr lang="en-US" altLang="zh-CN" sz="2000" dirty="0">
                <a:solidFill>
                  <a:srgbClr val="C00000"/>
                </a:solidFill>
              </a:rPr>
              <a:t>RTCP </a:t>
            </a:r>
            <a:r>
              <a:rPr lang="zh-CN" altLang="en-US" sz="2000" dirty="0">
                <a:solidFill>
                  <a:srgbClr val="C00000"/>
                </a:solidFill>
              </a:rPr>
              <a:t>是与 </a:t>
            </a:r>
            <a:r>
              <a:rPr lang="en-US" altLang="zh-CN" sz="2000" dirty="0">
                <a:solidFill>
                  <a:srgbClr val="C00000"/>
                </a:solidFill>
              </a:rPr>
              <a:t>RTP </a:t>
            </a:r>
            <a:r>
              <a:rPr lang="zh-CN" altLang="en-US" sz="2000" dirty="0">
                <a:solidFill>
                  <a:srgbClr val="C00000"/>
                </a:solidFill>
              </a:rPr>
              <a:t>配合使用的控制协议</a:t>
            </a:r>
            <a:endParaRPr lang="en-US" altLang="zh-CN" sz="2000" dirty="0">
              <a:solidFill>
                <a:srgbClr val="C00000"/>
              </a:solidFill>
            </a:endParaRPr>
          </a:p>
          <a:p>
            <a:pPr lvl="1" fontAlgn="base">
              <a:lnSpc>
                <a:spcPct val="130000"/>
              </a:lnSpc>
              <a:buClr>
                <a:schemeClr val="tx1"/>
              </a:buClr>
            </a:pPr>
            <a:r>
              <a:rPr lang="en-US" altLang="zh-CN" sz="2000" dirty="0"/>
              <a:t>RTCP </a:t>
            </a:r>
            <a:r>
              <a:rPr lang="zh-CN" altLang="en-US" sz="2000" dirty="0"/>
              <a:t>的主要功能：服务质量的监视与反馈、媒体间的同步、播组中成员的标识</a:t>
            </a:r>
            <a:endParaRPr lang="en-US" altLang="zh-CN" sz="2000" dirty="0"/>
          </a:p>
          <a:p>
            <a:pPr lvl="1" fontAlgn="base">
              <a:lnSpc>
                <a:spcPct val="130000"/>
              </a:lnSpc>
              <a:buClr>
                <a:schemeClr val="tx1"/>
              </a:buClr>
            </a:pPr>
            <a:r>
              <a:rPr lang="en-US" altLang="zh-CN" sz="2000" dirty="0"/>
              <a:t>RTCP </a:t>
            </a:r>
            <a:r>
              <a:rPr lang="zh-CN" altLang="en-US" sz="2000" dirty="0"/>
              <a:t>分组也使用 </a:t>
            </a:r>
            <a:r>
              <a:rPr lang="en-US" altLang="zh-CN" sz="2000" dirty="0"/>
              <a:t>UDP </a:t>
            </a:r>
            <a:r>
              <a:rPr lang="zh-CN" altLang="en-US" sz="2000" dirty="0"/>
              <a:t>传送，但 </a:t>
            </a:r>
            <a:r>
              <a:rPr lang="en-US" altLang="zh-CN" sz="2000" dirty="0"/>
              <a:t>RTCP </a:t>
            </a:r>
            <a:r>
              <a:rPr lang="zh-CN" altLang="en-US" sz="2000" dirty="0"/>
              <a:t>并不对声音或视像分组进行封装</a:t>
            </a:r>
          </a:p>
          <a:p>
            <a:pPr lvl="1" fontAlgn="base">
              <a:lnSpc>
                <a:spcPct val="130000"/>
              </a:lnSpc>
              <a:buClr>
                <a:schemeClr val="tx1"/>
              </a:buClr>
            </a:pPr>
            <a:r>
              <a:rPr lang="zh-CN" altLang="en-US" sz="2000" dirty="0"/>
              <a:t>可将多个 </a:t>
            </a:r>
            <a:r>
              <a:rPr lang="en-US" altLang="zh-CN" sz="2000" dirty="0"/>
              <a:t>RTCP </a:t>
            </a:r>
            <a:r>
              <a:rPr lang="zh-CN" altLang="en-US" sz="2000" dirty="0"/>
              <a:t>分组封装在一个 </a:t>
            </a:r>
            <a:r>
              <a:rPr lang="en-US" altLang="zh-CN" sz="2000" dirty="0"/>
              <a:t>UDP </a:t>
            </a:r>
            <a:r>
              <a:rPr lang="zh-CN" altLang="en-US" sz="2000" dirty="0"/>
              <a:t>用户数据报中</a:t>
            </a:r>
          </a:p>
          <a:p>
            <a:pPr lvl="1" fontAlgn="base">
              <a:lnSpc>
                <a:spcPct val="130000"/>
              </a:lnSpc>
              <a:buClr>
                <a:schemeClr val="tx1"/>
              </a:buClr>
            </a:pPr>
            <a:r>
              <a:rPr lang="en-US" altLang="zh-CN" sz="2000" dirty="0"/>
              <a:t>RTCP </a:t>
            </a:r>
            <a:r>
              <a:rPr lang="zh-CN" altLang="en-US" sz="2000" dirty="0"/>
              <a:t>分组周期性地在网上传送，它带有发送端和接收端对服务质量的统计信息报告</a:t>
            </a:r>
          </a:p>
        </p:txBody>
      </p:sp>
      <p:sp>
        <p:nvSpPr>
          <p:cNvPr id="5" name="灯片编号占位符 1">
            <a:extLst>
              <a:ext uri="{FF2B5EF4-FFF2-40B4-BE49-F238E27FC236}">
                <a16:creationId xmlns:a16="http://schemas.microsoft.com/office/drawing/2014/main" id="{085F5D50-438D-C141-85CF-C30394E72C2B}"/>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159</a:t>
            </a:fld>
            <a:endParaRPr kumimoji="1" lang="zh-CN" altLang="en-US" dirty="0"/>
          </a:p>
        </p:txBody>
      </p:sp>
    </p:spTree>
    <p:extLst>
      <p:ext uri="{BB962C8B-B14F-4D97-AF65-F5344CB8AC3E}">
        <p14:creationId xmlns:p14="http://schemas.microsoft.com/office/powerpoint/2010/main" val="3629180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应用进程通信方式</a:t>
            </a:r>
            <a:endParaRPr lang="zh-CN" altLang="en-US" dirty="0"/>
          </a:p>
        </p:txBody>
      </p:sp>
      <p:sp>
        <p:nvSpPr>
          <p:cNvPr id="3" name="内容占位符 2"/>
          <p:cNvSpPr>
            <a:spLocks noGrp="1"/>
          </p:cNvSpPr>
          <p:nvPr>
            <p:ph idx="1"/>
          </p:nvPr>
        </p:nvSpPr>
        <p:spPr>
          <a:xfrm>
            <a:off x="492369" y="1423852"/>
            <a:ext cx="11071274" cy="4900114"/>
          </a:xfrm>
        </p:spPr>
        <p:txBody>
          <a:bodyPr>
            <a:noAutofit/>
          </a:bodyPr>
          <a:lstStyle/>
          <a:p>
            <a:pPr algn="just">
              <a:lnSpc>
                <a:spcPct val="130000"/>
              </a:lnSpc>
            </a:pPr>
            <a:r>
              <a:rPr kumimoji="1" lang="en-US" altLang="zh-CN" dirty="0">
                <a:latin typeface="微软雅黑" panose="020B0503020204020204" pitchFamily="34" charset="-122"/>
                <a:ea typeface="微软雅黑" panose="020B0503020204020204" pitchFamily="34" charset="-122"/>
                <a:sym typeface="+mn-ea"/>
              </a:rPr>
              <a:t>B</a:t>
            </a:r>
            <a:r>
              <a:rPr kumimoji="1" lang="zh-CN" altLang="en-US" dirty="0">
                <a:latin typeface="微软雅黑" panose="020B0503020204020204" pitchFamily="34" charset="-122"/>
                <a:ea typeface="微软雅黑" panose="020B0503020204020204" pitchFamily="34" charset="-122"/>
                <a:sym typeface="+mn-ea"/>
              </a:rPr>
              <a:t>/S方式的特点</a:t>
            </a:r>
            <a:endParaRPr kumimoji="1"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just">
              <a:lnSpc>
                <a:spcPct val="130000"/>
              </a:lnSpc>
            </a:pPr>
            <a:r>
              <a:rPr kumimoji="1" lang="en-US" altLang="zh-CN" noProof="0" dirty="0" err="1">
                <a:ln>
                  <a:noFill/>
                </a:ln>
                <a:solidFill>
                  <a:srgbClr val="C00000"/>
                </a:solidFill>
                <a:effectLst/>
                <a:uLnTx/>
                <a:uFillTx/>
                <a:latin typeface="微软雅黑" panose="020B0503020204020204" pitchFamily="34" charset="-122"/>
                <a:ea typeface="微软雅黑" panose="020B0503020204020204" pitchFamily="34" charset="-122"/>
                <a:sym typeface="+mn-ea"/>
              </a:rPr>
              <a:t>界面统一，使用简单</a:t>
            </a:r>
            <a:r>
              <a:rPr lang="zh-CN" altLang="en-US" dirty="0">
                <a:latin typeface="微软雅黑" panose="020B0503020204020204" pitchFamily="34" charset="-122"/>
                <a:ea typeface="微软雅黑" panose="020B0503020204020204" pitchFamily="34" charset="-122"/>
                <a:sym typeface="+mn-ea"/>
              </a:rPr>
              <a:t>。客户端只需要安装</a:t>
            </a:r>
            <a:r>
              <a:rPr kumimoji="1" lang="en-US" altLang="zh-CN" noProof="0" dirty="0" err="1">
                <a:ln>
                  <a:noFill/>
                </a:ln>
                <a:solidFill>
                  <a:srgbClr val="C00000"/>
                </a:solidFill>
                <a:effectLst/>
                <a:uLnTx/>
                <a:uFillTx/>
                <a:latin typeface="微软雅黑" panose="020B0503020204020204" pitchFamily="34" charset="-122"/>
                <a:ea typeface="微软雅黑" panose="020B0503020204020204" pitchFamily="34" charset="-122"/>
                <a:sym typeface="+mn-ea"/>
              </a:rPr>
              <a:t>浏览器</a:t>
            </a:r>
            <a:r>
              <a:rPr lang="zh-CN" altLang="en-US" dirty="0">
                <a:latin typeface="微软雅黑" panose="020B0503020204020204" pitchFamily="34" charset="-122"/>
                <a:ea typeface="微软雅黑" panose="020B0503020204020204" pitchFamily="34" charset="-122"/>
                <a:sym typeface="+mn-ea"/>
              </a:rPr>
              <a:t>软件</a:t>
            </a:r>
            <a:endParaRPr lang="en-US" altLang="zh-CN" dirty="0">
              <a:latin typeface="微软雅黑" panose="020B0503020204020204" pitchFamily="34" charset="-122"/>
              <a:ea typeface="微软雅黑" panose="020B0503020204020204" pitchFamily="34" charset="-122"/>
              <a:sym typeface="+mn-ea"/>
            </a:endParaRPr>
          </a:p>
          <a:p>
            <a:pPr lvl="1" algn="just">
              <a:lnSpc>
                <a:spcPct val="130000"/>
              </a:lnSpc>
            </a:pPr>
            <a:r>
              <a:rPr kumimoji="1" lang="en-US" altLang="zh-CN" noProof="0" dirty="0" err="1">
                <a:ln>
                  <a:noFill/>
                </a:ln>
                <a:solidFill>
                  <a:srgbClr val="C00000"/>
                </a:solidFill>
                <a:effectLst/>
                <a:uLnTx/>
                <a:uFillTx/>
                <a:latin typeface="微软雅黑" panose="020B0503020204020204" pitchFamily="34" charset="-122"/>
                <a:ea typeface="微软雅黑" panose="020B0503020204020204" pitchFamily="34" charset="-122"/>
                <a:sym typeface="+mn-ea"/>
              </a:rPr>
              <a:t>易于维护</a:t>
            </a:r>
            <a:r>
              <a:rPr lang="zh-CN" altLang="en-US" dirty="0">
                <a:latin typeface="微软雅黑" panose="020B0503020204020204" pitchFamily="34" charset="-122"/>
                <a:ea typeface="微软雅黑" panose="020B0503020204020204" pitchFamily="34" charset="-122"/>
                <a:sym typeface="+mn-ea"/>
              </a:rPr>
              <a:t>。对应用系统升级时，只需更新服务器端的软件，减轻了系统维护和升级的成本</a:t>
            </a:r>
          </a:p>
          <a:p>
            <a:pPr lvl="1" algn="just">
              <a:lnSpc>
                <a:spcPct val="130000"/>
              </a:lnSpc>
            </a:pPr>
            <a:r>
              <a:rPr kumimoji="1" lang="en-US" altLang="zh-CN" noProof="0" dirty="0" err="1">
                <a:ln>
                  <a:noFill/>
                </a:ln>
                <a:solidFill>
                  <a:srgbClr val="C00000"/>
                </a:solidFill>
                <a:effectLst/>
                <a:uLnTx/>
                <a:uFillTx/>
                <a:latin typeface="微软雅黑" panose="020B0503020204020204" pitchFamily="34" charset="-122"/>
                <a:ea typeface="微软雅黑" panose="020B0503020204020204" pitchFamily="34" charset="-122"/>
                <a:sym typeface="+mn-ea"/>
              </a:rPr>
              <a:t>可扩展性好</a:t>
            </a:r>
            <a:r>
              <a:rPr lang="zh-CN" altLang="en-US" dirty="0">
                <a:latin typeface="微软雅黑" panose="020B0503020204020204" pitchFamily="34" charset="-122"/>
                <a:ea typeface="微软雅黑" panose="020B0503020204020204" pitchFamily="34" charset="-122"/>
                <a:sym typeface="+mn-ea"/>
              </a:rPr>
              <a:t>。采用标准的</a:t>
            </a: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TCP/IP</a:t>
            </a:r>
            <a:r>
              <a:rPr kumimoji="1" lang="zh-CN" altLang="en-US"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和</a:t>
            </a:r>
            <a:r>
              <a:rPr kumimoji="1" lang="en-US" altLang="zh-CN" noProof="0" dirty="0" err="1">
                <a:ln>
                  <a:noFill/>
                </a:ln>
                <a:solidFill>
                  <a:srgbClr val="C00000"/>
                </a:solidFill>
                <a:effectLst/>
                <a:uLnTx/>
                <a:uFillTx/>
                <a:latin typeface="微软雅黑" panose="020B0503020204020204" pitchFamily="34" charset="-122"/>
                <a:ea typeface="微软雅黑" panose="020B0503020204020204" pitchFamily="34" charset="-122"/>
                <a:sym typeface="+mn-ea"/>
              </a:rPr>
              <a:t>HTTP协议</a:t>
            </a:r>
            <a:r>
              <a:rPr lang="zh-CN" altLang="en-US" dirty="0">
                <a:latin typeface="微软雅黑" panose="020B0503020204020204" pitchFamily="34" charset="-122"/>
                <a:ea typeface="微软雅黑" panose="020B0503020204020204" pitchFamily="34" charset="-122"/>
                <a:sym typeface="+mn-ea"/>
              </a:rPr>
              <a:t>，具有良好的扩展性</a:t>
            </a:r>
            <a:endParaRPr lang="zh-CN" altLang="en-US" b="1" dirty="0">
              <a:solidFill>
                <a:srgbClr val="0070C0"/>
              </a:solidFill>
              <a:latin typeface="微软雅黑" panose="020B0503020204020204" pitchFamily="34" charset="-122"/>
              <a:ea typeface="微软雅黑" panose="020B0503020204020204" pitchFamily="34" charset="-122"/>
              <a:cs typeface="Times New Roman" panose="02020603050405020304" charset="0"/>
              <a:sym typeface="+mn-ea"/>
            </a:endParaRPr>
          </a:p>
          <a:p>
            <a:pPr lvl="1" algn="just">
              <a:lnSpc>
                <a:spcPct val="130000"/>
              </a:lnSpc>
            </a:pP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信息共享度高</a:t>
            </a:r>
            <a:r>
              <a:rPr lang="zh-CN" altLang="en-US" dirty="0">
                <a:latin typeface="微软雅黑" panose="020B0503020204020204" pitchFamily="34" charset="-122"/>
                <a:ea typeface="微软雅黑" panose="020B0503020204020204" pitchFamily="34" charset="-122"/>
                <a:sym typeface="+mn-ea"/>
              </a:rPr>
              <a:t>。HTML是数据格式的一个</a:t>
            </a: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开放标准</a:t>
            </a:r>
            <a:r>
              <a:rPr lang="zh-CN" altLang="en-US" dirty="0">
                <a:latin typeface="微软雅黑" panose="020B0503020204020204" pitchFamily="34" charset="-122"/>
                <a:ea typeface="微软雅黑" panose="020B0503020204020204" pitchFamily="34" charset="-122"/>
                <a:sym typeface="+mn-ea"/>
              </a:rPr>
              <a:t>，目前大多数流行的软件</a:t>
            </a:r>
            <a:r>
              <a:rPr kumimoji="1" lang="en-US" altLang="zh-CN"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均支持</a:t>
            </a:r>
            <a:r>
              <a:rPr lang="zh-CN" altLang="en-US" dirty="0">
                <a:latin typeface="微软雅黑" panose="020B0503020204020204" pitchFamily="34" charset="-122"/>
                <a:ea typeface="微软雅黑" panose="020B0503020204020204" pitchFamily="34" charset="-122"/>
                <a:sym typeface="+mn-ea"/>
              </a:rPr>
              <a:t>HTML</a:t>
            </a:r>
          </a:p>
          <a:p>
            <a:pPr lvl="1" algn="just">
              <a:lnSpc>
                <a:spcPct val="130000"/>
              </a:lnSpc>
            </a:pPr>
            <a:r>
              <a:rPr lang="zh-CN" altLang="en-US" dirty="0">
                <a:latin typeface="微软雅黑" panose="020B0503020204020204" pitchFamily="34" charset="-122"/>
                <a:ea typeface="微软雅黑" panose="020B0503020204020204" pitchFamily="34" charset="-122"/>
              </a:rPr>
              <a:t>需要注意的是，在一种浏览器</a:t>
            </a:r>
            <a:r>
              <a:rPr lang="zh-CN" altLang="en-US" dirty="0">
                <a:latin typeface="微软雅黑" panose="020B0503020204020204" pitchFamily="34" charset="-122"/>
                <a:ea typeface="微软雅黑" panose="020B0503020204020204" pitchFamily="34" charset="-122"/>
                <a:sym typeface="+mn-ea"/>
              </a:rPr>
              <a:t>环境下</a:t>
            </a:r>
            <a:r>
              <a:rPr lang="zh-CN" altLang="en-US" dirty="0">
                <a:latin typeface="微软雅黑" panose="020B0503020204020204" pitchFamily="34" charset="-122"/>
                <a:ea typeface="微软雅黑" panose="020B0503020204020204" pitchFamily="34" charset="-122"/>
              </a:rPr>
              <a:t>开发的界面在另一种浏览器环境下可能有不完全适配的情况，这时需要安装对应的浏览器</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16</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Tree>
    <p:extLst>
      <p:ext uri="{BB962C8B-B14F-4D97-AF65-F5344CB8AC3E}">
        <p14:creationId xmlns:p14="http://schemas.microsoft.com/office/powerpoint/2010/main" val="42890359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4182559"/>
            <a:ext cx="5040596" cy="2236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rPr>
              <a:t>直播与实时音视频</a:t>
            </a:r>
            <a:endParaRPr lang="en-US" altLang="zh-CN" sz="4000" kern="1200" dirty="0">
              <a:solidFill>
                <a:schemeClr val="tx1"/>
              </a:solidFill>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idx="1"/>
          </p:nvPr>
        </p:nvSpPr>
        <p:spPr>
          <a:xfrm>
            <a:off x="460375" y="1377477"/>
            <a:ext cx="11292002" cy="5231292"/>
          </a:xfrm>
        </p:spPr>
        <p:txBody>
          <a:bodyPr>
            <a:noAutofit/>
          </a:bodyPr>
          <a:lstStyle/>
          <a:p>
            <a:pPr fontAlgn="base"/>
            <a:r>
              <a:rPr lang="zh-CN" altLang="en-US" sz="2400" dirty="0"/>
              <a:t>网页实时通信 </a:t>
            </a:r>
            <a:r>
              <a:rPr lang="en-US" altLang="zh-CN" sz="2400" dirty="0"/>
              <a:t>WebRTC</a:t>
            </a:r>
            <a:r>
              <a:rPr lang="zh-CN" altLang="en-US" sz="2400" dirty="0"/>
              <a:t>（</a:t>
            </a:r>
            <a:r>
              <a:rPr lang="en-US" altLang="zh-CN" sz="2400" dirty="0"/>
              <a:t>Web Real-Time Communication</a:t>
            </a:r>
            <a:r>
              <a:rPr lang="zh-CN" altLang="en-US" sz="2400" dirty="0"/>
              <a:t>）</a:t>
            </a:r>
            <a:endParaRPr lang="en-US" altLang="zh-CN" sz="2400" dirty="0"/>
          </a:p>
          <a:p>
            <a:pPr lvl="1" fontAlgn="base"/>
            <a:r>
              <a:rPr lang="zh-CN" altLang="en-US" sz="2000" dirty="0"/>
              <a:t>由</a:t>
            </a:r>
            <a:r>
              <a:rPr lang="en-US" altLang="zh-CN" sz="2000" dirty="0"/>
              <a:t>Google</a:t>
            </a:r>
            <a:r>
              <a:rPr lang="zh-CN" altLang="en-US" sz="2000" dirty="0"/>
              <a:t>发起的实时音视频通信</a:t>
            </a:r>
            <a:r>
              <a:rPr lang="zh-CN" altLang="en-US" sz="2000" dirty="0">
                <a:solidFill>
                  <a:srgbClr val="C00000"/>
                </a:solidFill>
              </a:rPr>
              <a:t>开源项目</a:t>
            </a:r>
            <a:endParaRPr lang="en-US" altLang="zh-CN" sz="2000" dirty="0">
              <a:solidFill>
                <a:srgbClr val="C00000"/>
              </a:solidFill>
            </a:endParaRPr>
          </a:p>
          <a:p>
            <a:pPr lvl="1" fontAlgn="base"/>
            <a:r>
              <a:rPr lang="zh-CN" altLang="en-US" sz="2000" dirty="0"/>
              <a:t>建立浏览器之间点对点的连接，实现音</a:t>
            </a:r>
            <a:r>
              <a:rPr lang="en-US" altLang="zh-CN" sz="2000" dirty="0"/>
              <a:t>/</a:t>
            </a:r>
            <a:r>
              <a:rPr lang="zh-CN" altLang="en-US" sz="2000" dirty="0"/>
              <a:t>视频流的传输</a:t>
            </a:r>
            <a:endParaRPr lang="en-US" altLang="zh-CN" sz="2000" dirty="0"/>
          </a:p>
          <a:p>
            <a:pPr fontAlgn="base"/>
            <a:r>
              <a:rPr lang="en-US" altLang="zh-CN" sz="2400" dirty="0"/>
              <a:t>WebRTC</a:t>
            </a:r>
            <a:r>
              <a:rPr lang="zh-CN" altLang="en-US" sz="2400" dirty="0"/>
              <a:t>协议栈</a:t>
            </a:r>
            <a:endParaRPr lang="en-US" altLang="zh-CN" sz="2400" dirty="0"/>
          </a:p>
          <a:p>
            <a:pPr lvl="1" fontAlgn="base"/>
            <a:r>
              <a:rPr lang="zh-CN" altLang="en-US" sz="2000" dirty="0"/>
              <a:t>为了满足实时性需求，其核心协议是在右侧基于 </a:t>
            </a:r>
            <a:r>
              <a:rPr lang="en-US" altLang="zh-CN" sz="2000" dirty="0">
                <a:solidFill>
                  <a:srgbClr val="C00000"/>
                </a:solidFill>
              </a:rPr>
              <a:t>UDP</a:t>
            </a:r>
            <a:r>
              <a:rPr lang="en-US" altLang="zh-CN" sz="2000" dirty="0"/>
              <a:t> </a:t>
            </a:r>
            <a:r>
              <a:rPr lang="zh-CN" altLang="en-US" sz="2000" dirty="0"/>
              <a:t>基础上搭建起来的</a:t>
            </a:r>
          </a:p>
          <a:p>
            <a:pPr lvl="1" fontAlgn="base"/>
            <a:r>
              <a:rPr lang="en-US" altLang="zh-CN" sz="2000" dirty="0"/>
              <a:t>Secure </a:t>
            </a:r>
            <a:r>
              <a:rPr lang="en-US" altLang="zh-CN" sz="2000" dirty="0">
                <a:solidFill>
                  <a:srgbClr val="C00000"/>
                </a:solidFill>
              </a:rPr>
              <a:t>RTP</a:t>
            </a:r>
            <a:r>
              <a:rPr lang="zh-CN" altLang="en-US" sz="2000" dirty="0"/>
              <a:t>（</a:t>
            </a:r>
            <a:r>
              <a:rPr lang="en-US" altLang="zh-CN" sz="2000" dirty="0"/>
              <a:t>SRTP</a:t>
            </a:r>
            <a:r>
              <a:rPr lang="zh-CN" altLang="en-US" sz="2000" dirty="0"/>
              <a:t>）与 </a:t>
            </a:r>
            <a:r>
              <a:rPr lang="en-US" altLang="zh-CN" sz="2000" dirty="0"/>
              <a:t>Secure  </a:t>
            </a:r>
            <a:r>
              <a:rPr lang="en-US" altLang="zh-CN" sz="2000" dirty="0">
                <a:solidFill>
                  <a:srgbClr val="C00000"/>
                </a:solidFill>
              </a:rPr>
              <a:t>RTCP</a:t>
            </a:r>
            <a:r>
              <a:rPr lang="zh-CN" altLang="en-US" sz="2000" dirty="0"/>
              <a:t>（</a:t>
            </a:r>
            <a:r>
              <a:rPr lang="en-US" altLang="zh-CN" sz="2000" dirty="0"/>
              <a:t>SRTCP</a:t>
            </a:r>
            <a:r>
              <a:rPr lang="zh-CN" altLang="en-US" sz="2000" dirty="0"/>
              <a:t>）</a:t>
            </a:r>
            <a:r>
              <a:rPr lang="en-US" altLang="zh-CN" sz="2000" dirty="0"/>
              <a:t> </a:t>
            </a:r>
            <a:r>
              <a:rPr lang="zh-CN" altLang="en-US" sz="2000" dirty="0"/>
              <a:t>是对媒体数据的封装与传输控制协议</a:t>
            </a:r>
            <a:endParaRPr lang="en-US" altLang="zh-CN" sz="2000" dirty="0"/>
          </a:p>
          <a:p>
            <a:pPr lvl="1" fontAlgn="base"/>
            <a:r>
              <a:rPr lang="en-US" altLang="zh-CN" sz="2000" dirty="0"/>
              <a:t>RTCPeerConnection </a:t>
            </a:r>
            <a:r>
              <a:rPr lang="zh-CN" altLang="en-US" sz="2000" dirty="0"/>
              <a:t>用来建立和维护端到端连接，提供高效的音视频流传输</a:t>
            </a:r>
          </a:p>
          <a:p>
            <a:pPr lvl="1" fontAlgn="base"/>
            <a:r>
              <a:rPr lang="en-US" altLang="zh-CN" sz="2000" dirty="0"/>
              <a:t>RTCDataChannel </a:t>
            </a:r>
            <a:r>
              <a:rPr lang="zh-CN" altLang="en-US" sz="2000" dirty="0"/>
              <a:t>用来支持端到端的任意二进制数据传输</a:t>
            </a:r>
            <a:endParaRPr lang="en-US" altLang="zh-CN" sz="2000" dirty="0"/>
          </a:p>
          <a:p>
            <a:pPr lvl="1" fontAlgn="base"/>
            <a:r>
              <a:rPr lang="zh-CN" altLang="en-US" sz="2000" dirty="0">
                <a:solidFill>
                  <a:srgbClr val="C00000"/>
                </a:solidFill>
              </a:rPr>
              <a:t>流控制传输协议</a:t>
            </a:r>
            <a:r>
              <a:rPr lang="en-US" altLang="zh-CN" sz="2000" dirty="0">
                <a:solidFill>
                  <a:srgbClr val="C00000"/>
                </a:solidFill>
              </a:rPr>
              <a:t>SCTP</a:t>
            </a:r>
            <a:r>
              <a:rPr lang="zh-CN" altLang="en-US" sz="2000" dirty="0"/>
              <a:t>，提供类似 </a:t>
            </a:r>
            <a:r>
              <a:rPr lang="en-US" altLang="zh-CN" sz="2000" dirty="0"/>
              <a:t>TCP </a:t>
            </a:r>
            <a:r>
              <a:rPr lang="zh-CN" altLang="en-US" sz="2000" dirty="0"/>
              <a:t>的特性</a:t>
            </a:r>
          </a:p>
          <a:p>
            <a:pPr lvl="1" fontAlgn="base"/>
            <a:r>
              <a:rPr lang="en-US" altLang="zh-CN" sz="2000" dirty="0"/>
              <a:t>DTLS </a:t>
            </a:r>
            <a:r>
              <a:rPr lang="zh-CN" altLang="en-US" sz="2000" dirty="0"/>
              <a:t>对传输内容进行加密，是 </a:t>
            </a:r>
            <a:r>
              <a:rPr lang="en-US" altLang="zh-CN" sz="2000" dirty="0"/>
              <a:t>UDP </a:t>
            </a:r>
            <a:r>
              <a:rPr lang="zh-CN" altLang="en-US" sz="2000" dirty="0"/>
              <a:t>版 </a:t>
            </a:r>
            <a:r>
              <a:rPr lang="en-US" altLang="zh-CN" sz="2000" dirty="0"/>
              <a:t>TLS</a:t>
            </a:r>
            <a:endParaRPr lang="zh-CN" altLang="en-US" sz="2000" dirty="0"/>
          </a:p>
          <a:p>
            <a:pPr lvl="1" fontAlgn="base"/>
            <a:r>
              <a:rPr lang="en-US" altLang="zh-CN" sz="2000" dirty="0"/>
              <a:t>ICE</a:t>
            </a:r>
            <a:r>
              <a:rPr lang="zh-CN" altLang="en-US" sz="2000" dirty="0"/>
              <a:t>、</a:t>
            </a:r>
            <a:r>
              <a:rPr lang="en-US" altLang="zh-CN" sz="2000" dirty="0"/>
              <a:t>STUN</a:t>
            </a:r>
            <a:r>
              <a:rPr lang="zh-CN" altLang="en-US" sz="2000" dirty="0"/>
              <a:t>、</a:t>
            </a:r>
            <a:r>
              <a:rPr lang="en-US" altLang="zh-CN" sz="2000" dirty="0"/>
              <a:t>TURN </a:t>
            </a:r>
            <a:r>
              <a:rPr lang="zh-CN" altLang="en-US" sz="2000" dirty="0"/>
              <a:t>用于内网穿透，应对</a:t>
            </a:r>
            <a:r>
              <a:rPr lang="en-US" altLang="zh-CN" sz="2000" dirty="0"/>
              <a:t>NAT</a:t>
            </a:r>
            <a:br>
              <a:rPr lang="en-US" altLang="zh-CN" sz="2000" dirty="0"/>
            </a:br>
            <a:r>
              <a:rPr lang="zh-CN" altLang="en-US" sz="2000" dirty="0"/>
              <a:t>等私有地址转换的问题</a:t>
            </a:r>
            <a:endParaRPr lang="en-US" altLang="zh-CN" sz="2000" dirty="0"/>
          </a:p>
        </p:txBody>
      </p:sp>
      <p:sp>
        <p:nvSpPr>
          <p:cNvPr id="9" name="矩形 8">
            <a:extLst>
              <a:ext uri="{FF2B5EF4-FFF2-40B4-BE49-F238E27FC236}">
                <a16:creationId xmlns:a16="http://schemas.microsoft.com/office/drawing/2014/main" id="{ABA9B5BB-F2A2-D344-BCDD-CA8B04DDF062}"/>
              </a:ext>
            </a:extLst>
          </p:cNvPr>
          <p:cNvSpPr/>
          <p:nvPr/>
        </p:nvSpPr>
        <p:spPr>
          <a:xfrm>
            <a:off x="8738261" y="1967555"/>
            <a:ext cx="2993363" cy="707886"/>
          </a:xfrm>
          <a:prstGeom prst="rect">
            <a:avLst/>
          </a:prstGeom>
          <a:ln>
            <a:solidFill>
              <a:srgbClr val="C00000"/>
            </a:solidFill>
          </a:ln>
        </p:spPr>
        <p:txBody>
          <a:bodyPr wrap="square">
            <a:spAutoFit/>
          </a:bodyPr>
          <a:lstStyle/>
          <a:p>
            <a:pPr algn="ctr"/>
            <a:r>
              <a:rPr lang="zh-CN" altLang="en-US" sz="2000" dirty="0">
                <a:solidFill>
                  <a:srgbClr val="C00000"/>
                </a:solidFill>
                <a:latin typeface="Microsoft YaHei" panose="020B0503020204020204" pitchFamily="34" charset="-122"/>
                <a:ea typeface="Microsoft YaHei" panose="020B0503020204020204" pitchFamily="34" charset="-122"/>
              </a:rPr>
              <a:t>开源项目与</a:t>
            </a:r>
            <a:r>
              <a:rPr lang="en-US" altLang="zh-CN" sz="2000" dirty="0">
                <a:solidFill>
                  <a:srgbClr val="C00000"/>
                </a:solidFill>
                <a:latin typeface="Microsoft YaHei" panose="020B0503020204020204" pitchFamily="34" charset="-122"/>
                <a:ea typeface="Microsoft YaHei" panose="020B0503020204020204" pitchFamily="34" charset="-122"/>
              </a:rPr>
              <a:t>IETF</a:t>
            </a:r>
            <a:r>
              <a:rPr lang="zh-CN" altLang="en-US" sz="2000" dirty="0">
                <a:solidFill>
                  <a:srgbClr val="C00000"/>
                </a:solidFill>
                <a:latin typeface="Microsoft YaHei" panose="020B0503020204020204" pitchFamily="34" charset="-122"/>
                <a:ea typeface="Microsoft YaHei" panose="020B0503020204020204" pitchFamily="34" charset="-122"/>
              </a:rPr>
              <a:t>国际标准同步推进</a:t>
            </a:r>
            <a:endParaRPr lang="zh-CN" altLang="en-US" dirty="0">
              <a:solidFill>
                <a:prstClr val="black"/>
              </a:solidFill>
            </a:endParaRPr>
          </a:p>
        </p:txBody>
      </p:sp>
      <p:sp>
        <p:nvSpPr>
          <p:cNvPr id="7" name="灯片编号占位符 1">
            <a:extLst>
              <a:ext uri="{FF2B5EF4-FFF2-40B4-BE49-F238E27FC236}">
                <a16:creationId xmlns:a16="http://schemas.microsoft.com/office/drawing/2014/main" id="{8CA41095-83CF-D947-BB5D-CEC891A172A2}"/>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160</a:t>
            </a:fld>
            <a:endParaRPr kumimoji="1" lang="zh-CN" altLang="en-US" dirty="0"/>
          </a:p>
        </p:txBody>
      </p:sp>
    </p:spTree>
    <p:extLst>
      <p:ext uri="{BB962C8B-B14F-4D97-AF65-F5344CB8AC3E}">
        <p14:creationId xmlns:p14="http://schemas.microsoft.com/office/powerpoint/2010/main" val="30270809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cs typeface="+mj-cs"/>
              </a:rPr>
              <a:t>流媒体动态自适应传输</a:t>
            </a:r>
            <a:endParaRPr lang="en-US" altLang="zh-CN" sz="4000" kern="1200" dirty="0">
              <a:solidFill>
                <a:schemeClr val="tx1"/>
              </a:solidFill>
              <a:latin typeface="Microsoft YaHei" panose="020B0503020204020204" pitchFamily="34" charset="-122"/>
              <a:ea typeface="Microsoft YaHei" panose="020B0503020204020204" pitchFamily="34" charset="-122"/>
              <a:cs typeface="+mj-cs"/>
            </a:endParaRPr>
          </a:p>
        </p:txBody>
      </p:sp>
      <p:pic>
        <p:nvPicPr>
          <p:cNvPr id="5" name="rebuffer_animat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4411" y="3397296"/>
            <a:ext cx="5685995" cy="2337576"/>
          </a:xfrm>
          <a:prstGeom prst="rect">
            <a:avLst/>
          </a:prstGeom>
        </p:spPr>
      </p:pic>
      <p:sp>
        <p:nvSpPr>
          <p:cNvPr id="6" name="Rectangle 80"/>
          <p:cNvSpPr/>
          <p:nvPr/>
        </p:nvSpPr>
        <p:spPr>
          <a:xfrm>
            <a:off x="5027578" y="4386440"/>
            <a:ext cx="1813756" cy="132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81"/>
          <p:cNvSpPr/>
          <p:nvPr/>
        </p:nvSpPr>
        <p:spPr>
          <a:xfrm>
            <a:off x="853098" y="4217140"/>
            <a:ext cx="2069003" cy="116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520" y="4346798"/>
            <a:ext cx="1503440" cy="990994"/>
          </a:xfrm>
          <a:prstGeom prst="rect">
            <a:avLst/>
          </a:prstGeom>
        </p:spPr>
      </p:pic>
      <p:pic>
        <p:nvPicPr>
          <p:cNvPr id="9"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96134" y="4757015"/>
            <a:ext cx="382837" cy="269517"/>
          </a:xfrm>
          <a:prstGeom prst="rect">
            <a:avLst/>
          </a:prstGeom>
        </p:spPr>
      </p:pic>
      <p:sp>
        <p:nvSpPr>
          <p:cNvPr id="3" name="内容占位符 2"/>
          <p:cNvSpPr>
            <a:spLocks noGrp="1"/>
          </p:cNvSpPr>
          <p:nvPr>
            <p:ph idx="1"/>
          </p:nvPr>
        </p:nvSpPr>
        <p:spPr>
          <a:xfrm>
            <a:off x="853098" y="1486500"/>
            <a:ext cx="11191667" cy="2446390"/>
          </a:xfrm>
        </p:spPr>
        <p:txBody>
          <a:bodyPr>
            <a:noAutofit/>
          </a:bodyPr>
          <a:lstStyle/>
          <a:p>
            <a:pPr marL="358129" indent="-358129">
              <a:buClr>
                <a:schemeClr val="tx1"/>
              </a:buClr>
            </a:pPr>
            <a:r>
              <a:rPr lang="zh-CN" altLang="en-US" sz="2400" dirty="0">
                <a:cs typeface="Times New Roman" panose="02020603050405020304" pitchFamily="18" charset="0"/>
              </a:rPr>
              <a:t>视频传输优化的挑战</a:t>
            </a:r>
            <a:endParaRPr lang="en-US" altLang="zh-CN" sz="2400" dirty="0">
              <a:cs typeface="Times New Roman" panose="02020603050405020304" pitchFamily="18" charset="0"/>
            </a:endParaRPr>
          </a:p>
          <a:p>
            <a:pPr marL="683566" lvl="1" indent="-358129">
              <a:buClr>
                <a:schemeClr val="tx1"/>
              </a:buClr>
            </a:pPr>
            <a:r>
              <a:rPr lang="zh-CN" altLang="en-US" sz="2000" dirty="0">
                <a:cs typeface="Times New Roman" panose="02020603050405020304" pitchFamily="18" charset="0"/>
              </a:rPr>
              <a:t>客户端基于当前网络状况，向服务器请求视频块</a:t>
            </a:r>
            <a:endParaRPr lang="en-US" altLang="zh-CN" sz="2000" dirty="0">
              <a:cs typeface="Times New Roman" panose="02020603050405020304" pitchFamily="18" charset="0"/>
            </a:endParaRPr>
          </a:p>
          <a:p>
            <a:pPr marL="683566" lvl="1" indent="-358129">
              <a:buClr>
                <a:schemeClr val="tx1"/>
              </a:buClr>
            </a:pPr>
            <a:r>
              <a:rPr lang="zh-CN" altLang="en-US" sz="2000" dirty="0">
                <a:cs typeface="Times New Roman" panose="02020603050405020304" pitchFamily="18" charset="0"/>
              </a:rPr>
              <a:t>若视频块的码率</a:t>
            </a:r>
            <a:r>
              <a:rPr lang="en-US" altLang="zh-CN" sz="2000" dirty="0">
                <a:solidFill>
                  <a:srgbClr val="C00000"/>
                </a:solidFill>
                <a:cs typeface="Times New Roman" panose="02020603050405020304" pitchFamily="18" charset="0"/>
              </a:rPr>
              <a:t>&gt;</a:t>
            </a:r>
            <a:r>
              <a:rPr lang="zh-CN" altLang="en-US" sz="2000" dirty="0">
                <a:cs typeface="Times New Roman" panose="02020603050405020304" pitchFamily="18" charset="0"/>
              </a:rPr>
              <a:t>可用带宽：视频块难以及时抵达客户端，出现卡顿</a:t>
            </a:r>
            <a:endParaRPr lang="en-US" altLang="zh-CN" sz="2000" dirty="0">
              <a:cs typeface="Times New Roman" panose="02020603050405020304" pitchFamily="18" charset="0"/>
            </a:endParaRPr>
          </a:p>
          <a:p>
            <a:pPr marL="683566" lvl="1" indent="-358129">
              <a:buClr>
                <a:schemeClr val="tx1"/>
              </a:buClr>
            </a:pPr>
            <a:r>
              <a:rPr lang="zh-CN" altLang="en-US" sz="2000" dirty="0">
                <a:cs typeface="Times New Roman" panose="02020603050405020304" pitchFamily="18" charset="0"/>
              </a:rPr>
              <a:t>若视频块的码率</a:t>
            </a:r>
            <a:r>
              <a:rPr lang="en-US" altLang="zh-CN" sz="2000" dirty="0">
                <a:solidFill>
                  <a:srgbClr val="C00000"/>
                </a:solidFill>
                <a:cs typeface="Times New Roman" panose="02020603050405020304" pitchFamily="18" charset="0"/>
              </a:rPr>
              <a:t>&lt;</a:t>
            </a:r>
            <a:r>
              <a:rPr lang="zh-CN" altLang="en-US" sz="2000" dirty="0">
                <a:cs typeface="Times New Roman" panose="02020603050405020304" pitchFamily="18" charset="0"/>
              </a:rPr>
              <a:t>可用带宽：视频质量较低，没有充分利用带宽资源</a:t>
            </a:r>
            <a:endParaRPr lang="en-US" altLang="zh-CN" sz="2000" dirty="0">
              <a:cs typeface="Times New Roman" panose="02020603050405020304" pitchFamily="18" charset="0"/>
            </a:endParaRPr>
          </a:p>
          <a:p>
            <a:pPr marL="683566" lvl="1" indent="-358129">
              <a:buClr>
                <a:schemeClr val="tx1"/>
              </a:buClr>
            </a:pPr>
            <a:r>
              <a:rPr lang="zh-CN" altLang="en-US" sz="2000" dirty="0">
                <a:cs typeface="Times New Roman" panose="02020603050405020304" pitchFamily="18" charset="0"/>
              </a:rPr>
              <a:t>如何为视频块选择贴近当前可用带宽的码率？</a:t>
            </a:r>
            <a:endParaRPr lang="en-US" altLang="zh-CN" sz="2000" dirty="0">
              <a:cs typeface="Times New Roman" panose="02020603050405020304" pitchFamily="18" charset="0"/>
            </a:endParaRPr>
          </a:p>
          <a:p>
            <a:pPr marL="358129" indent="-358129">
              <a:buClr>
                <a:schemeClr val="tx1"/>
              </a:buClr>
            </a:pPr>
            <a:r>
              <a:rPr lang="zh-CN" altLang="en-US" sz="2400" dirty="0">
                <a:cs typeface="Times New Roman" panose="02020603050405020304" pitchFamily="18" charset="0"/>
              </a:rPr>
              <a:t>进一步挑战：网络带宽随时间不断变化</a:t>
            </a:r>
            <a:endParaRPr lang="en-US" altLang="zh-CN" sz="2400" dirty="0">
              <a:cs typeface="Times New Roman" panose="02020603050405020304" pitchFamily="18" charset="0"/>
            </a:endParaRPr>
          </a:p>
          <a:p>
            <a:pPr marL="358129" indent="-358129">
              <a:buClr>
                <a:schemeClr val="tx1"/>
              </a:buClr>
            </a:pPr>
            <a:endParaRPr lang="en-US" altLang="zh-CN" sz="2000" dirty="0"/>
          </a:p>
        </p:txBody>
      </p:sp>
      <p:sp>
        <p:nvSpPr>
          <p:cNvPr id="10" name="Rectangle 84"/>
          <p:cNvSpPr/>
          <p:nvPr/>
        </p:nvSpPr>
        <p:spPr>
          <a:xfrm>
            <a:off x="611520" y="4346798"/>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1" name="Rectangle 85"/>
          <p:cNvSpPr/>
          <p:nvPr/>
        </p:nvSpPr>
        <p:spPr>
          <a:xfrm>
            <a:off x="1656361" y="5343245"/>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2" name="Rectangle 86"/>
          <p:cNvSpPr/>
          <p:nvPr/>
        </p:nvSpPr>
        <p:spPr>
          <a:xfrm>
            <a:off x="611516" y="5340460"/>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3" name="Rectangle 87"/>
          <p:cNvSpPr/>
          <p:nvPr/>
        </p:nvSpPr>
        <p:spPr>
          <a:xfrm>
            <a:off x="611518" y="5340460"/>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4" name="Rectangle 88"/>
          <p:cNvSpPr/>
          <p:nvPr/>
        </p:nvSpPr>
        <p:spPr>
          <a:xfrm>
            <a:off x="611518" y="5338790"/>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5" name="Oval 89"/>
          <p:cNvSpPr/>
          <p:nvPr/>
        </p:nvSpPr>
        <p:spPr>
          <a:xfrm>
            <a:off x="1130336" y="5316637"/>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6" name="Oval 90"/>
          <p:cNvSpPr/>
          <p:nvPr/>
        </p:nvSpPr>
        <p:spPr>
          <a:xfrm>
            <a:off x="1186752" y="5372240"/>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sp>
        <p:nvSpPr>
          <p:cNvPr id="17" name="TextBox 16"/>
          <p:cNvSpPr txBox="1"/>
          <p:nvPr/>
        </p:nvSpPr>
        <p:spPr>
          <a:xfrm>
            <a:off x="568484" y="5598932"/>
            <a:ext cx="1555373" cy="338554"/>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客户端</a:t>
            </a:r>
            <a:endParaRPr lang="en-US" sz="1600" dirty="0">
              <a:solidFill>
                <a:prstClr val="black"/>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5566880" y="5533574"/>
            <a:ext cx="1483967" cy="338554"/>
          </a:xfrm>
          <a:prstGeom prst="rect">
            <a:avLst/>
          </a:prstGeom>
          <a:noFill/>
        </p:spPr>
        <p:txBody>
          <a:bodyPr wrap="square" rtlCol="0">
            <a:spAutoFit/>
          </a:bodyPr>
          <a:lstStyle/>
          <a:p>
            <a:pPr algn="ctr"/>
            <a:r>
              <a:rPr lang="en-US" sz="1600" dirty="0">
                <a:solidFill>
                  <a:prstClr val="black"/>
                </a:solidFill>
                <a:latin typeface="微软雅黑" panose="020B0503020204020204" pitchFamily="34" charset="-122"/>
                <a:ea typeface="微软雅黑" panose="020B0503020204020204" pitchFamily="34" charset="-122"/>
              </a:rPr>
              <a:t>HTTP</a:t>
            </a:r>
            <a:r>
              <a:rPr lang="zh-CN" altLang="en-US" sz="1600" dirty="0">
                <a:solidFill>
                  <a:prstClr val="black"/>
                </a:solidFill>
                <a:latin typeface="微软雅黑" panose="020B0503020204020204" pitchFamily="34" charset="-122"/>
                <a:ea typeface="微软雅黑" panose="020B0503020204020204" pitchFamily="34" charset="-122"/>
              </a:rPr>
              <a:t>服务器</a:t>
            </a:r>
            <a:endParaRPr lang="en-US" sz="1600" dirty="0">
              <a:solidFill>
                <a:prstClr val="black"/>
              </a:solidFill>
              <a:latin typeface="微软雅黑" panose="020B0503020204020204" pitchFamily="34" charset="-122"/>
              <a:ea typeface="微软雅黑" panose="020B0503020204020204" pitchFamily="34" charset="-122"/>
            </a:endParaRPr>
          </a:p>
        </p:txBody>
      </p:sp>
      <p:cxnSp>
        <p:nvCxnSpPr>
          <p:cNvPr id="19" name="Straight Arrow Connector 93"/>
          <p:cNvCxnSpPr/>
          <p:nvPr/>
        </p:nvCxnSpPr>
        <p:spPr>
          <a:xfrm>
            <a:off x="2469671" y="4704044"/>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98884" y="4054410"/>
            <a:ext cx="2637011" cy="58477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请求</a:t>
            </a:r>
            <a:r>
              <a:rPr lang="en-US" sz="1600" dirty="0">
                <a:solidFill>
                  <a:prstClr val="black"/>
                </a:solidFill>
                <a:latin typeface="微软雅黑" panose="020B0503020204020204" pitchFamily="34" charset="-122"/>
                <a:ea typeface="微软雅黑" panose="020B0503020204020204" pitchFamily="34" charset="-122"/>
              </a:rPr>
              <a:t>: </a:t>
            </a:r>
          </a:p>
          <a:p>
            <a:r>
              <a:rPr lang="zh-CN" altLang="en-US" sz="1600" dirty="0">
                <a:solidFill>
                  <a:prstClr val="black"/>
                </a:solidFill>
                <a:latin typeface="微软雅黑" panose="020B0503020204020204" pitchFamily="34" charset="-122"/>
                <a:ea typeface="微软雅黑" panose="020B0503020204020204" pitchFamily="34" charset="-122"/>
              </a:rPr>
              <a:t>以码率</a:t>
            </a:r>
            <a:r>
              <a:rPr lang="en-US" altLang="zh-CN" sz="1600" dirty="0">
                <a:solidFill>
                  <a:prstClr val="black"/>
                </a:solidFill>
                <a:latin typeface="微软雅黑" panose="020B0503020204020204" pitchFamily="34" charset="-122"/>
                <a:ea typeface="微软雅黑" panose="020B0503020204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rPr>
              <a:t>请求下一个视频块</a:t>
            </a:r>
            <a:endParaRPr lang="en-US" sz="1600" i="1" dirty="0">
              <a:solidFill>
                <a:prstClr val="black"/>
              </a:solidFill>
              <a:latin typeface="微软雅黑" panose="020B0503020204020204" pitchFamily="34" charset="-122"/>
              <a:ea typeface="微软雅黑" panose="020B0503020204020204" pitchFamily="34" charset="-122"/>
            </a:endParaRPr>
          </a:p>
        </p:txBody>
      </p:sp>
      <p:cxnSp>
        <p:nvCxnSpPr>
          <p:cNvPr id="21" name="Straight Arrow Connector 95"/>
          <p:cNvCxnSpPr/>
          <p:nvPr/>
        </p:nvCxnSpPr>
        <p:spPr>
          <a:xfrm flipH="1">
            <a:off x="2422912" y="4973560"/>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16199" y="5005013"/>
            <a:ext cx="1534988" cy="58477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响应：</a:t>
            </a:r>
            <a:endParaRPr lang="en-US" altLang="zh-CN" sz="1600" dirty="0">
              <a:solidFill>
                <a:prstClr val="black"/>
              </a:solidFill>
              <a:latin typeface="微软雅黑" panose="020B0503020204020204" pitchFamily="34" charset="-122"/>
              <a:ea typeface="微软雅黑" panose="020B0503020204020204" pitchFamily="34" charset="-122"/>
            </a:endParaRPr>
          </a:p>
          <a:p>
            <a:r>
              <a:rPr lang="zh-CN" altLang="en-US" sz="1600" dirty="0">
                <a:solidFill>
                  <a:prstClr val="black"/>
                </a:solidFill>
                <a:latin typeface="微软雅黑" panose="020B0503020204020204" pitchFamily="34" charset="-122"/>
                <a:ea typeface="微软雅黑" panose="020B0503020204020204" pitchFamily="34" charset="-122"/>
              </a:rPr>
              <a:t>视频内容</a:t>
            </a:r>
            <a:endParaRPr lang="en-US" sz="1600" dirty="0">
              <a:solidFill>
                <a:prstClr val="black"/>
              </a:solidFill>
              <a:latin typeface="微软雅黑" panose="020B0503020204020204" pitchFamily="34" charset="-122"/>
              <a:ea typeface="微软雅黑" panose="020B0503020204020204" pitchFamily="34" charset="-122"/>
            </a:endParaRPr>
          </a:p>
        </p:txBody>
      </p:sp>
      <p:pic>
        <p:nvPicPr>
          <p:cNvPr id="23" name="Picture 9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76716" y="4235173"/>
            <a:ext cx="1426796" cy="1122812"/>
          </a:xfrm>
          <a:prstGeom prst="rect">
            <a:avLst/>
          </a:prstGeom>
        </p:spPr>
      </p:pic>
      <p:sp>
        <p:nvSpPr>
          <p:cNvPr id="24" name="Rectangle 145"/>
          <p:cNvSpPr/>
          <p:nvPr/>
        </p:nvSpPr>
        <p:spPr>
          <a:xfrm>
            <a:off x="2937070" y="4503228"/>
            <a:ext cx="2058937" cy="79417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endParaRPr>
          </a:p>
        </p:txBody>
      </p:sp>
      <p:grpSp>
        <p:nvGrpSpPr>
          <p:cNvPr id="25" name="Group 146"/>
          <p:cNvGrpSpPr/>
          <p:nvPr/>
        </p:nvGrpSpPr>
        <p:grpSpPr>
          <a:xfrm>
            <a:off x="4730272" y="4574176"/>
            <a:ext cx="1411247" cy="322865"/>
            <a:chOff x="4928863" y="3926411"/>
            <a:chExt cx="1310714" cy="322865"/>
          </a:xfrm>
        </p:grpSpPr>
        <p:sp>
          <p:nvSpPr>
            <p:cNvPr id="26" name="TextBox 25"/>
            <p:cNvSpPr txBox="1"/>
            <p:nvPr/>
          </p:nvSpPr>
          <p:spPr>
            <a:xfrm>
              <a:off x="4928863" y="3926411"/>
              <a:ext cx="1310714"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输入</a:t>
              </a:r>
              <a:endParaRPr lang="en-US" sz="1400" dirty="0">
                <a:solidFill>
                  <a:prstClr val="black"/>
                </a:solidFill>
                <a:latin typeface="微软雅黑" panose="020B0503020204020204" pitchFamily="34" charset="-122"/>
                <a:ea typeface="微软雅黑" panose="020B0503020204020204" pitchFamily="34" charset="-122"/>
              </a:endParaRPr>
            </a:p>
          </p:txBody>
        </p:sp>
        <p:cxnSp>
          <p:nvCxnSpPr>
            <p:cNvPr id="27"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149"/>
          <p:cNvGrpSpPr/>
          <p:nvPr/>
        </p:nvGrpSpPr>
        <p:grpSpPr>
          <a:xfrm>
            <a:off x="1872931" y="4574176"/>
            <a:ext cx="1310714" cy="630942"/>
            <a:chOff x="1908383" y="3926411"/>
            <a:chExt cx="1310714" cy="630942"/>
          </a:xfrm>
        </p:grpSpPr>
        <p:sp>
          <p:nvSpPr>
            <p:cNvPr id="29" name="TextBox 28"/>
            <p:cNvSpPr txBox="1"/>
            <p:nvPr/>
          </p:nvSpPr>
          <p:spPr>
            <a:xfrm>
              <a:off x="1908383" y="3926411"/>
              <a:ext cx="1310714" cy="630942"/>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输出</a:t>
              </a:r>
              <a:endParaRPr lang="en-US" sz="1400" dirty="0">
                <a:solidFill>
                  <a:prstClr val="black"/>
                </a:solidFill>
                <a:latin typeface="微软雅黑" panose="020B0503020204020204" pitchFamily="34" charset="-122"/>
                <a:ea typeface="微软雅黑" panose="020B0503020204020204" pitchFamily="34" charset="-122"/>
              </a:endParaRPr>
            </a:p>
            <a:p>
              <a:pPr algn="ctr"/>
              <a:endParaRPr lang="en-US" sz="700" dirty="0">
                <a:solidFill>
                  <a:prstClr val="black"/>
                </a:solidFill>
                <a:latin typeface="微软雅黑" panose="020B0503020204020204" pitchFamily="34" charset="-122"/>
                <a:ea typeface="微软雅黑" panose="020B0503020204020204" pitchFamily="34" charset="-122"/>
              </a:endParaRPr>
            </a:p>
            <a:p>
              <a:pPr algn="ctr"/>
              <a:r>
                <a:rPr lang="en-US" sz="1350" dirty="0">
                  <a:solidFill>
                    <a:prstClr val="black"/>
                  </a:solidFill>
                  <a:latin typeface="微软雅黑" panose="020B0503020204020204" pitchFamily="34" charset="-122"/>
                  <a:ea typeface="微软雅黑" panose="020B0503020204020204" pitchFamily="34" charset="-122"/>
                </a:rPr>
                <a:t>1 sec/sec</a:t>
              </a:r>
            </a:p>
          </p:txBody>
        </p:sp>
        <p:cxnSp>
          <p:nvCxnSpPr>
            <p:cNvPr id="30"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31" name="Picture 1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5334" y="4342435"/>
            <a:ext cx="1505331" cy="990981"/>
          </a:xfrm>
          <a:prstGeom prst="rect">
            <a:avLst/>
          </a:prstGeom>
        </p:spPr>
      </p:pic>
      <p:pic>
        <p:nvPicPr>
          <p:cNvPr id="32" name="Picture 15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63678" y="4455953"/>
            <a:ext cx="763944" cy="763944"/>
          </a:xfrm>
          <a:prstGeom prst="rect">
            <a:avLst/>
          </a:prstGeom>
        </p:spPr>
      </p:pic>
      <p:pic>
        <p:nvPicPr>
          <p:cNvPr id="33" name="Picture 3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32739" y="4499710"/>
            <a:ext cx="2100331" cy="804672"/>
          </a:xfrm>
          <a:prstGeom prst="rect">
            <a:avLst/>
          </a:prstGeom>
        </p:spPr>
      </p:pic>
      <p:grpSp>
        <p:nvGrpSpPr>
          <p:cNvPr id="34" name="Group 10"/>
          <p:cNvGrpSpPr/>
          <p:nvPr/>
        </p:nvGrpSpPr>
        <p:grpSpPr>
          <a:xfrm>
            <a:off x="3085221" y="4900315"/>
            <a:ext cx="2285058" cy="727302"/>
            <a:chOff x="3815041" y="1938968"/>
            <a:chExt cx="2285058" cy="727302"/>
          </a:xfrm>
        </p:grpSpPr>
        <p:cxnSp>
          <p:nvCxnSpPr>
            <p:cNvPr id="35" name="Straight Arrow Connector 4"/>
            <p:cNvCxnSpPr/>
            <p:nvPr/>
          </p:nvCxnSpPr>
          <p:spPr>
            <a:xfrm>
              <a:off x="5222100" y="2383106"/>
              <a:ext cx="196300" cy="0"/>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6" name="Straight Arrow Connector 50"/>
            <p:cNvCxnSpPr/>
            <p:nvPr/>
          </p:nvCxnSpPr>
          <p:spPr>
            <a:xfrm flipH="1" flipV="1">
              <a:off x="5452090" y="1938968"/>
              <a:ext cx="0" cy="385972"/>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15041" y="2358493"/>
              <a:ext cx="1906291" cy="307777"/>
            </a:xfrm>
            <a:prstGeom prst="rect">
              <a:avLst/>
            </a:prstGeom>
            <a:solidFill>
              <a:schemeClr val="bg1"/>
            </a:solidFill>
          </p:spPr>
          <p:txBody>
            <a:bodyPr wrap="non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每格为</a:t>
              </a:r>
              <a:r>
                <a:rPr lang="en-US" altLang="zh-CN" sz="1400" dirty="0">
                  <a:solidFill>
                    <a:prstClr val="black"/>
                  </a:solidFill>
                  <a:latin typeface="微软雅黑" panose="020B0503020204020204" pitchFamily="34" charset="-122"/>
                  <a:ea typeface="微软雅黑" panose="020B0503020204020204" pitchFamily="34" charset="-122"/>
                </a:rPr>
                <a:t>1</a:t>
              </a:r>
              <a:r>
                <a:rPr lang="zh-CN" altLang="en-US" sz="1400" dirty="0">
                  <a:solidFill>
                    <a:prstClr val="black"/>
                  </a:solidFill>
                  <a:latin typeface="微软雅黑" panose="020B0503020204020204" pitchFamily="34" charset="-122"/>
                  <a:ea typeface="微软雅黑" panose="020B0503020204020204" pitchFamily="34" charset="-122"/>
                </a:rPr>
                <a:t>秒的视频内容</a:t>
              </a:r>
              <a:endParaRPr lang="en-US" sz="1400" dirty="0">
                <a:solidFill>
                  <a:prstClr val="black"/>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5326986" y="1985476"/>
              <a:ext cx="773113"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码率</a:t>
              </a:r>
              <a:endParaRPr lang="en-US" sz="1400" dirty="0">
                <a:solidFill>
                  <a:prstClr val="black"/>
                </a:solidFill>
                <a:latin typeface="微软雅黑" panose="020B0503020204020204" pitchFamily="34" charset="-122"/>
                <a:ea typeface="微软雅黑" panose="020B0503020204020204" pitchFamily="34" charset="-122"/>
              </a:endParaRPr>
            </a:p>
          </p:txBody>
        </p:sp>
      </p:grpSp>
      <p:pic>
        <p:nvPicPr>
          <p:cNvPr id="39" name="Picture 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66044" y="4457888"/>
            <a:ext cx="762000" cy="762000"/>
          </a:xfrm>
          <a:prstGeom prst="rect">
            <a:avLst/>
          </a:prstGeom>
        </p:spPr>
      </p:pic>
      <p:graphicFrame>
        <p:nvGraphicFramePr>
          <p:cNvPr id="41" name="Chart 154"/>
          <p:cNvGraphicFramePr>
            <a:graphicFrameLocks/>
          </p:cNvGraphicFramePr>
          <p:nvPr>
            <p:extLst/>
          </p:nvPr>
        </p:nvGraphicFramePr>
        <p:xfrm>
          <a:off x="7303367" y="3788679"/>
          <a:ext cx="4158362" cy="1866180"/>
        </p:xfrm>
        <a:graphic>
          <a:graphicData uri="http://schemas.openxmlformats.org/drawingml/2006/chart">
            <c:chart xmlns:c="http://schemas.openxmlformats.org/drawingml/2006/chart" xmlns:r="http://schemas.openxmlformats.org/officeDocument/2006/relationships" r:id="rId12"/>
          </a:graphicData>
        </a:graphic>
      </p:graphicFrame>
      <p:grpSp>
        <p:nvGrpSpPr>
          <p:cNvPr id="42" name="Group 17"/>
          <p:cNvGrpSpPr/>
          <p:nvPr/>
        </p:nvGrpSpPr>
        <p:grpSpPr>
          <a:xfrm>
            <a:off x="8144769" y="4400054"/>
            <a:ext cx="3768898" cy="892325"/>
            <a:chOff x="3067634" y="3692693"/>
            <a:chExt cx="3768898" cy="892325"/>
          </a:xfrm>
        </p:grpSpPr>
        <p:cxnSp>
          <p:nvCxnSpPr>
            <p:cNvPr id="43" name="Straight Connector 6"/>
            <p:cNvCxnSpPr/>
            <p:nvPr/>
          </p:nvCxnSpPr>
          <p:spPr>
            <a:xfrm flipV="1">
              <a:off x="3067634" y="3707626"/>
              <a:ext cx="82296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4" name="Straight Connector 40"/>
            <p:cNvCxnSpPr/>
            <p:nvPr/>
          </p:nvCxnSpPr>
          <p:spPr>
            <a:xfrm>
              <a:off x="3884244" y="3692693"/>
              <a:ext cx="0" cy="64008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p:nvPr/>
          </p:nvCxnSpPr>
          <p:spPr>
            <a:xfrm>
              <a:off x="3867897" y="4318256"/>
              <a:ext cx="1018590" cy="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8"/>
            <p:cNvCxnSpPr/>
            <p:nvPr/>
          </p:nvCxnSpPr>
          <p:spPr>
            <a:xfrm flipV="1">
              <a:off x="4853288" y="3868724"/>
              <a:ext cx="45720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7" name="Straight Connector 49"/>
            <p:cNvCxnSpPr/>
            <p:nvPr/>
          </p:nvCxnSpPr>
          <p:spPr>
            <a:xfrm flipH="1">
              <a:off x="4867837" y="3858521"/>
              <a:ext cx="0" cy="45720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8" name="Straight Connector 51"/>
            <p:cNvCxnSpPr/>
            <p:nvPr/>
          </p:nvCxnSpPr>
          <p:spPr>
            <a:xfrm flipH="1">
              <a:off x="5299065" y="3853498"/>
              <a:ext cx="0" cy="73152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9" name="Straight Connector 52"/>
            <p:cNvCxnSpPr/>
            <p:nvPr/>
          </p:nvCxnSpPr>
          <p:spPr>
            <a:xfrm flipV="1">
              <a:off x="5299065" y="4571998"/>
              <a:ext cx="704088" cy="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50" name="Straight Connector 54"/>
            <p:cNvCxnSpPr/>
            <p:nvPr/>
          </p:nvCxnSpPr>
          <p:spPr>
            <a:xfrm flipV="1">
              <a:off x="5978962" y="4031589"/>
              <a:ext cx="22860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51" name="Straight Connector 55"/>
            <p:cNvCxnSpPr/>
            <p:nvPr/>
          </p:nvCxnSpPr>
          <p:spPr>
            <a:xfrm flipH="1">
              <a:off x="5990843" y="4036378"/>
              <a:ext cx="0" cy="54864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190201" y="3868724"/>
              <a:ext cx="646331" cy="369332"/>
            </a:xfrm>
            <a:prstGeom prst="rect">
              <a:avLst/>
            </a:prstGeom>
            <a:noFill/>
          </p:spPr>
          <p:txBody>
            <a:bodyPr wrap="none" rtlCol="0">
              <a:spAutoFit/>
            </a:bodyPr>
            <a:lstStyle/>
            <a:p>
              <a:r>
                <a:rPr lang="zh-CN" altLang="en-US" dirty="0">
                  <a:solidFill>
                    <a:srgbClr val="B348FF"/>
                  </a:solidFill>
                  <a:latin typeface="微软雅黑" panose="020B0503020204020204" pitchFamily="34" charset="-122"/>
                  <a:ea typeface="微软雅黑" panose="020B0503020204020204" pitchFamily="34" charset="-122"/>
                </a:rPr>
                <a:t>码率</a:t>
              </a:r>
              <a:endParaRPr lang="en-US" dirty="0">
                <a:solidFill>
                  <a:srgbClr val="B348FF"/>
                </a:solidFill>
                <a:latin typeface="微软雅黑" panose="020B0503020204020204" pitchFamily="34" charset="-122"/>
                <a:ea typeface="微软雅黑" panose="020B0503020204020204" pitchFamily="34" charset="-122"/>
              </a:endParaRPr>
            </a:p>
          </p:txBody>
        </p:sp>
      </p:grpSp>
      <p:sp>
        <p:nvSpPr>
          <p:cNvPr id="40" name="矩形 39">
            <a:extLst>
              <a:ext uri="{FF2B5EF4-FFF2-40B4-BE49-F238E27FC236}">
                <a16:creationId xmlns:a16="http://schemas.microsoft.com/office/drawing/2014/main" id="{2BCFC5E5-A4DC-AD4B-BF86-FA4FE785DB45}"/>
              </a:ext>
            </a:extLst>
          </p:cNvPr>
          <p:cNvSpPr/>
          <p:nvPr/>
        </p:nvSpPr>
        <p:spPr>
          <a:xfrm>
            <a:off x="8236502" y="5712048"/>
            <a:ext cx="3402150" cy="707886"/>
          </a:xfrm>
          <a:prstGeom prst="rect">
            <a:avLst/>
          </a:prstGeom>
          <a:ln>
            <a:solidFill>
              <a:srgbClr val="B348FF"/>
            </a:solidFill>
          </a:ln>
        </p:spPr>
        <p:txBody>
          <a:bodyPr wrap="square">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网络可用带宽不断变化时，</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如何及时选取合适的码率？</a:t>
            </a:r>
            <a:endParaRPr lang="zh-CN" altLang="en-US" sz="1600" dirty="0">
              <a:solidFill>
                <a:srgbClr val="C00000"/>
              </a:solidFill>
            </a:endParaRPr>
          </a:p>
        </p:txBody>
      </p:sp>
      <p:sp>
        <p:nvSpPr>
          <p:cNvPr id="53" name="矩形 52">
            <a:extLst>
              <a:ext uri="{FF2B5EF4-FFF2-40B4-BE49-F238E27FC236}">
                <a16:creationId xmlns:a16="http://schemas.microsoft.com/office/drawing/2014/main" id="{EAF32BC9-9C22-7C49-9ECE-8AAAED792897}"/>
              </a:ext>
            </a:extLst>
          </p:cNvPr>
          <p:cNvSpPr/>
          <p:nvPr/>
        </p:nvSpPr>
        <p:spPr>
          <a:xfrm>
            <a:off x="4053851" y="6497121"/>
            <a:ext cx="3503010" cy="338554"/>
          </a:xfrm>
          <a:prstGeom prst="rect">
            <a:avLst/>
          </a:prstGeom>
        </p:spPr>
        <p:txBody>
          <a:bodyPr wrap="none">
            <a:spAutoFit/>
          </a:bodyPr>
          <a:lstStyle/>
          <a:p>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引自：</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Sigcomm'17</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 </a:t>
            </a:r>
            <a:r>
              <a:rPr lang="en-US" altLang="zh-CN" sz="1600" dirty="0" err="1">
                <a:solidFill>
                  <a:prstClr val="white">
                    <a:lumMod val="65000"/>
                  </a:prstClr>
                </a:solidFill>
                <a:latin typeface="Microsoft YaHei" panose="020B0503020204020204" pitchFamily="34" charset="-122"/>
                <a:ea typeface="Microsoft YaHei" panose="020B0503020204020204" pitchFamily="34" charset="-122"/>
              </a:rPr>
              <a:t>Pensieve</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 </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(MIT)</a:t>
            </a:r>
            <a:endParaRPr lang="zh-CN" altLang="en-US" sz="1600" dirty="0">
              <a:solidFill>
                <a:prstClr val="white">
                  <a:lumMod val="65000"/>
                </a:prstClr>
              </a:solidFill>
            </a:endParaRPr>
          </a:p>
        </p:txBody>
      </p:sp>
      <p:sp>
        <p:nvSpPr>
          <p:cNvPr id="54" name="矩形 53">
            <a:extLst>
              <a:ext uri="{FF2B5EF4-FFF2-40B4-BE49-F238E27FC236}">
                <a16:creationId xmlns:a16="http://schemas.microsoft.com/office/drawing/2014/main" id="{4D657BAA-C264-8144-A434-7C44132E6BB0}"/>
              </a:ext>
            </a:extLst>
          </p:cNvPr>
          <p:cNvSpPr/>
          <p:nvPr/>
        </p:nvSpPr>
        <p:spPr>
          <a:xfrm>
            <a:off x="9568823" y="2000003"/>
            <a:ext cx="1920742" cy="1015663"/>
          </a:xfrm>
          <a:prstGeom prst="rect">
            <a:avLst/>
          </a:prstGeom>
          <a:ln>
            <a:solidFill>
              <a:srgbClr val="C00000"/>
            </a:solidFill>
          </a:ln>
        </p:spPr>
        <p:txBody>
          <a:bodyPr wrap="square">
            <a:spAutoFit/>
          </a:bodyPr>
          <a:lstStyle/>
          <a:p>
            <a:pPr algn="ctr"/>
            <a:r>
              <a:rPr lang="zh-CN" altLang="en-US" sz="2000" dirty="0">
                <a:solidFill>
                  <a:srgbClr val="C00000"/>
                </a:solidFill>
                <a:latin typeface="Microsoft YaHei" panose="020B0503020204020204" pitchFamily="34" charset="-122"/>
                <a:ea typeface="Microsoft YaHei" panose="020B0503020204020204" pitchFamily="34" charset="-122"/>
              </a:rPr>
              <a:t>视频块的码率</a:t>
            </a:r>
            <a:endParaRPr lang="en-US" altLang="zh-CN" sz="2000" dirty="0">
              <a:solidFill>
                <a:srgbClr val="C00000"/>
              </a:solidFill>
              <a:latin typeface="Microsoft YaHei" panose="020B0503020204020204" pitchFamily="34" charset="-122"/>
              <a:ea typeface="Microsoft YaHei" panose="020B0503020204020204" pitchFamily="34" charset="-122"/>
            </a:endParaRPr>
          </a:p>
          <a:p>
            <a:pPr algn="ctr"/>
            <a:r>
              <a:rPr lang="en-US" altLang="zh-CN" sz="2000" b="1" dirty="0">
                <a:solidFill>
                  <a:srgbClr val="C00000"/>
                </a:solidFill>
                <a:latin typeface="Microsoft YaHei" panose="020B0503020204020204" pitchFamily="34" charset="-122"/>
                <a:ea typeface="Microsoft YaHei" panose="020B0503020204020204" pitchFamily="34" charset="-122"/>
              </a:rPr>
              <a:t>VS</a:t>
            </a:r>
          </a:p>
          <a:p>
            <a:pPr algn="ctr"/>
            <a:r>
              <a:rPr lang="zh-CN" altLang="en-US" sz="2000" dirty="0">
                <a:solidFill>
                  <a:srgbClr val="C00000"/>
                </a:solidFill>
                <a:latin typeface="Microsoft YaHei" panose="020B0503020204020204" pitchFamily="34" charset="-122"/>
                <a:ea typeface="Microsoft YaHei" panose="020B0503020204020204" pitchFamily="34" charset="-122"/>
              </a:rPr>
              <a:t>网络可用带宽</a:t>
            </a:r>
            <a:endParaRPr lang="zh-CN" altLang="en-US" dirty="0">
              <a:solidFill>
                <a:prstClr val="black"/>
              </a:solidFill>
            </a:endParaRPr>
          </a:p>
        </p:txBody>
      </p:sp>
      <p:sp>
        <p:nvSpPr>
          <p:cNvPr id="55" name="灯片编号占位符 1">
            <a:extLst>
              <a:ext uri="{FF2B5EF4-FFF2-40B4-BE49-F238E27FC236}">
                <a16:creationId xmlns:a16="http://schemas.microsoft.com/office/drawing/2014/main" id="{A662C1F3-66DD-4542-89D1-DA64831E9C9A}"/>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161</a:t>
            </a:fld>
            <a:endParaRPr kumimoji="1" lang="zh-CN" altLang="en-US" dirty="0"/>
          </a:p>
        </p:txBody>
      </p:sp>
    </p:spTree>
    <p:extLst>
      <p:ext uri="{BB962C8B-B14F-4D97-AF65-F5344CB8AC3E}">
        <p14:creationId xmlns:p14="http://schemas.microsoft.com/office/powerpoint/2010/main" val="295645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8 0.13172 L -4.16667E-7 -3.33333E-6 " pathEditMode="relative" rAng="0" ptsTypes="AA">
                                      <p:cBhvr>
                                        <p:cTn id="24" dur="1000" fill="hold"/>
                                        <p:tgtEl>
                                          <p:spTgt spid="24"/>
                                        </p:tgtEl>
                                        <p:attrNameLst>
                                          <p:attrName>ppt_x</p:attrName>
                                          <p:attrName>ppt_y</p:attrName>
                                        </p:attrNameLst>
                                      </p:cBhvr>
                                      <p:rCtr x="15872" y="-6597"/>
                                    </p:animMotion>
                                  </p:childTnLst>
                                </p:cTn>
                              </p:par>
                              <p:par>
                                <p:cTn id="25" presetID="10" presetClass="exit" presetSubtype="0" fill="hold"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left)">
                                      <p:cBhvr>
                                        <p:cTn id="64" dur="500"/>
                                        <p:tgtEl>
                                          <p:spTgt spid="33"/>
                                        </p:tgtEl>
                                      </p:cBhvr>
                                    </p:animEffect>
                                  </p:childTnLst>
                                </p:cTn>
                              </p:par>
                            </p:childTnLst>
                          </p:cTn>
                        </p:par>
                        <p:par>
                          <p:cTn id="65" fill="hold">
                            <p:stCondLst>
                              <p:cond delay="1500"/>
                            </p:stCondLst>
                            <p:childTnLst>
                              <p:par>
                                <p:cTn id="66" presetID="1" presetClass="exit" presetSubtype="0" fill="hold" grpId="2" nodeType="afterEffect">
                                  <p:stCondLst>
                                    <p:cond delay="0"/>
                                  </p:stCondLst>
                                  <p:childTnLst>
                                    <p:set>
                                      <p:cBhvr>
                                        <p:cTn id="67" dur="1" fill="hold">
                                          <p:stCondLst>
                                            <p:cond delay="0"/>
                                          </p:stCondLst>
                                        </p:cTn>
                                        <p:tgtEl>
                                          <p:spTgt spid="24"/>
                                        </p:tgtEl>
                                        <p:attrNameLst>
                                          <p:attrName>style.visibility</p:attrName>
                                        </p:attrNameLst>
                                      </p:cBhvr>
                                      <p:to>
                                        <p:strVal val="hidden"/>
                                      </p:to>
                                    </p:se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33"/>
                                        </p:tgtEl>
                                        <p:attrNameLst>
                                          <p:attrName>style.visibility</p:attrName>
                                        </p:attrNameLst>
                                      </p:cBhvr>
                                      <p:to>
                                        <p:strVal val="hidden"/>
                                      </p:to>
                                    </p:set>
                                  </p:childTnLst>
                                </p:cTn>
                              </p:par>
                            </p:childTnLst>
                          </p:cTn>
                        </p:par>
                        <p:par>
                          <p:cTn id="73" fill="hold">
                            <p:stCondLst>
                              <p:cond delay="1500"/>
                            </p:stCondLst>
                            <p:childTnLst>
                              <p:par>
                                <p:cTn id="74" presetID="1" presetClass="entr" presetSubtype="0" fill="hold"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p:stCondLst>
                              <p:cond delay="1500"/>
                            </p:stCondLst>
                            <p:childTnLst>
                              <p:par>
                                <p:cTn id="77" presetID="1" presetClass="entr" presetSubtype="0"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par>
                                <p:cTn id="83" presetID="10"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mediacall" presetSubtype="0" fill="hold" nodeType="clickEffect">
                                  <p:stCondLst>
                                    <p:cond delay="0"/>
                                  </p:stCondLst>
                                  <p:childTnLst>
                                    <p:cmd type="call" cmd="playFrom(0.0)">
                                      <p:cBhvr>
                                        <p:cTn id="89" dur="12068" fill="hold"/>
                                        <p:tgtEl>
                                          <p:spTgt spid="5"/>
                                        </p:tgtEl>
                                      </p:cBhvr>
                                    </p:cmd>
                                  </p:childTnLst>
                                </p:cTn>
                              </p:par>
                              <p:par>
                                <p:cTn id="90" presetID="10" presetClass="exit" presetSubtype="0" fill="hold" nodeType="withEffect">
                                  <p:stCondLst>
                                    <p:cond delay="0"/>
                                  </p:stCondLst>
                                  <p:childTnLst>
                                    <p:animEffect transition="out" filter="fade">
                                      <p:cBhvr>
                                        <p:cTn id="91" dur="200"/>
                                        <p:tgtEl>
                                          <p:spTgt spid="34"/>
                                        </p:tgtEl>
                                      </p:cBhvr>
                                    </p:animEffect>
                                    <p:set>
                                      <p:cBhvr>
                                        <p:cTn id="92" dur="1" fill="hold">
                                          <p:stCondLst>
                                            <p:cond delay="199"/>
                                          </p:stCondLst>
                                        </p:cTn>
                                        <p:tgtEl>
                                          <p:spTgt spid="34"/>
                                        </p:tgtEl>
                                        <p:attrNameLst>
                                          <p:attrName>style.visibility</p:attrName>
                                        </p:attrNameLst>
                                      </p:cBhvr>
                                      <p:to>
                                        <p:strVal val="hidden"/>
                                      </p:to>
                                    </p:set>
                                  </p:childTnLst>
                                </p:cTn>
                              </p:par>
                              <p:par>
                                <p:cTn id="93" presetID="1" presetClass="entr" presetSubtype="0" fill="hold" nodeType="withEffect">
                                  <p:stCondLst>
                                    <p:cond delay="1000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nodeType="withEffect">
                                  <p:stCondLst>
                                    <p:cond delay="1000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2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wipe(left)">
                                      <p:cBhvr>
                                        <p:cTn id="110" dur="1000"/>
                                        <p:tgtEl>
                                          <p:spTgt spid="42"/>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blinds(horizontal)">
                                      <p:cBhvr>
                                        <p:cTn id="1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4" fill="hold" display="0">
                  <p:stCondLst>
                    <p:cond delay="indefinite"/>
                  </p:stCondLst>
                </p:cTn>
                <p:tgtEl>
                  <p:spTgt spid="5"/>
                </p:tgtEl>
              </p:cMediaNode>
            </p:video>
          </p:childTnLst>
        </p:cTn>
      </p:par>
    </p:tnLst>
    <p:bldLst>
      <p:bldP spid="6" grpId="0" animBg="1"/>
      <p:bldP spid="7" grpId="0" animBg="1"/>
      <p:bldP spid="10" grpId="0" animBg="1"/>
      <p:bldP spid="11" grpId="0" animBg="1"/>
      <p:bldP spid="12" grpId="0" animBg="1"/>
      <p:bldP spid="13" grpId="0" animBg="1"/>
      <p:bldP spid="14" grpId="0" animBg="1"/>
      <p:bldP spid="15" grpId="0" animBg="1"/>
      <p:bldP spid="16" grpId="0" animBg="1"/>
      <p:bldP spid="20" grpId="0"/>
      <p:bldP spid="20" grpId="1"/>
      <p:bldP spid="22" grpId="0"/>
      <p:bldP spid="22" grpId="1"/>
      <p:bldP spid="24" grpId="0" animBg="1"/>
      <p:bldP spid="24" grpId="1" animBg="1"/>
      <p:bldP spid="24" grpId="2" animBg="1"/>
      <p:bldGraphic spid="41" grpId="0">
        <p:bldAsOne/>
      </p:bldGraphic>
      <p:bldP spid="4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rPr>
              <a:t>流媒体动态自适应传输</a:t>
            </a:r>
            <a:endParaRPr lang="en-US" altLang="zh-CN" sz="4000" kern="1200" dirty="0">
              <a:solidFill>
                <a:schemeClr val="tx1"/>
              </a:solidFill>
              <a:latin typeface="Microsoft YaHei" panose="020B0503020204020204" pitchFamily="34" charset="-122"/>
              <a:ea typeface="Microsoft YaHei" panose="020B0503020204020204" pitchFamily="34" charset="-122"/>
              <a:cs typeface="+mj-cs"/>
            </a:endParaRPr>
          </a:p>
        </p:txBody>
      </p:sp>
      <p:sp>
        <p:nvSpPr>
          <p:cNvPr id="3" name="内容占位符 2"/>
          <p:cNvSpPr>
            <a:spLocks noGrp="1"/>
          </p:cNvSpPr>
          <p:nvPr>
            <p:ph idx="1"/>
          </p:nvPr>
        </p:nvSpPr>
        <p:spPr>
          <a:xfrm>
            <a:off x="481510" y="1323733"/>
            <a:ext cx="11354890" cy="3054629"/>
          </a:xfrm>
        </p:spPr>
        <p:txBody>
          <a:bodyPr>
            <a:noAutofit/>
          </a:bodyPr>
          <a:lstStyle/>
          <a:p>
            <a:pPr marL="358129" lvl="1" indent="-358129">
              <a:buClr>
                <a:schemeClr val="tx1"/>
              </a:buClr>
              <a:buFont typeface="Wingdings" pitchFamily="2" charset="2"/>
              <a:buChar char="Ø"/>
            </a:pPr>
            <a:r>
              <a:rPr lang="en-US" altLang="zh-CN" dirty="0"/>
              <a:t>DASH (Dynamic Adaptive Streaming over HTTP) </a:t>
            </a:r>
          </a:p>
          <a:p>
            <a:pPr marL="683566" lvl="1" indent="-358129">
              <a:buClr>
                <a:schemeClr val="tx1"/>
              </a:buClr>
            </a:pPr>
            <a:r>
              <a:rPr lang="zh-CN" altLang="en-US" sz="2000" dirty="0">
                <a:solidFill>
                  <a:srgbClr val="C00000"/>
                </a:solidFill>
              </a:rPr>
              <a:t>动态自适应流媒体传输协议</a:t>
            </a:r>
            <a:r>
              <a:rPr lang="en-US" altLang="zh-CN" sz="2000" dirty="0">
                <a:solidFill>
                  <a:srgbClr val="C00000"/>
                </a:solidFill>
              </a:rPr>
              <a:t>DASH</a:t>
            </a:r>
            <a:r>
              <a:rPr lang="zh-CN" altLang="en-US" sz="2000" dirty="0"/>
              <a:t>，由</a:t>
            </a:r>
            <a:r>
              <a:rPr lang="en-US" altLang="zh-CN" sz="2000" dirty="0"/>
              <a:t>MPEG</a:t>
            </a:r>
            <a:r>
              <a:rPr lang="zh-CN" altLang="en-US" sz="2000" dirty="0"/>
              <a:t>组织制定的标准</a:t>
            </a:r>
            <a:endParaRPr lang="en-US" altLang="zh-CN" sz="2000" dirty="0"/>
          </a:p>
          <a:p>
            <a:pPr marL="683566" lvl="1" indent="-358129">
              <a:buClr>
                <a:schemeClr val="tx1"/>
              </a:buClr>
            </a:pPr>
            <a:r>
              <a:rPr lang="zh-CN" altLang="en-US" sz="2000" dirty="0"/>
              <a:t>类似协议：苹果</a:t>
            </a:r>
            <a:r>
              <a:rPr lang="en-US" altLang="zh-CN" sz="2000" dirty="0"/>
              <a:t>HTTP Live Streaming</a:t>
            </a:r>
            <a:r>
              <a:rPr lang="zh-CN" altLang="en-US" sz="2000" dirty="0"/>
              <a:t>（</a:t>
            </a:r>
            <a:r>
              <a:rPr lang="en-US" altLang="zh-CN" sz="2000" dirty="0"/>
              <a:t>HLS</a:t>
            </a:r>
            <a:r>
              <a:rPr lang="zh-CN" altLang="en-US" sz="2000" dirty="0"/>
              <a:t>）；</a:t>
            </a:r>
            <a:r>
              <a:rPr lang="en-US" altLang="zh-CN" sz="2000" dirty="0"/>
              <a:t> Adobe</a:t>
            </a:r>
            <a:r>
              <a:rPr lang="zh-CN" altLang="en-US" sz="2000" dirty="0"/>
              <a:t>的</a:t>
            </a:r>
            <a:r>
              <a:rPr lang="en-US" altLang="zh-CN" sz="2000" dirty="0"/>
              <a:t>HTTP </a:t>
            </a:r>
            <a:br>
              <a:rPr lang="en-US" altLang="zh-CN" sz="2000" dirty="0"/>
            </a:br>
            <a:r>
              <a:rPr lang="en-US" altLang="zh-CN" sz="2000" dirty="0"/>
              <a:t>Dynamic Streaming</a:t>
            </a:r>
            <a:r>
              <a:rPr lang="zh-CN" altLang="en-US" sz="2000" dirty="0"/>
              <a:t>（</a:t>
            </a:r>
            <a:r>
              <a:rPr lang="en-US" altLang="zh-CN" sz="2000" dirty="0"/>
              <a:t>HDS</a:t>
            </a:r>
            <a:r>
              <a:rPr lang="zh-CN" altLang="en-US" sz="2000" dirty="0"/>
              <a:t>）；微软的</a:t>
            </a:r>
            <a:r>
              <a:rPr lang="en-US" altLang="zh-CN" sz="2000" dirty="0"/>
              <a:t>Microsoft Smooth Streaming </a:t>
            </a:r>
          </a:p>
          <a:p>
            <a:pPr marL="358129" lvl="1" indent="-358129">
              <a:buClr>
                <a:schemeClr val="tx1"/>
              </a:buClr>
              <a:buFont typeface="Wingdings" pitchFamily="2" charset="2"/>
              <a:buChar char="Ø"/>
            </a:pPr>
            <a:r>
              <a:rPr lang="en-US" altLang="zh-CN" dirty="0"/>
              <a:t>DASH </a:t>
            </a:r>
            <a:r>
              <a:rPr lang="zh-CN" altLang="en-US" dirty="0"/>
              <a:t>基本思想</a:t>
            </a:r>
            <a:endParaRPr lang="en-US" altLang="zh-CN" dirty="0"/>
          </a:p>
          <a:p>
            <a:pPr marL="683566" lvl="1" indent="-358129">
              <a:buClr>
                <a:schemeClr val="tx1"/>
              </a:buClr>
            </a:pPr>
            <a:r>
              <a:rPr lang="zh-CN" altLang="en-US" sz="2000" dirty="0"/>
              <a:t>完整视频被拆分为固定时长 </a:t>
            </a:r>
            <a:r>
              <a:rPr lang="en-US" altLang="zh-CN" sz="2000" dirty="0"/>
              <a:t>(2s-10s)</a:t>
            </a:r>
            <a:r>
              <a:rPr lang="zh-CN" altLang="en-US" sz="2000" dirty="0"/>
              <a:t> 的视频片段</a:t>
            </a:r>
            <a:r>
              <a:rPr lang="en-US" altLang="zh-CN" sz="2000" dirty="0"/>
              <a:t>(segment)</a:t>
            </a:r>
            <a:r>
              <a:rPr lang="zh-CN" altLang="en-US" sz="2000" dirty="0"/>
              <a:t>， 每段提供不同码率</a:t>
            </a:r>
            <a:endParaRPr lang="en-US" altLang="zh-CN" sz="2000" dirty="0"/>
          </a:p>
          <a:p>
            <a:pPr marL="683566" lvl="1" indent="-358129">
              <a:buClr>
                <a:schemeClr val="tx1"/>
              </a:buClr>
            </a:pPr>
            <a:r>
              <a:rPr lang="zh-CN" altLang="en-US" sz="2000" dirty="0"/>
              <a:t>视频片段与其对应的元文件（</a:t>
            </a:r>
            <a:r>
              <a:rPr lang="en-US" altLang="zh-CN" sz="2000" dirty="0"/>
              <a:t>URL</a:t>
            </a:r>
            <a:r>
              <a:rPr lang="zh-CN" altLang="en-US" sz="2000" dirty="0"/>
              <a:t>）一同存放于</a:t>
            </a:r>
            <a:r>
              <a:rPr lang="en-US" altLang="zh-CN" sz="2000" dirty="0"/>
              <a:t>DASH</a:t>
            </a:r>
            <a:r>
              <a:rPr lang="zh-CN" altLang="en-US" sz="2000" dirty="0"/>
              <a:t>服务器</a:t>
            </a:r>
            <a:endParaRPr lang="en-US" altLang="zh-CN" sz="2000" dirty="0"/>
          </a:p>
          <a:p>
            <a:pPr marL="683566" lvl="1" indent="-358129">
              <a:buClr>
                <a:schemeClr val="tx1"/>
              </a:buClr>
            </a:pPr>
            <a:r>
              <a:rPr lang="zh-CN" altLang="en-US" sz="2000" dirty="0"/>
              <a:t>客户端基于网络条件、缓冲大小等，对每个视频片段，</a:t>
            </a:r>
            <a:r>
              <a:rPr lang="zh-CN" altLang="en-US" sz="2000" dirty="0">
                <a:solidFill>
                  <a:srgbClr val="C00000"/>
                </a:solidFill>
              </a:rPr>
              <a:t>自适应选择合适的视频码率</a:t>
            </a:r>
            <a:r>
              <a:rPr lang="zh-CN" altLang="en-US" sz="2000" dirty="0"/>
              <a:t>来下载</a:t>
            </a:r>
            <a:endParaRPr lang="en-US" altLang="zh-CN" sz="2000" dirty="0"/>
          </a:p>
        </p:txBody>
      </p:sp>
      <p:grpSp>
        <p:nvGrpSpPr>
          <p:cNvPr id="5" name="组合 4">
            <a:extLst>
              <a:ext uri="{FF2B5EF4-FFF2-40B4-BE49-F238E27FC236}">
                <a16:creationId xmlns:a16="http://schemas.microsoft.com/office/drawing/2014/main" id="{A28DF467-C0ED-4CF4-929A-D6C7BFA7C153}"/>
              </a:ext>
            </a:extLst>
          </p:cNvPr>
          <p:cNvGrpSpPr/>
          <p:nvPr/>
        </p:nvGrpSpPr>
        <p:grpSpPr>
          <a:xfrm>
            <a:off x="1172584" y="4510369"/>
            <a:ext cx="9929308" cy="2211106"/>
            <a:chOff x="258526" y="3316520"/>
            <a:chExt cx="9929308" cy="2211106"/>
          </a:xfrm>
        </p:grpSpPr>
        <p:sp>
          <p:nvSpPr>
            <p:cNvPr id="6" name="矩形 5">
              <a:extLst>
                <a:ext uri="{FF2B5EF4-FFF2-40B4-BE49-F238E27FC236}">
                  <a16:creationId xmlns:a16="http://schemas.microsoft.com/office/drawing/2014/main" id="{67CBEFDA-572E-4DD3-8B32-6C50AFD2CAE9}"/>
                </a:ext>
              </a:extLst>
            </p:cNvPr>
            <p:cNvSpPr/>
            <p:nvPr/>
          </p:nvSpPr>
          <p:spPr>
            <a:xfrm>
              <a:off x="258526" y="3320600"/>
              <a:ext cx="3265726" cy="181337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a:extLst>
                <a:ext uri="{FF2B5EF4-FFF2-40B4-BE49-F238E27FC236}">
                  <a16:creationId xmlns:a16="http://schemas.microsoft.com/office/drawing/2014/main" id="{A223D75C-AECB-465A-90BF-A527DD25BF47}"/>
                </a:ext>
              </a:extLst>
            </p:cNvPr>
            <p:cNvGrpSpPr/>
            <p:nvPr/>
          </p:nvGrpSpPr>
          <p:grpSpPr>
            <a:xfrm>
              <a:off x="1507342" y="3533775"/>
              <a:ext cx="1816894" cy="1257300"/>
              <a:chOff x="1135856" y="4000500"/>
              <a:chExt cx="1816894" cy="1257300"/>
            </a:xfrm>
          </p:grpSpPr>
          <p:cxnSp>
            <p:nvCxnSpPr>
              <p:cNvPr id="81" name="直接箭头连接符 80">
                <a:extLst>
                  <a:ext uri="{FF2B5EF4-FFF2-40B4-BE49-F238E27FC236}">
                    <a16:creationId xmlns:a16="http://schemas.microsoft.com/office/drawing/2014/main" id="{B8AB2A1D-06EC-4FB2-9668-95691ACFDB57}"/>
                  </a:ext>
                </a:extLst>
              </p:cNvPr>
              <p:cNvCxnSpPr/>
              <p:nvPr/>
            </p:nvCxnSpPr>
            <p:spPr>
              <a:xfrm>
                <a:off x="1135856" y="5257800"/>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54AFF031-89F0-4AA5-A3A5-8CA9D52A7D45}"/>
                  </a:ext>
                </a:extLst>
              </p:cNvPr>
              <p:cNvCxnSpPr/>
              <p:nvPr/>
            </p:nvCxnSpPr>
            <p:spPr>
              <a:xfrm flipV="1">
                <a:off x="1135856" y="4000500"/>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78C81C08-6515-4A73-96BB-483516C304B2}"/>
                </a:ext>
              </a:extLst>
            </p:cNvPr>
            <p:cNvGrpSpPr/>
            <p:nvPr/>
          </p:nvGrpSpPr>
          <p:grpSpPr>
            <a:xfrm>
              <a:off x="1627037" y="3698874"/>
              <a:ext cx="206493" cy="1001714"/>
              <a:chOff x="4014788" y="4152900"/>
              <a:chExt cx="197644" cy="833438"/>
            </a:xfrm>
          </p:grpSpPr>
          <p:sp>
            <p:nvSpPr>
              <p:cNvPr id="78" name="矩形 77">
                <a:extLst>
                  <a:ext uri="{FF2B5EF4-FFF2-40B4-BE49-F238E27FC236}">
                    <a16:creationId xmlns:a16="http://schemas.microsoft.com/office/drawing/2014/main" id="{E53D21FD-EBAB-4E44-B157-576F9FB6369C}"/>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矩形 78">
                <a:extLst>
                  <a:ext uri="{FF2B5EF4-FFF2-40B4-BE49-F238E27FC236}">
                    <a16:creationId xmlns:a16="http://schemas.microsoft.com/office/drawing/2014/main" id="{8C8D0CF4-B051-4841-B3B0-4C1C96E2FC81}"/>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矩形 79">
                <a:extLst>
                  <a:ext uri="{FF2B5EF4-FFF2-40B4-BE49-F238E27FC236}">
                    <a16:creationId xmlns:a16="http://schemas.microsoft.com/office/drawing/2014/main" id="{11C93C5F-E8B6-4F19-A3F3-6DE507C58B9F}"/>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组合 9">
              <a:extLst>
                <a:ext uri="{FF2B5EF4-FFF2-40B4-BE49-F238E27FC236}">
                  <a16:creationId xmlns:a16="http://schemas.microsoft.com/office/drawing/2014/main" id="{69C30ADD-5D87-4603-9008-6C0A52F43BAE}"/>
                </a:ext>
              </a:extLst>
            </p:cNvPr>
            <p:cNvGrpSpPr/>
            <p:nvPr/>
          </p:nvGrpSpPr>
          <p:grpSpPr>
            <a:xfrm>
              <a:off x="1953224" y="3698874"/>
              <a:ext cx="206493" cy="1001714"/>
              <a:chOff x="4014788" y="4152900"/>
              <a:chExt cx="197644" cy="833438"/>
            </a:xfrm>
          </p:grpSpPr>
          <p:sp>
            <p:nvSpPr>
              <p:cNvPr id="75" name="矩形 74">
                <a:extLst>
                  <a:ext uri="{FF2B5EF4-FFF2-40B4-BE49-F238E27FC236}">
                    <a16:creationId xmlns:a16="http://schemas.microsoft.com/office/drawing/2014/main" id="{855DADDC-B66F-4EA4-8AD3-4ACD888CB7C6}"/>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矩形 75">
                <a:extLst>
                  <a:ext uri="{FF2B5EF4-FFF2-40B4-BE49-F238E27FC236}">
                    <a16:creationId xmlns:a16="http://schemas.microsoft.com/office/drawing/2014/main" id="{3ABA5550-8E76-4C17-A424-4301CDFCE08A}"/>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矩形 76">
                <a:extLst>
                  <a:ext uri="{FF2B5EF4-FFF2-40B4-BE49-F238E27FC236}">
                    <a16:creationId xmlns:a16="http://schemas.microsoft.com/office/drawing/2014/main" id="{02DFB227-FBB3-477D-AEE3-0AF9ED49F85A}"/>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1" name="组合 10">
              <a:extLst>
                <a:ext uri="{FF2B5EF4-FFF2-40B4-BE49-F238E27FC236}">
                  <a16:creationId xmlns:a16="http://schemas.microsoft.com/office/drawing/2014/main" id="{D9434457-B682-449B-9644-3B3FBEB40B77}"/>
                </a:ext>
              </a:extLst>
            </p:cNvPr>
            <p:cNvGrpSpPr/>
            <p:nvPr/>
          </p:nvGrpSpPr>
          <p:grpSpPr>
            <a:xfrm>
              <a:off x="2278014" y="3698874"/>
              <a:ext cx="206493" cy="1001714"/>
              <a:chOff x="4014788" y="4152900"/>
              <a:chExt cx="197644" cy="833438"/>
            </a:xfrm>
          </p:grpSpPr>
          <p:sp>
            <p:nvSpPr>
              <p:cNvPr id="72" name="矩形 71">
                <a:extLst>
                  <a:ext uri="{FF2B5EF4-FFF2-40B4-BE49-F238E27FC236}">
                    <a16:creationId xmlns:a16="http://schemas.microsoft.com/office/drawing/2014/main" id="{DB9396F2-50C8-4816-92EF-1D080850FFE5}"/>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矩形 72">
                <a:extLst>
                  <a:ext uri="{FF2B5EF4-FFF2-40B4-BE49-F238E27FC236}">
                    <a16:creationId xmlns:a16="http://schemas.microsoft.com/office/drawing/2014/main" id="{C9331620-E3E8-400C-9515-411953B454EE}"/>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矩形 73">
                <a:extLst>
                  <a:ext uri="{FF2B5EF4-FFF2-40B4-BE49-F238E27FC236}">
                    <a16:creationId xmlns:a16="http://schemas.microsoft.com/office/drawing/2014/main" id="{8D6B8154-9166-4390-83F8-36C1E7A80F94}"/>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a:extLst>
                <a:ext uri="{FF2B5EF4-FFF2-40B4-BE49-F238E27FC236}">
                  <a16:creationId xmlns:a16="http://schemas.microsoft.com/office/drawing/2014/main" id="{72755759-87F8-4B2A-82C0-57376E18E0A4}"/>
                </a:ext>
              </a:extLst>
            </p:cNvPr>
            <p:cNvGrpSpPr/>
            <p:nvPr/>
          </p:nvGrpSpPr>
          <p:grpSpPr>
            <a:xfrm>
              <a:off x="2615466" y="3698874"/>
              <a:ext cx="206493" cy="1001714"/>
              <a:chOff x="4014788" y="4152900"/>
              <a:chExt cx="197644" cy="833438"/>
            </a:xfrm>
          </p:grpSpPr>
          <p:sp>
            <p:nvSpPr>
              <p:cNvPr id="69" name="矩形 68">
                <a:extLst>
                  <a:ext uri="{FF2B5EF4-FFF2-40B4-BE49-F238E27FC236}">
                    <a16:creationId xmlns:a16="http://schemas.microsoft.com/office/drawing/2014/main" id="{E99FA236-7A02-486B-BD73-C617CB8DCAA2}"/>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矩形 69">
                <a:extLst>
                  <a:ext uri="{FF2B5EF4-FFF2-40B4-BE49-F238E27FC236}">
                    <a16:creationId xmlns:a16="http://schemas.microsoft.com/office/drawing/2014/main" id="{96790AC3-D563-485C-8CC5-B6B5B94DBBDC}"/>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矩形 70">
                <a:extLst>
                  <a:ext uri="{FF2B5EF4-FFF2-40B4-BE49-F238E27FC236}">
                    <a16:creationId xmlns:a16="http://schemas.microsoft.com/office/drawing/2014/main" id="{3D100941-BCC1-4D6D-81C5-67AC9EB8D313}"/>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13" name="组合 12">
              <a:extLst>
                <a:ext uri="{FF2B5EF4-FFF2-40B4-BE49-F238E27FC236}">
                  <a16:creationId xmlns:a16="http://schemas.microsoft.com/office/drawing/2014/main" id="{2428F52B-AB70-485E-AFFD-B9741F038473}"/>
                </a:ext>
              </a:extLst>
            </p:cNvPr>
            <p:cNvGrpSpPr/>
            <p:nvPr/>
          </p:nvGrpSpPr>
          <p:grpSpPr>
            <a:xfrm>
              <a:off x="2952918" y="3698874"/>
              <a:ext cx="206493" cy="1001714"/>
              <a:chOff x="4014788" y="4152900"/>
              <a:chExt cx="197644" cy="833438"/>
            </a:xfrm>
          </p:grpSpPr>
          <p:sp>
            <p:nvSpPr>
              <p:cNvPr id="66" name="矩形 65">
                <a:extLst>
                  <a:ext uri="{FF2B5EF4-FFF2-40B4-BE49-F238E27FC236}">
                    <a16:creationId xmlns:a16="http://schemas.microsoft.com/office/drawing/2014/main" id="{1891B07F-C0C4-4CA6-B58A-4069C5495F30}"/>
                  </a:ext>
                </a:extLst>
              </p:cNvPr>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矩形 66">
                <a:extLst>
                  <a:ext uri="{FF2B5EF4-FFF2-40B4-BE49-F238E27FC236}">
                    <a16:creationId xmlns:a16="http://schemas.microsoft.com/office/drawing/2014/main" id="{5FFB3D82-197F-4CF4-B33D-CFA09203DE6C}"/>
                  </a:ext>
                </a:extLst>
              </p:cNvPr>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矩形 67">
                <a:extLst>
                  <a:ext uri="{FF2B5EF4-FFF2-40B4-BE49-F238E27FC236}">
                    <a16:creationId xmlns:a16="http://schemas.microsoft.com/office/drawing/2014/main" id="{FE558D26-FAD6-495E-B3E7-3FD331AACAC6}"/>
                  </a:ext>
                </a:extLst>
              </p:cNvPr>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20">
              <a:extLst>
                <a:ext uri="{FF2B5EF4-FFF2-40B4-BE49-F238E27FC236}">
                  <a16:creationId xmlns:a16="http://schemas.microsoft.com/office/drawing/2014/main" id="{78599A00-BD60-4BA6-B852-1B384AA130F7}"/>
                </a:ext>
              </a:extLst>
            </p:cNvPr>
            <p:cNvSpPr txBox="1"/>
            <p:nvPr/>
          </p:nvSpPr>
          <p:spPr>
            <a:xfrm>
              <a:off x="785650" y="3533775"/>
              <a:ext cx="778908"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质量</a:t>
              </a:r>
            </a:p>
          </p:txBody>
        </p:sp>
        <p:sp>
          <p:nvSpPr>
            <p:cNvPr id="15" name="文本框 22">
              <a:extLst>
                <a:ext uri="{FF2B5EF4-FFF2-40B4-BE49-F238E27FC236}">
                  <a16:creationId xmlns:a16="http://schemas.microsoft.com/office/drawing/2014/main" id="{40FDC658-9D87-42F7-B7BD-D699DCACA41E}"/>
                </a:ext>
              </a:extLst>
            </p:cNvPr>
            <p:cNvSpPr txBox="1"/>
            <p:nvPr/>
          </p:nvSpPr>
          <p:spPr>
            <a:xfrm>
              <a:off x="2718712" y="4755684"/>
              <a:ext cx="665371"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p>
          </p:txBody>
        </p:sp>
        <p:sp>
          <p:nvSpPr>
            <p:cNvPr id="16" name="文本框 24">
              <a:extLst>
                <a:ext uri="{FF2B5EF4-FFF2-40B4-BE49-F238E27FC236}">
                  <a16:creationId xmlns:a16="http://schemas.microsoft.com/office/drawing/2014/main" id="{90CCB3F2-9D18-4DF3-AEA7-CC808F5E4315}"/>
                </a:ext>
              </a:extLst>
            </p:cNvPr>
            <p:cNvSpPr txBox="1"/>
            <p:nvPr/>
          </p:nvSpPr>
          <p:spPr>
            <a:xfrm>
              <a:off x="1194186" y="4448175"/>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低</a:t>
              </a:r>
            </a:p>
          </p:txBody>
        </p:sp>
        <p:sp>
          <p:nvSpPr>
            <p:cNvPr id="17" name="文本框 25">
              <a:extLst>
                <a:ext uri="{FF2B5EF4-FFF2-40B4-BE49-F238E27FC236}">
                  <a16:creationId xmlns:a16="http://schemas.microsoft.com/office/drawing/2014/main" id="{0F87A092-C340-48E8-AFDB-8E2D5E11C067}"/>
                </a:ext>
              </a:extLst>
            </p:cNvPr>
            <p:cNvSpPr txBox="1"/>
            <p:nvPr/>
          </p:nvSpPr>
          <p:spPr>
            <a:xfrm>
              <a:off x="1203348" y="3771433"/>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高</a:t>
              </a:r>
            </a:p>
          </p:txBody>
        </p:sp>
        <p:sp>
          <p:nvSpPr>
            <p:cNvPr id="18" name="文本框 46">
              <a:extLst>
                <a:ext uri="{FF2B5EF4-FFF2-40B4-BE49-F238E27FC236}">
                  <a16:creationId xmlns:a16="http://schemas.microsoft.com/office/drawing/2014/main" id="{8B696F44-CD38-490B-B2A6-DCE76F05C6BF}"/>
                </a:ext>
              </a:extLst>
            </p:cNvPr>
            <p:cNvSpPr txBox="1"/>
            <p:nvPr/>
          </p:nvSpPr>
          <p:spPr>
            <a:xfrm>
              <a:off x="1196622" y="4153120"/>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中</a:t>
              </a:r>
            </a:p>
          </p:txBody>
        </p:sp>
        <p:sp>
          <p:nvSpPr>
            <p:cNvPr id="19" name="文本框 48">
              <a:extLst>
                <a:ext uri="{FF2B5EF4-FFF2-40B4-BE49-F238E27FC236}">
                  <a16:creationId xmlns:a16="http://schemas.microsoft.com/office/drawing/2014/main" id="{75B740CD-0D31-4B18-8430-C655E04221A8}"/>
                </a:ext>
              </a:extLst>
            </p:cNvPr>
            <p:cNvSpPr txBox="1"/>
            <p:nvPr/>
          </p:nvSpPr>
          <p:spPr>
            <a:xfrm>
              <a:off x="1228256" y="5189072"/>
              <a:ext cx="1459074" cy="338554"/>
            </a:xfrm>
            <a:prstGeom prst="rect">
              <a:avLst/>
            </a:prstGeom>
            <a:noFill/>
          </p:spPr>
          <p:txBody>
            <a:bodyPr wrap="square" rtlCol="0">
              <a:spAutoFit/>
            </a:bodyPr>
            <a:lstStyle/>
            <a:p>
              <a:pPr algn="ctr"/>
              <a:r>
                <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a:t>
              </a:r>
            </a:p>
          </p:txBody>
        </p:sp>
        <p:sp>
          <p:nvSpPr>
            <p:cNvPr id="20" name="矩形 19">
              <a:extLst>
                <a:ext uri="{FF2B5EF4-FFF2-40B4-BE49-F238E27FC236}">
                  <a16:creationId xmlns:a16="http://schemas.microsoft.com/office/drawing/2014/main" id="{F355A7B8-9B9D-466E-9965-2C6D221440C1}"/>
                </a:ext>
              </a:extLst>
            </p:cNvPr>
            <p:cNvSpPr/>
            <p:nvPr/>
          </p:nvSpPr>
          <p:spPr>
            <a:xfrm>
              <a:off x="5468878" y="3320600"/>
              <a:ext cx="4718956" cy="181337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1" name="直接箭头连接符 20">
              <a:extLst>
                <a:ext uri="{FF2B5EF4-FFF2-40B4-BE49-F238E27FC236}">
                  <a16:creationId xmlns:a16="http://schemas.microsoft.com/office/drawing/2014/main" id="{CD9EB3E3-50FE-4131-821D-429E6111B26A}"/>
                </a:ext>
              </a:extLst>
            </p:cNvPr>
            <p:cNvCxnSpPr/>
            <p:nvPr/>
          </p:nvCxnSpPr>
          <p:spPr>
            <a:xfrm>
              <a:off x="5980849" y="4791075"/>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F516105-36A8-4D7B-A115-B7896B13A8CE}"/>
                </a:ext>
              </a:extLst>
            </p:cNvPr>
            <p:cNvCxnSpPr/>
            <p:nvPr/>
          </p:nvCxnSpPr>
          <p:spPr>
            <a:xfrm flipV="1">
              <a:off x="5980849" y="3533775"/>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F8005A7B-F662-4DE2-A4C5-4641B3F7FF38}"/>
                </a:ext>
              </a:extLst>
            </p:cNvPr>
            <p:cNvSpPr/>
            <p:nvPr/>
          </p:nvSpPr>
          <p:spPr>
            <a:xfrm>
              <a:off x="6100544" y="4523141"/>
              <a:ext cx="206493" cy="177447"/>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a:extLst>
                <a:ext uri="{FF2B5EF4-FFF2-40B4-BE49-F238E27FC236}">
                  <a16:creationId xmlns:a16="http://schemas.microsoft.com/office/drawing/2014/main" id="{F41AE420-5632-449C-95A7-EEEF2EBF3B62}"/>
                </a:ext>
              </a:extLst>
            </p:cNvPr>
            <p:cNvSpPr/>
            <p:nvPr/>
          </p:nvSpPr>
          <p:spPr>
            <a:xfrm>
              <a:off x="6100544"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a:extLst>
                <a:ext uri="{FF2B5EF4-FFF2-40B4-BE49-F238E27FC236}">
                  <a16:creationId xmlns:a16="http://schemas.microsoft.com/office/drawing/2014/main" id="{C5C2BE94-AE27-4FC5-97E7-B699FEAEEA4F}"/>
                </a:ext>
              </a:extLst>
            </p:cNvPr>
            <p:cNvSpPr/>
            <p:nvPr/>
          </p:nvSpPr>
          <p:spPr>
            <a:xfrm>
              <a:off x="6100544"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a:extLst>
                <a:ext uri="{FF2B5EF4-FFF2-40B4-BE49-F238E27FC236}">
                  <a16:creationId xmlns:a16="http://schemas.microsoft.com/office/drawing/2014/main" id="{B3A93E7D-D0B4-4E2A-B43A-859DF2EC8888}"/>
                </a:ext>
              </a:extLst>
            </p:cNvPr>
            <p:cNvSpPr/>
            <p:nvPr/>
          </p:nvSpPr>
          <p:spPr>
            <a:xfrm>
              <a:off x="6426731"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a:extLst>
                <a:ext uri="{FF2B5EF4-FFF2-40B4-BE49-F238E27FC236}">
                  <a16:creationId xmlns:a16="http://schemas.microsoft.com/office/drawing/2014/main" id="{3ECFAC64-5540-4BDC-BB7F-DCF5421AD57C}"/>
                </a:ext>
              </a:extLst>
            </p:cNvPr>
            <p:cNvSpPr/>
            <p:nvPr/>
          </p:nvSpPr>
          <p:spPr>
            <a:xfrm>
              <a:off x="6426731" y="4185421"/>
              <a:ext cx="206493" cy="263308"/>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a:extLst>
                <a:ext uri="{FF2B5EF4-FFF2-40B4-BE49-F238E27FC236}">
                  <a16:creationId xmlns:a16="http://schemas.microsoft.com/office/drawing/2014/main" id="{0492245C-4402-40C7-8D11-F58EF44777D5}"/>
                </a:ext>
              </a:extLst>
            </p:cNvPr>
            <p:cNvSpPr/>
            <p:nvPr/>
          </p:nvSpPr>
          <p:spPr>
            <a:xfrm>
              <a:off x="6426731"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a:extLst>
                <a:ext uri="{FF2B5EF4-FFF2-40B4-BE49-F238E27FC236}">
                  <a16:creationId xmlns:a16="http://schemas.microsoft.com/office/drawing/2014/main" id="{D8336B71-E833-4343-8B44-60AB53232ACB}"/>
                </a:ext>
              </a:extLst>
            </p:cNvPr>
            <p:cNvSpPr/>
            <p:nvPr/>
          </p:nvSpPr>
          <p:spPr>
            <a:xfrm>
              <a:off x="6751521"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a:extLst>
                <a:ext uri="{FF2B5EF4-FFF2-40B4-BE49-F238E27FC236}">
                  <a16:creationId xmlns:a16="http://schemas.microsoft.com/office/drawing/2014/main" id="{B50B6CF6-A9D4-4A3A-96F7-4D1BA52022CB}"/>
                </a:ext>
              </a:extLst>
            </p:cNvPr>
            <p:cNvSpPr/>
            <p:nvPr/>
          </p:nvSpPr>
          <p:spPr>
            <a:xfrm>
              <a:off x="6751521"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a:extLst>
                <a:ext uri="{FF2B5EF4-FFF2-40B4-BE49-F238E27FC236}">
                  <a16:creationId xmlns:a16="http://schemas.microsoft.com/office/drawing/2014/main" id="{5D6DC277-C250-4815-B9FB-FA518EE2CB4F}"/>
                </a:ext>
              </a:extLst>
            </p:cNvPr>
            <p:cNvSpPr/>
            <p:nvPr/>
          </p:nvSpPr>
          <p:spPr>
            <a:xfrm>
              <a:off x="6751521" y="3698874"/>
              <a:ext cx="206493" cy="412135"/>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a:extLst>
                <a:ext uri="{FF2B5EF4-FFF2-40B4-BE49-F238E27FC236}">
                  <a16:creationId xmlns:a16="http://schemas.microsoft.com/office/drawing/2014/main" id="{4D9CD096-6883-4609-B8B1-3A9CCD82BB71}"/>
                </a:ext>
              </a:extLst>
            </p:cNvPr>
            <p:cNvSpPr/>
            <p:nvPr/>
          </p:nvSpPr>
          <p:spPr>
            <a:xfrm>
              <a:off x="7088973"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矩形 32">
              <a:extLst>
                <a:ext uri="{FF2B5EF4-FFF2-40B4-BE49-F238E27FC236}">
                  <a16:creationId xmlns:a16="http://schemas.microsoft.com/office/drawing/2014/main" id="{7788DAEB-E83C-4C5A-A7F6-A27BE5555D29}"/>
                </a:ext>
              </a:extLst>
            </p:cNvPr>
            <p:cNvSpPr/>
            <p:nvPr/>
          </p:nvSpPr>
          <p:spPr>
            <a:xfrm>
              <a:off x="7088973" y="4185421"/>
              <a:ext cx="206493" cy="263308"/>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矩形 33">
              <a:extLst>
                <a:ext uri="{FF2B5EF4-FFF2-40B4-BE49-F238E27FC236}">
                  <a16:creationId xmlns:a16="http://schemas.microsoft.com/office/drawing/2014/main" id="{860E9730-A78F-46E9-83FA-C45680BACDE9}"/>
                </a:ext>
              </a:extLst>
            </p:cNvPr>
            <p:cNvSpPr/>
            <p:nvPr/>
          </p:nvSpPr>
          <p:spPr>
            <a:xfrm>
              <a:off x="7088973"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5" name="矩形 34">
              <a:extLst>
                <a:ext uri="{FF2B5EF4-FFF2-40B4-BE49-F238E27FC236}">
                  <a16:creationId xmlns:a16="http://schemas.microsoft.com/office/drawing/2014/main" id="{93CCC0EC-782C-42C0-9656-12D331A8A441}"/>
                </a:ext>
              </a:extLst>
            </p:cNvPr>
            <p:cNvSpPr/>
            <p:nvPr/>
          </p:nvSpPr>
          <p:spPr>
            <a:xfrm>
              <a:off x="7426425"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矩形 35">
              <a:extLst>
                <a:ext uri="{FF2B5EF4-FFF2-40B4-BE49-F238E27FC236}">
                  <a16:creationId xmlns:a16="http://schemas.microsoft.com/office/drawing/2014/main" id="{C67DD715-429A-4EB3-A9F1-083C2FE8C355}"/>
                </a:ext>
              </a:extLst>
            </p:cNvPr>
            <p:cNvSpPr/>
            <p:nvPr/>
          </p:nvSpPr>
          <p:spPr>
            <a:xfrm>
              <a:off x="7426425"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a:extLst>
                <a:ext uri="{FF2B5EF4-FFF2-40B4-BE49-F238E27FC236}">
                  <a16:creationId xmlns:a16="http://schemas.microsoft.com/office/drawing/2014/main" id="{B9E74665-558A-4F56-8339-6E5B18899D1E}"/>
                </a:ext>
              </a:extLst>
            </p:cNvPr>
            <p:cNvSpPr/>
            <p:nvPr/>
          </p:nvSpPr>
          <p:spPr>
            <a:xfrm>
              <a:off x="7426425" y="3698874"/>
              <a:ext cx="206493" cy="412135"/>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文本框 78">
              <a:extLst>
                <a:ext uri="{FF2B5EF4-FFF2-40B4-BE49-F238E27FC236}">
                  <a16:creationId xmlns:a16="http://schemas.microsoft.com/office/drawing/2014/main" id="{1E0AE9E8-284B-48C4-BA0A-DB2F7923EAA1}"/>
                </a:ext>
              </a:extLst>
            </p:cNvPr>
            <p:cNvSpPr txBox="1"/>
            <p:nvPr/>
          </p:nvSpPr>
          <p:spPr>
            <a:xfrm>
              <a:off x="5357650" y="3533775"/>
              <a:ext cx="680415"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质量</a:t>
              </a:r>
            </a:p>
          </p:txBody>
        </p:sp>
        <p:sp>
          <p:nvSpPr>
            <p:cNvPr id="39" name="文本框 79">
              <a:extLst>
                <a:ext uri="{FF2B5EF4-FFF2-40B4-BE49-F238E27FC236}">
                  <a16:creationId xmlns:a16="http://schemas.microsoft.com/office/drawing/2014/main" id="{22D3EDBD-163A-4E5A-9DA8-8128D5AFB171}"/>
                </a:ext>
              </a:extLst>
            </p:cNvPr>
            <p:cNvSpPr txBox="1"/>
            <p:nvPr/>
          </p:nvSpPr>
          <p:spPr>
            <a:xfrm>
              <a:off x="7088973" y="4755684"/>
              <a:ext cx="64955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p>
          </p:txBody>
        </p:sp>
        <p:sp>
          <p:nvSpPr>
            <p:cNvPr id="40" name="文本框 80">
              <a:extLst>
                <a:ext uri="{FF2B5EF4-FFF2-40B4-BE49-F238E27FC236}">
                  <a16:creationId xmlns:a16="http://schemas.microsoft.com/office/drawing/2014/main" id="{1B88B635-7D09-4BFE-B892-F945C4E8A385}"/>
                </a:ext>
              </a:extLst>
            </p:cNvPr>
            <p:cNvSpPr txBox="1"/>
            <p:nvPr/>
          </p:nvSpPr>
          <p:spPr>
            <a:xfrm>
              <a:off x="5667693" y="4448175"/>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低</a:t>
              </a:r>
            </a:p>
          </p:txBody>
        </p:sp>
        <p:sp>
          <p:nvSpPr>
            <p:cNvPr id="41" name="文本框 81">
              <a:extLst>
                <a:ext uri="{FF2B5EF4-FFF2-40B4-BE49-F238E27FC236}">
                  <a16:creationId xmlns:a16="http://schemas.microsoft.com/office/drawing/2014/main" id="{E8A487AF-1378-441A-A857-D0ED9BCAC4C2}"/>
                </a:ext>
              </a:extLst>
            </p:cNvPr>
            <p:cNvSpPr txBox="1"/>
            <p:nvPr/>
          </p:nvSpPr>
          <p:spPr>
            <a:xfrm>
              <a:off x="5676855" y="3771433"/>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高</a:t>
              </a:r>
            </a:p>
          </p:txBody>
        </p:sp>
        <p:sp>
          <p:nvSpPr>
            <p:cNvPr id="42" name="文本框 82">
              <a:extLst>
                <a:ext uri="{FF2B5EF4-FFF2-40B4-BE49-F238E27FC236}">
                  <a16:creationId xmlns:a16="http://schemas.microsoft.com/office/drawing/2014/main" id="{5F4885CE-6F88-497A-B670-B0429BC6DCB9}"/>
                </a:ext>
              </a:extLst>
            </p:cNvPr>
            <p:cNvSpPr txBox="1"/>
            <p:nvPr/>
          </p:nvSpPr>
          <p:spPr>
            <a:xfrm>
              <a:off x="5670129" y="4153120"/>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中</a:t>
              </a:r>
            </a:p>
          </p:txBody>
        </p:sp>
        <p:sp>
          <p:nvSpPr>
            <p:cNvPr id="43" name="文本框 83">
              <a:extLst>
                <a:ext uri="{FF2B5EF4-FFF2-40B4-BE49-F238E27FC236}">
                  <a16:creationId xmlns:a16="http://schemas.microsoft.com/office/drawing/2014/main" id="{9A2F51FB-7B08-45D2-8778-929E08C6715A}"/>
                </a:ext>
              </a:extLst>
            </p:cNvPr>
            <p:cNvSpPr txBox="1"/>
            <p:nvPr/>
          </p:nvSpPr>
          <p:spPr>
            <a:xfrm>
              <a:off x="7035763" y="5189072"/>
              <a:ext cx="1532374" cy="338554"/>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p>
          </p:txBody>
        </p:sp>
        <p:sp>
          <p:nvSpPr>
            <p:cNvPr id="44" name="文本框 50">
              <a:extLst>
                <a:ext uri="{FF2B5EF4-FFF2-40B4-BE49-F238E27FC236}">
                  <a16:creationId xmlns:a16="http://schemas.microsoft.com/office/drawing/2014/main" id="{95E112C2-186D-4C4D-BEB6-0295489CBF00}"/>
                </a:ext>
              </a:extLst>
            </p:cNvPr>
            <p:cNvSpPr txBox="1"/>
            <p:nvPr/>
          </p:nvSpPr>
          <p:spPr>
            <a:xfrm>
              <a:off x="8124802" y="4295688"/>
              <a:ext cx="759316" cy="523220"/>
            </a:xfrm>
            <a:prstGeom prst="rect">
              <a:avLst/>
            </a:prstGeom>
            <a:noFill/>
            <a:ln>
              <a:solidFill>
                <a:schemeClr val="tx1"/>
              </a:solidFill>
            </a:ln>
          </p:spPr>
          <p:txBody>
            <a:bodyPr wrap="square" rtlCol="0">
              <a:spAutoFit/>
            </a:bodyPr>
            <a:lstStyle/>
            <a:p>
              <a:pPr algn="ctr"/>
              <a:r>
                <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HTTP</a:t>
              </a:r>
            </a:p>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p>
          </p:txBody>
        </p:sp>
        <p:sp>
          <p:nvSpPr>
            <p:cNvPr id="45" name="文本框 104447">
              <a:extLst>
                <a:ext uri="{FF2B5EF4-FFF2-40B4-BE49-F238E27FC236}">
                  <a16:creationId xmlns:a16="http://schemas.microsoft.com/office/drawing/2014/main" id="{FF42C99B-E01E-4D00-9E54-E0DB755AA889}"/>
                </a:ext>
              </a:extLst>
            </p:cNvPr>
            <p:cNvSpPr txBox="1"/>
            <p:nvPr/>
          </p:nvSpPr>
          <p:spPr>
            <a:xfrm>
              <a:off x="9275280" y="4292061"/>
              <a:ext cx="759316" cy="523220"/>
            </a:xfrm>
            <a:prstGeom prst="rect">
              <a:avLst/>
            </a:prstGeom>
            <a:noFill/>
            <a:ln>
              <a:solidFill>
                <a:schemeClr val="tx1"/>
              </a:solidFill>
            </a:ln>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媒体播放器</a:t>
              </a:r>
            </a:p>
          </p:txBody>
        </p:sp>
        <p:sp>
          <p:nvSpPr>
            <p:cNvPr id="46" name="文本框 104448">
              <a:extLst>
                <a:ext uri="{FF2B5EF4-FFF2-40B4-BE49-F238E27FC236}">
                  <a16:creationId xmlns:a16="http://schemas.microsoft.com/office/drawing/2014/main" id="{423F92CF-1732-455A-ACFB-9D30D8453AE4}"/>
                </a:ext>
              </a:extLst>
            </p:cNvPr>
            <p:cNvSpPr txBox="1"/>
            <p:nvPr/>
          </p:nvSpPr>
          <p:spPr>
            <a:xfrm>
              <a:off x="8700041" y="3643828"/>
              <a:ext cx="759316" cy="523220"/>
            </a:xfrm>
            <a:prstGeom prst="rect">
              <a:avLst/>
            </a:prstGeom>
            <a:noFill/>
            <a:ln>
              <a:solidFill>
                <a:schemeClr val="tx1"/>
              </a:solidFill>
            </a:ln>
          </p:spPr>
          <p:txBody>
            <a:bodyPr wrap="square" rtlCol="0">
              <a:spAutoFit/>
            </a:bodyPr>
            <a:lstStyle/>
            <a:p>
              <a:pPr algn="ctr"/>
              <a:r>
                <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DASH</a:t>
              </a:r>
            </a:p>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流控制</a:t>
              </a:r>
            </a:p>
          </p:txBody>
        </p:sp>
        <p:cxnSp>
          <p:nvCxnSpPr>
            <p:cNvPr id="47" name="直接箭头连接符 46">
              <a:extLst>
                <a:ext uri="{FF2B5EF4-FFF2-40B4-BE49-F238E27FC236}">
                  <a16:creationId xmlns:a16="http://schemas.microsoft.com/office/drawing/2014/main" id="{966569A5-1369-400E-B685-455AE243FF62}"/>
                </a:ext>
              </a:extLst>
            </p:cNvPr>
            <p:cNvCxnSpPr>
              <a:cxnSpLocks/>
            </p:cNvCxnSpPr>
            <p:nvPr/>
          </p:nvCxnSpPr>
          <p:spPr>
            <a:xfrm>
              <a:off x="3516496" y="3842098"/>
              <a:ext cx="1945817"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104452">
              <a:extLst>
                <a:ext uri="{FF2B5EF4-FFF2-40B4-BE49-F238E27FC236}">
                  <a16:creationId xmlns:a16="http://schemas.microsoft.com/office/drawing/2014/main" id="{8A8B0216-464D-4A88-937D-6A35F63BCC0F}"/>
                </a:ext>
              </a:extLst>
            </p:cNvPr>
            <p:cNvSpPr txBox="1"/>
            <p:nvPr/>
          </p:nvSpPr>
          <p:spPr>
            <a:xfrm>
              <a:off x="3896155" y="3316520"/>
              <a:ext cx="1170991" cy="338554"/>
            </a:xfrm>
            <a:prstGeom prst="rect">
              <a:avLst/>
            </a:prstGeom>
            <a:noFill/>
            <a:ln>
              <a:noFill/>
            </a:ln>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元文件</a:t>
              </a:r>
            </a:p>
          </p:txBody>
        </p:sp>
        <p:cxnSp>
          <p:nvCxnSpPr>
            <p:cNvPr id="49" name="直接箭头连接符 48">
              <a:extLst>
                <a:ext uri="{FF2B5EF4-FFF2-40B4-BE49-F238E27FC236}">
                  <a16:creationId xmlns:a16="http://schemas.microsoft.com/office/drawing/2014/main" id="{2617E0FE-CA84-4033-B7C9-3F8FF4C8E924}"/>
                </a:ext>
              </a:extLst>
            </p:cNvPr>
            <p:cNvCxnSpPr>
              <a:cxnSpLocks/>
              <a:stCxn id="44" idx="3"/>
              <a:endCxn id="45" idx="1"/>
            </p:cNvCxnSpPr>
            <p:nvPr/>
          </p:nvCxnSpPr>
          <p:spPr>
            <a:xfrm flipV="1">
              <a:off x="8884118" y="4553671"/>
              <a:ext cx="391162" cy="362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104459">
              <a:extLst>
                <a:ext uri="{FF2B5EF4-FFF2-40B4-BE49-F238E27FC236}">
                  <a16:creationId xmlns:a16="http://schemas.microsoft.com/office/drawing/2014/main" id="{2FFEC26A-3AAC-4586-B3DB-DBD71DF17B87}"/>
                </a:ext>
              </a:extLst>
            </p:cNvPr>
            <p:cNvCxnSpPr>
              <a:cxnSpLocks/>
              <a:stCxn id="46" idx="1"/>
              <a:endCxn id="44" idx="0"/>
            </p:cNvCxnSpPr>
            <p:nvPr/>
          </p:nvCxnSpPr>
          <p:spPr>
            <a:xfrm rot="10800000" flipV="1">
              <a:off x="8504461" y="3905438"/>
              <a:ext cx="195581" cy="39025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110">
              <a:extLst>
                <a:ext uri="{FF2B5EF4-FFF2-40B4-BE49-F238E27FC236}">
                  <a16:creationId xmlns:a16="http://schemas.microsoft.com/office/drawing/2014/main" id="{A4E084C5-3EB0-4FDE-863A-7384A8C016D7}"/>
                </a:ext>
              </a:extLst>
            </p:cNvPr>
            <p:cNvCxnSpPr>
              <a:cxnSpLocks/>
              <a:stCxn id="46" idx="3"/>
              <a:endCxn id="45" idx="0"/>
            </p:cNvCxnSpPr>
            <p:nvPr/>
          </p:nvCxnSpPr>
          <p:spPr>
            <a:xfrm>
              <a:off x="9459357" y="3905438"/>
              <a:ext cx="195581" cy="386623"/>
            </a:xfrm>
            <a:prstGeom prst="bentConnector2">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B3138F59-CE9D-4813-9103-B750ECD6CE76}"/>
                </a:ext>
              </a:extLst>
            </p:cNvPr>
            <p:cNvPicPr>
              <a:picLocks noChangeAspect="1"/>
            </p:cNvPicPr>
            <p:nvPr/>
          </p:nvPicPr>
          <p:blipFill>
            <a:blip r:embed="rId2"/>
            <a:stretch>
              <a:fillRect/>
            </a:stretch>
          </p:blipFill>
          <p:spPr>
            <a:xfrm>
              <a:off x="547255" y="4033147"/>
              <a:ext cx="476790" cy="624618"/>
            </a:xfrm>
            <a:prstGeom prst="rect">
              <a:avLst/>
            </a:prstGeom>
          </p:spPr>
        </p:pic>
        <p:cxnSp>
          <p:nvCxnSpPr>
            <p:cNvPr id="54" name="直接箭头连接符 53">
              <a:extLst>
                <a:ext uri="{FF2B5EF4-FFF2-40B4-BE49-F238E27FC236}">
                  <a16:creationId xmlns:a16="http://schemas.microsoft.com/office/drawing/2014/main" id="{6CE46E11-3757-417E-A7BF-28B4E948649A}"/>
                </a:ext>
              </a:extLst>
            </p:cNvPr>
            <p:cNvCxnSpPr>
              <a:cxnSpLocks/>
            </p:cNvCxnSpPr>
            <p:nvPr/>
          </p:nvCxnSpPr>
          <p:spPr>
            <a:xfrm>
              <a:off x="3516496" y="3634797"/>
              <a:ext cx="1945817"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文本框 104470">
              <a:extLst>
                <a:ext uri="{FF2B5EF4-FFF2-40B4-BE49-F238E27FC236}">
                  <a16:creationId xmlns:a16="http://schemas.microsoft.com/office/drawing/2014/main" id="{51A101E5-0A46-4A64-961A-AD2B6A2D3E33}"/>
                </a:ext>
              </a:extLst>
            </p:cNvPr>
            <p:cNvSpPr txBox="1"/>
            <p:nvPr/>
          </p:nvSpPr>
          <p:spPr>
            <a:xfrm>
              <a:off x="3917927" y="3863870"/>
              <a:ext cx="1170991" cy="338554"/>
            </a:xfrm>
            <a:prstGeom prst="rect">
              <a:avLst/>
            </a:prstGeom>
            <a:noFill/>
            <a:ln>
              <a:noFill/>
            </a:ln>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媒体文件</a:t>
              </a:r>
            </a:p>
          </p:txBody>
        </p:sp>
        <p:sp>
          <p:nvSpPr>
            <p:cNvPr id="56" name="矩形 55">
              <a:extLst>
                <a:ext uri="{FF2B5EF4-FFF2-40B4-BE49-F238E27FC236}">
                  <a16:creationId xmlns:a16="http://schemas.microsoft.com/office/drawing/2014/main" id="{026D6F23-E801-45DB-AF20-917682C450F1}"/>
                </a:ext>
              </a:extLst>
            </p:cNvPr>
            <p:cNvSpPr/>
            <p:nvPr/>
          </p:nvSpPr>
          <p:spPr>
            <a:xfrm>
              <a:off x="3910985" y="4792094"/>
              <a:ext cx="164901" cy="318297"/>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矩形 56">
              <a:extLst>
                <a:ext uri="{FF2B5EF4-FFF2-40B4-BE49-F238E27FC236}">
                  <a16:creationId xmlns:a16="http://schemas.microsoft.com/office/drawing/2014/main" id="{0E1FA5EA-9367-4D0A-80F1-49B4BE030077}"/>
                </a:ext>
              </a:extLst>
            </p:cNvPr>
            <p:cNvSpPr/>
            <p:nvPr/>
          </p:nvSpPr>
          <p:spPr>
            <a:xfrm>
              <a:off x="4138731" y="4640388"/>
              <a:ext cx="164901" cy="472311"/>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a:extLst>
                <a:ext uri="{FF2B5EF4-FFF2-40B4-BE49-F238E27FC236}">
                  <a16:creationId xmlns:a16="http://schemas.microsoft.com/office/drawing/2014/main" id="{4B256D88-696D-4689-80AC-82B9927F00F6}"/>
                </a:ext>
              </a:extLst>
            </p:cNvPr>
            <p:cNvSpPr/>
            <p:nvPr/>
          </p:nvSpPr>
          <p:spPr>
            <a:xfrm>
              <a:off x="4367430" y="4371983"/>
              <a:ext cx="164901" cy="73927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a:extLst>
                <a:ext uri="{FF2B5EF4-FFF2-40B4-BE49-F238E27FC236}">
                  <a16:creationId xmlns:a16="http://schemas.microsoft.com/office/drawing/2014/main" id="{E45ADA2A-961B-46D8-9193-044E06F9C874}"/>
                </a:ext>
              </a:extLst>
            </p:cNvPr>
            <p:cNvSpPr/>
            <p:nvPr/>
          </p:nvSpPr>
          <p:spPr>
            <a:xfrm>
              <a:off x="4598120" y="4639573"/>
              <a:ext cx="164901" cy="472311"/>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a:extLst>
                <a:ext uri="{FF2B5EF4-FFF2-40B4-BE49-F238E27FC236}">
                  <a16:creationId xmlns:a16="http://schemas.microsoft.com/office/drawing/2014/main" id="{1B6BD4C9-1B4A-42BB-BE5C-7E8643D6293E}"/>
                </a:ext>
              </a:extLst>
            </p:cNvPr>
            <p:cNvSpPr/>
            <p:nvPr/>
          </p:nvSpPr>
          <p:spPr>
            <a:xfrm>
              <a:off x="4828842" y="4370779"/>
              <a:ext cx="164901" cy="73927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1" name="组合 60">
              <a:extLst>
                <a:ext uri="{FF2B5EF4-FFF2-40B4-BE49-F238E27FC236}">
                  <a16:creationId xmlns:a16="http://schemas.microsoft.com/office/drawing/2014/main" id="{55B96742-2F03-422E-9614-F0C0CF1971F8}"/>
                </a:ext>
              </a:extLst>
            </p:cNvPr>
            <p:cNvGrpSpPr/>
            <p:nvPr/>
          </p:nvGrpSpPr>
          <p:grpSpPr>
            <a:xfrm>
              <a:off x="3911209" y="4109437"/>
              <a:ext cx="1294477" cy="1004854"/>
              <a:chOff x="1135856" y="4000500"/>
              <a:chExt cx="1816894" cy="1257300"/>
            </a:xfrm>
          </p:grpSpPr>
          <p:cxnSp>
            <p:nvCxnSpPr>
              <p:cNvPr id="64" name="直接箭头连接符 63">
                <a:extLst>
                  <a:ext uri="{FF2B5EF4-FFF2-40B4-BE49-F238E27FC236}">
                    <a16:creationId xmlns:a16="http://schemas.microsoft.com/office/drawing/2014/main" id="{7CD98CB6-31DD-4502-9D9C-A9EC3A02DF59}"/>
                  </a:ext>
                </a:extLst>
              </p:cNvPr>
              <p:cNvCxnSpPr/>
              <p:nvPr/>
            </p:nvCxnSpPr>
            <p:spPr>
              <a:xfrm>
                <a:off x="1135856" y="5257800"/>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DC5B821-B010-4B19-85F5-6B325F9ED665}"/>
                  </a:ext>
                </a:extLst>
              </p:cNvPr>
              <p:cNvCxnSpPr/>
              <p:nvPr/>
            </p:nvCxnSpPr>
            <p:spPr>
              <a:xfrm flipV="1">
                <a:off x="1135856" y="4000500"/>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文本框 104477">
              <a:extLst>
                <a:ext uri="{FF2B5EF4-FFF2-40B4-BE49-F238E27FC236}">
                  <a16:creationId xmlns:a16="http://schemas.microsoft.com/office/drawing/2014/main" id="{B2856D63-DF90-457C-A6CB-1AD05639213A}"/>
                </a:ext>
              </a:extLst>
            </p:cNvPr>
            <p:cNvSpPr txBox="1"/>
            <p:nvPr/>
          </p:nvSpPr>
          <p:spPr>
            <a:xfrm>
              <a:off x="3378026" y="4150433"/>
              <a:ext cx="660058"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带宽</a:t>
              </a:r>
            </a:p>
          </p:txBody>
        </p:sp>
        <p:sp>
          <p:nvSpPr>
            <p:cNvPr id="63" name="文本框 104478">
              <a:extLst>
                <a:ext uri="{FF2B5EF4-FFF2-40B4-BE49-F238E27FC236}">
                  <a16:creationId xmlns:a16="http://schemas.microsoft.com/office/drawing/2014/main" id="{C3060B0C-B3F4-495E-8D4A-5F2E7FAB0AB3}"/>
                </a:ext>
              </a:extLst>
            </p:cNvPr>
            <p:cNvSpPr txBox="1"/>
            <p:nvPr/>
          </p:nvSpPr>
          <p:spPr>
            <a:xfrm>
              <a:off x="4532331" y="5080194"/>
              <a:ext cx="705825"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p>
          </p:txBody>
        </p:sp>
      </p:grpSp>
      <p:sp>
        <p:nvSpPr>
          <p:cNvPr id="7" name="矩形 6">
            <a:extLst>
              <a:ext uri="{FF2B5EF4-FFF2-40B4-BE49-F238E27FC236}">
                <a16:creationId xmlns:a16="http://schemas.microsoft.com/office/drawing/2014/main" id="{A00949A0-40A7-B340-84C5-8B3481FA00EA}"/>
              </a:ext>
            </a:extLst>
          </p:cNvPr>
          <p:cNvSpPr/>
          <p:nvPr/>
        </p:nvSpPr>
        <p:spPr>
          <a:xfrm>
            <a:off x="9409056" y="1505822"/>
            <a:ext cx="2109844" cy="1015663"/>
          </a:xfrm>
          <a:prstGeom prst="rect">
            <a:avLst/>
          </a:prstGeom>
          <a:ln>
            <a:solidFill>
              <a:srgbClr val="C00000"/>
            </a:solidFill>
          </a:ln>
        </p:spPr>
        <p:txBody>
          <a:bodyPr wrap="square">
            <a:spAutoFit/>
          </a:bodyPr>
          <a:lstStyle/>
          <a:p>
            <a:pPr algn="ctr"/>
            <a:r>
              <a:rPr lang="en-US" altLang="zh-CN" sz="2000" dirty="0">
                <a:solidFill>
                  <a:srgbClr val="C00000"/>
                </a:solidFill>
                <a:latin typeface="Microsoft YaHei" panose="020B0503020204020204" pitchFamily="34" charset="-122"/>
                <a:ea typeface="Microsoft YaHei" panose="020B0503020204020204" pitchFamily="34" charset="-122"/>
              </a:rPr>
              <a:t>DASH</a:t>
            </a:r>
          </a:p>
          <a:p>
            <a:pPr algn="ctr"/>
            <a:r>
              <a:rPr lang="zh-CN" altLang="en-US" sz="2000" dirty="0">
                <a:solidFill>
                  <a:srgbClr val="C00000"/>
                </a:solidFill>
                <a:latin typeface="Microsoft YaHei" panose="020B0503020204020204" pitchFamily="34" charset="-122"/>
                <a:ea typeface="Microsoft YaHei" panose="020B0503020204020204" pitchFamily="34" charset="-122"/>
              </a:rPr>
              <a:t>选取合适码率的协议</a:t>
            </a:r>
            <a:endParaRPr lang="zh-CN" altLang="en-US" dirty="0">
              <a:solidFill>
                <a:prstClr val="black"/>
              </a:solidFill>
            </a:endParaRPr>
          </a:p>
        </p:txBody>
      </p:sp>
      <p:sp>
        <p:nvSpPr>
          <p:cNvPr id="83" name="灯片编号占位符 1">
            <a:extLst>
              <a:ext uri="{FF2B5EF4-FFF2-40B4-BE49-F238E27FC236}">
                <a16:creationId xmlns:a16="http://schemas.microsoft.com/office/drawing/2014/main" id="{4FF2EEF9-78EE-884E-AA4C-2D5C1C6967D8}"/>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162</a:t>
            </a:fld>
            <a:endParaRPr kumimoji="1" lang="zh-CN" altLang="en-US" dirty="0"/>
          </a:p>
        </p:txBody>
      </p:sp>
    </p:spTree>
    <p:extLst>
      <p:ext uri="{BB962C8B-B14F-4D97-AF65-F5344CB8AC3E}">
        <p14:creationId xmlns:p14="http://schemas.microsoft.com/office/powerpoint/2010/main" val="17921759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rPr>
              <a:t>流媒体动态自适应传输</a:t>
            </a:r>
            <a:endParaRPr lang="en-US" altLang="zh-CN" sz="4000" kern="1200" dirty="0">
              <a:solidFill>
                <a:schemeClr val="tx1"/>
              </a:solidFill>
              <a:latin typeface="Microsoft YaHei" panose="020B0503020204020204" pitchFamily="34" charset="-122"/>
              <a:ea typeface="Microsoft YaHei" panose="020B0503020204020204" pitchFamily="34" charset="-122"/>
              <a:cs typeface="+mj-cs"/>
            </a:endParaRPr>
          </a:p>
        </p:txBody>
      </p:sp>
      <p:sp>
        <p:nvSpPr>
          <p:cNvPr id="3" name="内容占位符 2"/>
          <p:cNvSpPr>
            <a:spLocks noGrp="1"/>
          </p:cNvSpPr>
          <p:nvPr>
            <p:ph idx="1"/>
          </p:nvPr>
        </p:nvSpPr>
        <p:spPr>
          <a:xfrm>
            <a:off x="433790" y="1439990"/>
            <a:ext cx="11610975" cy="1346891"/>
          </a:xfrm>
        </p:spPr>
        <p:txBody>
          <a:bodyPr>
            <a:noAutofit/>
          </a:bodyPr>
          <a:lstStyle/>
          <a:p>
            <a:pPr marL="358129" indent="-358129">
              <a:lnSpc>
                <a:spcPts val="3200"/>
              </a:lnSpc>
              <a:buClr>
                <a:schemeClr val="tx1"/>
              </a:buClr>
            </a:pPr>
            <a:r>
              <a:rPr lang="en-US" altLang="zh-CN" sz="2400" dirty="0"/>
              <a:t>DASH</a:t>
            </a:r>
            <a:r>
              <a:rPr lang="zh-CN" altLang="en-US" sz="2400" dirty="0"/>
              <a:t>中普遍使用的</a:t>
            </a:r>
            <a:r>
              <a:rPr lang="zh-CN" altLang="en-US" sz="2400" dirty="0">
                <a:solidFill>
                  <a:srgbClr val="C00000"/>
                </a:solidFill>
              </a:rPr>
              <a:t>自适应码率</a:t>
            </a:r>
            <a:r>
              <a:rPr lang="en-US" altLang="zh-CN" sz="2400" dirty="0">
                <a:solidFill>
                  <a:srgbClr val="C00000"/>
                </a:solidFill>
              </a:rPr>
              <a:t>ABR</a:t>
            </a:r>
            <a:r>
              <a:rPr lang="zh-CN" altLang="en-US" sz="2400" dirty="0">
                <a:solidFill>
                  <a:srgbClr val="C00000"/>
                </a:solidFill>
              </a:rPr>
              <a:t>（</a:t>
            </a:r>
            <a:r>
              <a:rPr lang="en-US" altLang="zh-CN" sz="2400" dirty="0">
                <a:solidFill>
                  <a:srgbClr val="C00000"/>
                </a:solidFill>
              </a:rPr>
              <a:t>Adaptive bitrate</a:t>
            </a:r>
            <a:r>
              <a:rPr lang="zh-CN" altLang="en-US" sz="2400" dirty="0">
                <a:solidFill>
                  <a:srgbClr val="C00000"/>
                </a:solidFill>
              </a:rPr>
              <a:t>）</a:t>
            </a:r>
            <a:endParaRPr lang="en-US" altLang="zh-CN" sz="2400" dirty="0">
              <a:solidFill>
                <a:srgbClr val="C00000"/>
              </a:solidFill>
            </a:endParaRPr>
          </a:p>
        </p:txBody>
      </p:sp>
      <p:sp>
        <p:nvSpPr>
          <p:cNvPr id="84" name="左大括号 83">
            <a:extLst>
              <a:ext uri="{FF2B5EF4-FFF2-40B4-BE49-F238E27FC236}">
                <a16:creationId xmlns:a16="http://schemas.microsoft.com/office/drawing/2014/main" id="{6D5ADA2D-2DD1-4790-A611-FE9051EA6107}"/>
              </a:ext>
            </a:extLst>
          </p:cNvPr>
          <p:cNvSpPr/>
          <p:nvPr/>
        </p:nvSpPr>
        <p:spPr>
          <a:xfrm>
            <a:off x="2397871" y="2752996"/>
            <a:ext cx="331427" cy="1487116"/>
          </a:xfrm>
          <a:prstGeom prst="leftBrace">
            <a:avLst>
              <a:gd name="adj1" fmla="val 8333"/>
              <a:gd name="adj2" fmla="val 507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9DE5CFD6-6859-4A39-B68E-FDD44124CB3C}"/>
              </a:ext>
            </a:extLst>
          </p:cNvPr>
          <p:cNvSpPr/>
          <p:nvPr/>
        </p:nvSpPr>
        <p:spPr>
          <a:xfrm>
            <a:off x="2746233" y="3763366"/>
            <a:ext cx="3063498" cy="761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放弃请求规则</a:t>
            </a:r>
            <a:b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(Abandon Requests Rule)</a:t>
            </a:r>
            <a:endPar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278BF630-6B44-488B-ACCE-EED91AB529AE}"/>
              </a:ext>
            </a:extLst>
          </p:cNvPr>
          <p:cNvSpPr/>
          <p:nvPr/>
        </p:nvSpPr>
        <p:spPr>
          <a:xfrm>
            <a:off x="404099" y="2961106"/>
            <a:ext cx="1964081" cy="1104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ABR</a:t>
            </a:r>
          </a:p>
          <a:p>
            <a:pPr algn="ct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选取合适码率的</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算法</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a:extLst>
              <a:ext uri="{FF2B5EF4-FFF2-40B4-BE49-F238E27FC236}">
                <a16:creationId xmlns:a16="http://schemas.microsoft.com/office/drawing/2014/main" id="{0F25EC2E-AD9C-43AC-B355-2AD2530994B2}"/>
              </a:ext>
            </a:extLst>
          </p:cNvPr>
          <p:cNvSpPr/>
          <p:nvPr/>
        </p:nvSpPr>
        <p:spPr>
          <a:xfrm>
            <a:off x="4652435" y="2219363"/>
            <a:ext cx="2236510" cy="400110"/>
          </a:xfrm>
          <a:prstGeom prst="rect">
            <a:avLst/>
          </a:prstGeom>
        </p:spPr>
        <p:txBody>
          <a:bodyPr wrap="none">
            <a:spAutoFit/>
          </a:bodyPr>
          <a:lstStyle/>
          <a:p>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吞吐量</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的算法</a:t>
            </a:r>
          </a:p>
        </p:txBody>
      </p:sp>
      <p:sp>
        <p:nvSpPr>
          <p:cNvPr id="88" name="矩形 87">
            <a:extLst>
              <a:ext uri="{FF2B5EF4-FFF2-40B4-BE49-F238E27FC236}">
                <a16:creationId xmlns:a16="http://schemas.microsoft.com/office/drawing/2014/main" id="{107A0DFC-5965-4B3A-BADD-F7291260CB15}"/>
              </a:ext>
            </a:extLst>
          </p:cNvPr>
          <p:cNvSpPr/>
          <p:nvPr/>
        </p:nvSpPr>
        <p:spPr>
          <a:xfrm>
            <a:off x="4676749" y="2868773"/>
            <a:ext cx="1980029" cy="400110"/>
          </a:xfrm>
          <a:prstGeom prst="rect">
            <a:avLst/>
          </a:prstGeom>
        </p:spPr>
        <p:txBody>
          <a:bodyPr wrap="none">
            <a:spAutoFit/>
          </a:bodyPr>
          <a:lstStyle/>
          <a:p>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缓冲</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的算法</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左大括号 88">
            <a:extLst>
              <a:ext uri="{FF2B5EF4-FFF2-40B4-BE49-F238E27FC236}">
                <a16:creationId xmlns:a16="http://schemas.microsoft.com/office/drawing/2014/main" id="{B39240F4-B20C-40A0-A46C-4AE7D28E36B7}"/>
              </a:ext>
            </a:extLst>
          </p:cNvPr>
          <p:cNvSpPr/>
          <p:nvPr/>
        </p:nvSpPr>
        <p:spPr>
          <a:xfrm>
            <a:off x="4404704" y="2407777"/>
            <a:ext cx="331427" cy="650733"/>
          </a:xfrm>
          <a:prstGeom prst="leftBrace">
            <a:avLst>
              <a:gd name="adj1" fmla="val 8333"/>
              <a:gd name="adj2" fmla="val 507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E3534622-E155-469B-B960-C02EF17E307E}"/>
              </a:ext>
            </a:extLst>
          </p:cNvPr>
          <p:cNvSpPr/>
          <p:nvPr/>
        </p:nvSpPr>
        <p:spPr>
          <a:xfrm>
            <a:off x="5926114" y="3682473"/>
            <a:ext cx="5160196" cy="923330"/>
          </a:xfrm>
          <a:prstGeom prst="rect">
            <a:avLst/>
          </a:prstGeom>
          <a:noFill/>
          <a:ln>
            <a:solidFill>
              <a:srgbClr val="5B307E"/>
            </a:solidFill>
          </a:ln>
        </p:spPr>
        <p:txBody>
          <a:bodyPr wrap="square">
            <a:spAutoFit/>
          </a:bodyPr>
          <a:lstStyle/>
          <a:p>
            <a:pPr marL="0" lvl="1" algn="just"/>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在下载视频块的过程中，如果算法检测到下载该视频块的过程有卡顿，则终止当前请求，转而重新下载相应的低码率视频块</a:t>
            </a:r>
          </a:p>
        </p:txBody>
      </p:sp>
      <p:sp>
        <p:nvSpPr>
          <p:cNvPr id="91" name="矩形 90">
            <a:extLst>
              <a:ext uri="{FF2B5EF4-FFF2-40B4-BE49-F238E27FC236}">
                <a16:creationId xmlns:a16="http://schemas.microsoft.com/office/drawing/2014/main" id="{A57ADDC0-73CC-4878-A447-D84BF169C881}"/>
              </a:ext>
            </a:extLst>
          </p:cNvPr>
          <p:cNvSpPr/>
          <p:nvPr/>
        </p:nvSpPr>
        <p:spPr>
          <a:xfrm>
            <a:off x="2729299" y="2407777"/>
            <a:ext cx="1616024" cy="861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个主要码率</a:t>
            </a:r>
            <a:b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切换规则</a:t>
            </a:r>
          </a:p>
        </p:txBody>
      </p:sp>
      <p:sp>
        <p:nvSpPr>
          <p:cNvPr id="92" name="文本框 37">
            <a:extLst>
              <a:ext uri="{FF2B5EF4-FFF2-40B4-BE49-F238E27FC236}">
                <a16:creationId xmlns:a16="http://schemas.microsoft.com/office/drawing/2014/main" id="{6A6F9BA9-CF31-4647-ABB3-BA58CBCFCB4E}"/>
              </a:ext>
            </a:extLst>
          </p:cNvPr>
          <p:cNvSpPr txBox="1"/>
          <p:nvPr/>
        </p:nvSpPr>
        <p:spPr>
          <a:xfrm>
            <a:off x="6848298" y="2037136"/>
            <a:ext cx="4242798" cy="646331"/>
          </a:xfrm>
          <a:prstGeom prst="rect">
            <a:avLst/>
          </a:prstGeom>
          <a:noFill/>
          <a:ln>
            <a:solidFill>
              <a:srgbClr val="5B307E"/>
            </a:solidFill>
          </a:ln>
        </p:spPr>
        <p:txBody>
          <a:bodyPr wrap="square">
            <a:spAutoFit/>
          </a:bodyPr>
          <a:lstStyle/>
          <a:p>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例如：使用滑动窗口平均估计未来吞吐量，选择不高于估计值的最大码率视频</a:t>
            </a:r>
          </a:p>
        </p:txBody>
      </p:sp>
      <p:sp>
        <p:nvSpPr>
          <p:cNvPr id="93" name="文本框 39">
            <a:extLst>
              <a:ext uri="{FF2B5EF4-FFF2-40B4-BE49-F238E27FC236}">
                <a16:creationId xmlns:a16="http://schemas.microsoft.com/office/drawing/2014/main" id="{239796DE-D4EA-4605-8F14-6B3948FF3577}"/>
              </a:ext>
            </a:extLst>
          </p:cNvPr>
          <p:cNvSpPr txBox="1"/>
          <p:nvPr/>
        </p:nvSpPr>
        <p:spPr>
          <a:xfrm>
            <a:off x="6848298" y="2811851"/>
            <a:ext cx="4242798" cy="646331"/>
          </a:xfrm>
          <a:prstGeom prst="rect">
            <a:avLst/>
          </a:prstGeom>
          <a:noFill/>
          <a:ln>
            <a:solidFill>
              <a:srgbClr val="5B307E"/>
            </a:solidFill>
          </a:ln>
        </p:spPr>
        <p:txBody>
          <a:bodyPr wrap="square">
            <a:spAutoFit/>
          </a:bodyPr>
          <a:lstStyle/>
          <a:p>
            <a:r>
              <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例如：使用缓冲区满的级别来决定下一个视频块的请求码率</a:t>
            </a:r>
          </a:p>
        </p:txBody>
      </p:sp>
      <p:sp>
        <p:nvSpPr>
          <p:cNvPr id="16" name="矩形 15">
            <a:extLst>
              <a:ext uri="{FF2B5EF4-FFF2-40B4-BE49-F238E27FC236}">
                <a16:creationId xmlns:a16="http://schemas.microsoft.com/office/drawing/2014/main" id="{6E5DDA82-3FC6-014D-9898-F937670CB24B}"/>
              </a:ext>
            </a:extLst>
          </p:cNvPr>
          <p:cNvSpPr/>
          <p:nvPr/>
        </p:nvSpPr>
        <p:spPr>
          <a:xfrm>
            <a:off x="1115031" y="4827718"/>
            <a:ext cx="9971279" cy="1631216"/>
          </a:xfrm>
          <a:prstGeom prst="rect">
            <a:avLst/>
          </a:prstGeom>
          <a:noFill/>
          <a:ln>
            <a:solidFill>
              <a:srgbClr val="5B307E"/>
            </a:solidFill>
          </a:ln>
        </p:spPr>
        <p:txBody>
          <a:bodyPr wrap="square">
            <a:spAutoFit/>
          </a:bodyPr>
          <a:lstStyle/>
          <a:p>
            <a:pPr marL="342900" lvl="1" indent="-342900" algn="just">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rPr>
              <a:t>自适应码率</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ABR</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广泛应用于</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DASH</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和直播、实时通信等各类流媒体传输</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lvl="1" indent="-342900" algn="just">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由于</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IBP</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帧互相不独立，</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ABR</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调节往往以</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GOP</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为单位，难以实时调节</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lvl="1" indent="-342900" algn="just">
              <a:buFont typeface="Arial" panose="020B0604020202020204" pitchFamily="34" charset="0"/>
              <a:buChar char="•"/>
            </a:pP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由于网络可用带宽难于预测，因此寻找与可用带宽匹配的最佳码率，很有挑战</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342900" lvl="1" indent="-342900" algn="just">
              <a:buFont typeface="Arial" panose="020B0604020202020204" pitchFamily="34" charset="0"/>
              <a:buChar char="•"/>
            </a:pP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选高清还是选低清帧的难题：（</a:t>
            </a:r>
            <a:r>
              <a:rPr lang="en-US" altLang="zh-CN"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）选高清可能卡顿，（</a:t>
            </a:r>
            <a:r>
              <a:rPr lang="en-US" altLang="zh-CN"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）选低清可能浪费带宽？（</a:t>
            </a:r>
            <a:r>
              <a:rPr lang="en-US" altLang="zh-CN"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3</a:t>
            </a: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）低清、高清一起传，则收到高清时需要丢弃低清帧，也浪费带宽，如何解决？</a:t>
            </a:r>
          </a:p>
        </p:txBody>
      </p:sp>
      <p:sp>
        <p:nvSpPr>
          <p:cNvPr id="17" name="灯片编号占位符 1">
            <a:extLst>
              <a:ext uri="{FF2B5EF4-FFF2-40B4-BE49-F238E27FC236}">
                <a16:creationId xmlns:a16="http://schemas.microsoft.com/office/drawing/2014/main" id="{9AB91E4E-CC32-E44C-AAFC-7500F056D1C1}"/>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163</a:t>
            </a:fld>
            <a:endParaRPr kumimoji="1" lang="zh-CN" altLang="en-US" dirty="0"/>
          </a:p>
        </p:txBody>
      </p:sp>
    </p:spTree>
    <p:extLst>
      <p:ext uri="{BB962C8B-B14F-4D97-AF65-F5344CB8AC3E}">
        <p14:creationId xmlns:p14="http://schemas.microsoft.com/office/powerpoint/2010/main" val="4073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normAutofit/>
          </a:bodyPr>
          <a:lstStyle/>
          <a:p>
            <a:pPr lvl="1" fontAlgn="base"/>
            <a:r>
              <a:rPr lang="zh-CN" altLang="en-US" sz="4000" kern="1200" dirty="0">
                <a:solidFill>
                  <a:schemeClr val="tx1"/>
                </a:solidFill>
                <a:latin typeface="Microsoft YaHei" panose="020B0503020204020204" pitchFamily="34" charset="-122"/>
                <a:ea typeface="Microsoft YaHei" panose="020B0503020204020204" pitchFamily="34" charset="-122"/>
              </a:rPr>
              <a:t>流媒体动态自适应传输</a:t>
            </a:r>
            <a:endParaRPr lang="en-US" altLang="zh-CN" sz="4000" kern="1200" dirty="0">
              <a:solidFill>
                <a:schemeClr val="tx1"/>
              </a:solidFill>
              <a:latin typeface="Microsoft YaHei" panose="020B0503020204020204" pitchFamily="34" charset="-122"/>
              <a:ea typeface="Microsoft YaHei" panose="020B0503020204020204" pitchFamily="34" charset="-122"/>
              <a:cs typeface="+mj-cs"/>
            </a:endParaRPr>
          </a:p>
        </p:txBody>
      </p:sp>
      <p:sp>
        <p:nvSpPr>
          <p:cNvPr id="3" name="内容占位符 2"/>
          <p:cNvSpPr>
            <a:spLocks noGrp="1"/>
          </p:cNvSpPr>
          <p:nvPr>
            <p:ph idx="1"/>
          </p:nvPr>
        </p:nvSpPr>
        <p:spPr>
          <a:xfrm>
            <a:off x="444577" y="1391480"/>
            <a:ext cx="10960023" cy="2685669"/>
          </a:xfrm>
        </p:spPr>
        <p:txBody>
          <a:bodyPr>
            <a:noAutofit/>
          </a:bodyPr>
          <a:lstStyle/>
          <a:p>
            <a:pPr marL="358129" indent="-358129">
              <a:buClr>
                <a:schemeClr val="tx1"/>
              </a:buClr>
            </a:pPr>
            <a:r>
              <a:rPr lang="zh-CN" altLang="en-US" sz="2400" dirty="0"/>
              <a:t>可扩展视频编码</a:t>
            </a:r>
            <a:r>
              <a:rPr lang="en-US" altLang="zh-CN" sz="2400" dirty="0"/>
              <a:t> SVC</a:t>
            </a:r>
            <a:r>
              <a:rPr lang="zh-CN" altLang="en-US" sz="2400" dirty="0"/>
              <a:t>（</a:t>
            </a:r>
            <a:r>
              <a:rPr lang="en-US" altLang="zh-TW" sz="2400" dirty="0"/>
              <a:t>Scalable Video Coding</a:t>
            </a:r>
            <a:r>
              <a:rPr lang="zh-CN" altLang="en-US" sz="2400" dirty="0"/>
              <a:t>）</a:t>
            </a:r>
            <a:endParaRPr lang="en-US" altLang="zh-CN" sz="2400" dirty="0"/>
          </a:p>
          <a:p>
            <a:pPr marL="683566" lvl="1" indent="-358129">
              <a:buClr>
                <a:schemeClr val="tx1"/>
              </a:buClr>
            </a:pPr>
            <a:r>
              <a:rPr lang="en-US" altLang="zh-CN" sz="2000" dirty="0"/>
              <a:t>SVC </a:t>
            </a:r>
            <a:r>
              <a:rPr lang="zh-CN" altLang="en-US" sz="2000" dirty="0"/>
              <a:t>是以</a:t>
            </a:r>
            <a:r>
              <a:rPr lang="en-US" altLang="zh-CN" sz="2000" dirty="0"/>
              <a:t>H.264</a:t>
            </a:r>
            <a:r>
              <a:rPr lang="zh-CN" altLang="en-US" sz="2000" dirty="0"/>
              <a:t>为基础，支持多层分级特性：立足基础层，采用</a:t>
            </a:r>
            <a:r>
              <a:rPr lang="zh-CN" altLang="en-US" sz="2000" dirty="0">
                <a:solidFill>
                  <a:srgbClr val="C00000"/>
                </a:solidFill>
              </a:rPr>
              <a:t>锦上添花的增强层</a:t>
            </a:r>
            <a:endParaRPr lang="en-US" altLang="zh-CN" sz="2000" dirty="0">
              <a:solidFill>
                <a:srgbClr val="C00000"/>
              </a:solidFill>
            </a:endParaRPr>
          </a:p>
          <a:p>
            <a:pPr marL="683566" lvl="1" indent="-358129">
              <a:buClr>
                <a:schemeClr val="tx1"/>
              </a:buClr>
            </a:pPr>
            <a:r>
              <a:rPr lang="zh-CN" altLang="en-US" sz="2000" dirty="0"/>
              <a:t>编码器产生的码流包含多个可以单独解码的子码流：不同的码率，帧率和空间分辨率</a:t>
            </a:r>
          </a:p>
          <a:p>
            <a:pPr marL="683566" lvl="1" indent="-358129">
              <a:buClr>
                <a:schemeClr val="tx1"/>
              </a:buClr>
            </a:pPr>
            <a:r>
              <a:rPr lang="zh-CN" altLang="en-US" sz="2000" dirty="0"/>
              <a:t>当带宽不足时，只对</a:t>
            </a:r>
            <a:r>
              <a:rPr lang="zh-CN" altLang="en-US" sz="2000" dirty="0">
                <a:solidFill>
                  <a:srgbClr val="C00000"/>
                </a:solidFill>
              </a:rPr>
              <a:t>基础层</a:t>
            </a:r>
            <a:r>
              <a:rPr lang="zh-CN" altLang="en-US" sz="2000" dirty="0"/>
              <a:t>的码流进行传输和解码，这时解码的视频质量不高</a:t>
            </a:r>
            <a:endParaRPr lang="en-US" altLang="zh-CN" sz="2000" dirty="0"/>
          </a:p>
          <a:p>
            <a:pPr marL="683566" lvl="1" indent="-358129">
              <a:buClr>
                <a:schemeClr val="tx1"/>
              </a:buClr>
            </a:pPr>
            <a:r>
              <a:rPr lang="zh-CN" altLang="en-US" sz="2000" dirty="0"/>
              <a:t>当带宽充足时，可以传输和解码</a:t>
            </a:r>
            <a:r>
              <a:rPr lang="zh-CN" altLang="en-US" sz="2000" dirty="0">
                <a:solidFill>
                  <a:srgbClr val="C00000"/>
                </a:solidFill>
              </a:rPr>
              <a:t>增强层</a:t>
            </a:r>
            <a:r>
              <a:rPr lang="zh-CN" altLang="en-US" sz="2000" dirty="0"/>
              <a:t>的码流来提高视频的解码质量</a:t>
            </a:r>
            <a:endParaRPr lang="en-US" altLang="zh-CN" sz="2000" dirty="0"/>
          </a:p>
          <a:p>
            <a:pPr marL="683566" lvl="1" indent="-358129">
              <a:buClr>
                <a:schemeClr val="tx1"/>
              </a:buClr>
            </a:pPr>
            <a:r>
              <a:rPr lang="zh-CN" altLang="en-US" sz="2000" dirty="0"/>
              <a:t>优点：</a:t>
            </a:r>
            <a:r>
              <a:rPr lang="zh-CN" altLang="en-US" sz="2000" dirty="0">
                <a:solidFill>
                  <a:srgbClr val="C00000"/>
                </a:solidFill>
              </a:rPr>
              <a:t>确保传输基础层来避免卡顿</a:t>
            </a:r>
            <a:r>
              <a:rPr lang="zh-CN" altLang="en-US" sz="2000" dirty="0"/>
              <a:t>，</a:t>
            </a:r>
            <a:r>
              <a:rPr lang="zh-CN" altLang="en-US" sz="2000" dirty="0">
                <a:solidFill>
                  <a:srgbClr val="C00000"/>
                </a:solidFill>
              </a:rPr>
              <a:t>使用富裕的带宽传输增强层</a:t>
            </a:r>
            <a:r>
              <a:rPr lang="zh-CN" altLang="en-US" sz="2000" dirty="0"/>
              <a:t>，充分利用带宽</a:t>
            </a:r>
            <a:endParaRPr lang="en-US" altLang="zh-CN" sz="2000" dirty="0"/>
          </a:p>
          <a:p>
            <a:pPr marL="683566" lvl="1" indent="-358129">
              <a:buClr>
                <a:schemeClr val="tx1"/>
              </a:buClr>
            </a:pPr>
            <a:r>
              <a:rPr lang="zh-CN" altLang="en-US" sz="2000" dirty="0"/>
              <a:t>缺点：编解码复杂度增加，有多个增强层时开销过大</a:t>
            </a:r>
          </a:p>
        </p:txBody>
      </p:sp>
      <p:sp>
        <p:nvSpPr>
          <p:cNvPr id="8" name="Rectangle 75"/>
          <p:cNvSpPr>
            <a:spLocks noChangeArrowheads="1"/>
          </p:cNvSpPr>
          <p:nvPr/>
        </p:nvSpPr>
        <p:spPr bwMode="auto">
          <a:xfrm>
            <a:off x="8728008" y="5713833"/>
            <a:ext cx="2957808" cy="642748"/>
          </a:xfrm>
          <a:prstGeom prst="rect">
            <a:avLst/>
          </a:prstGeom>
          <a:noFill/>
          <a:ln w="9525" algn="ctr">
            <a:noFill/>
            <a:miter lim="800000"/>
            <a:headEnd/>
            <a:tailEnd/>
          </a:ln>
          <a:effectLst/>
        </p:spPr>
        <p:txBody>
          <a:bodyPr wrap="none" anchor="ctr"/>
          <a:lstStyle/>
          <a:p>
            <a:pPr algn="ctr"/>
            <a:r>
              <a:rPr lang="zh-CN" altLang="en-US" dirty="0">
                <a:solidFill>
                  <a:prstClr val="black"/>
                </a:solidFill>
                <a:latin typeface="微软雅黑" pitchFamily="34" charset="-122"/>
                <a:ea typeface="微软雅黑" pitchFamily="34" charset="-122"/>
              </a:rPr>
              <a:t>基础层（</a:t>
            </a:r>
            <a:r>
              <a:rPr lang="zh-CN" altLang="en-US" dirty="0">
                <a:solidFill>
                  <a:srgbClr val="C00000"/>
                </a:solidFill>
                <a:latin typeface="微软雅黑" pitchFamily="34" charset="-122"/>
                <a:ea typeface="微软雅黑" pitchFamily="34" charset="-122"/>
              </a:rPr>
              <a:t>低</a:t>
            </a:r>
            <a:r>
              <a:rPr lang="zh-CN" altLang="en-US" dirty="0">
                <a:solidFill>
                  <a:prstClr val="black"/>
                </a:solidFill>
                <a:latin typeface="微软雅黑" pitchFamily="34" charset="-122"/>
                <a:ea typeface="微软雅黑" pitchFamily="34" charset="-122"/>
              </a:rPr>
              <a:t>帧率、分辨率）</a:t>
            </a:r>
          </a:p>
        </p:txBody>
      </p:sp>
      <p:sp>
        <p:nvSpPr>
          <p:cNvPr id="11" name="Line 77"/>
          <p:cNvSpPr>
            <a:spLocks noChangeShapeType="1"/>
          </p:cNvSpPr>
          <p:nvPr/>
        </p:nvSpPr>
        <p:spPr bwMode="auto">
          <a:xfrm rot="16200000" flipH="1">
            <a:off x="8409027" y="5705533"/>
            <a:ext cx="1" cy="65397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772" y="4127603"/>
            <a:ext cx="5691468" cy="2228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75"/>
          <p:cNvSpPr>
            <a:spLocks noChangeArrowheads="1"/>
          </p:cNvSpPr>
          <p:nvPr/>
        </p:nvSpPr>
        <p:spPr bwMode="auto">
          <a:xfrm>
            <a:off x="8818552" y="4715165"/>
            <a:ext cx="2727418" cy="642748"/>
          </a:xfrm>
          <a:prstGeom prst="rect">
            <a:avLst/>
          </a:prstGeom>
          <a:noFill/>
          <a:ln w="9525" algn="ctr">
            <a:noFill/>
            <a:miter lim="800000"/>
            <a:headEnd/>
            <a:tailEnd/>
          </a:ln>
          <a:effectLst/>
        </p:spPr>
        <p:txBody>
          <a:bodyPr wrap="none" anchor="ctr"/>
          <a:lstStyle/>
          <a:p>
            <a:pPr algn="ctr"/>
            <a:r>
              <a:rPr lang="zh-CN" altLang="en-US" dirty="0">
                <a:solidFill>
                  <a:prstClr val="black"/>
                </a:solidFill>
                <a:latin typeface="微软雅黑" pitchFamily="34" charset="-122"/>
                <a:ea typeface="微软雅黑" pitchFamily="34" charset="-122"/>
              </a:rPr>
              <a:t>增强层（</a:t>
            </a:r>
            <a:r>
              <a:rPr lang="zh-CN" altLang="en-US" dirty="0">
                <a:solidFill>
                  <a:srgbClr val="C00000"/>
                </a:solidFill>
                <a:latin typeface="微软雅黑" pitchFamily="34" charset="-122"/>
                <a:ea typeface="微软雅黑" pitchFamily="34" charset="-122"/>
              </a:rPr>
              <a:t>高</a:t>
            </a:r>
            <a:r>
              <a:rPr lang="zh-CN" altLang="en-US" dirty="0">
                <a:solidFill>
                  <a:prstClr val="black"/>
                </a:solidFill>
                <a:latin typeface="微软雅黑" pitchFamily="34" charset="-122"/>
                <a:ea typeface="微软雅黑" pitchFamily="34" charset="-122"/>
              </a:rPr>
              <a:t>帧率、分辨率）</a:t>
            </a:r>
          </a:p>
        </p:txBody>
      </p:sp>
      <p:sp>
        <p:nvSpPr>
          <p:cNvPr id="14" name="Line 77"/>
          <p:cNvSpPr>
            <a:spLocks noChangeShapeType="1"/>
          </p:cNvSpPr>
          <p:nvPr/>
        </p:nvSpPr>
        <p:spPr bwMode="auto">
          <a:xfrm rot="16200000" flipH="1">
            <a:off x="8391991" y="4706865"/>
            <a:ext cx="1" cy="65397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itchFamily="34" charset="-122"/>
              <a:ea typeface="微软雅黑" pitchFamily="34" charset="-122"/>
            </a:endParaRPr>
          </a:p>
        </p:txBody>
      </p:sp>
      <p:sp>
        <p:nvSpPr>
          <p:cNvPr id="6" name="矩形 5">
            <a:extLst>
              <a:ext uri="{FF2B5EF4-FFF2-40B4-BE49-F238E27FC236}">
                <a16:creationId xmlns:a16="http://schemas.microsoft.com/office/drawing/2014/main" id="{A34D31A9-989C-0148-AA10-7C1C24AA15D1}"/>
              </a:ext>
            </a:extLst>
          </p:cNvPr>
          <p:cNvSpPr/>
          <p:nvPr/>
        </p:nvSpPr>
        <p:spPr>
          <a:xfrm>
            <a:off x="2593085" y="6308208"/>
            <a:ext cx="5180842" cy="369332"/>
          </a:xfrm>
          <a:prstGeom prst="rect">
            <a:avLst/>
          </a:prstGeom>
        </p:spPr>
        <p:txBody>
          <a:bodyPr wrap="none">
            <a:spAutoFit/>
          </a:bodyPr>
          <a:lstStyle/>
          <a:p>
            <a:r>
              <a:rPr lang="en-US" altLang="zh-CN" dirty="0">
                <a:solidFill>
                  <a:prstClr val="black"/>
                </a:solidFill>
                <a:latin typeface="Microsoft YaHei" panose="020B0503020204020204" pitchFamily="34" charset="-122"/>
                <a:ea typeface="Microsoft YaHei" panose="020B0503020204020204" pitchFamily="34" charset="-122"/>
              </a:rPr>
              <a:t>SVC</a:t>
            </a:r>
            <a:r>
              <a:rPr lang="zh-CN" altLang="en-US" dirty="0">
                <a:solidFill>
                  <a:prstClr val="black"/>
                </a:solidFill>
                <a:latin typeface="Microsoft YaHei" panose="020B0503020204020204" pitchFamily="34" charset="-122"/>
                <a:ea typeface="Microsoft YaHei" panose="020B0503020204020204" pitchFamily="34" charset="-122"/>
              </a:rPr>
              <a:t>编码示意图（</a:t>
            </a:r>
            <a:r>
              <a:rPr lang="en-US" altLang="zh-CN" dirty="0">
                <a:solidFill>
                  <a:prstClr val="black"/>
                </a:solidFill>
                <a:latin typeface="Microsoft YaHei" panose="020B0503020204020204" pitchFamily="34" charset="-122"/>
                <a:ea typeface="Microsoft YaHei" panose="020B0503020204020204" pitchFamily="34" charset="-122"/>
              </a:rPr>
              <a:t>1</a:t>
            </a:r>
            <a:r>
              <a:rPr lang="zh-CN" altLang="en-US" dirty="0">
                <a:solidFill>
                  <a:prstClr val="black"/>
                </a:solidFill>
                <a:latin typeface="Microsoft YaHei" panose="020B0503020204020204" pitchFamily="34" charset="-122"/>
                <a:ea typeface="Microsoft YaHei" panose="020B0503020204020204" pitchFamily="34" charset="-122"/>
              </a:rPr>
              <a:t>、</a:t>
            </a:r>
            <a:r>
              <a:rPr lang="en-US" altLang="zh-CN" dirty="0">
                <a:solidFill>
                  <a:prstClr val="black"/>
                </a:solidFill>
                <a:latin typeface="Microsoft YaHei" panose="020B0503020204020204" pitchFamily="34" charset="-122"/>
                <a:ea typeface="Microsoft YaHei" panose="020B0503020204020204" pitchFamily="34" charset="-122"/>
              </a:rPr>
              <a:t>2</a:t>
            </a:r>
            <a:r>
              <a:rPr lang="zh-CN" altLang="en-US" dirty="0">
                <a:solidFill>
                  <a:prstClr val="black"/>
                </a:solidFill>
                <a:latin typeface="Microsoft YaHei" panose="020B0503020204020204" pitchFamily="34" charset="-122"/>
                <a:ea typeface="Microsoft YaHei" panose="020B0503020204020204" pitchFamily="34" charset="-122"/>
              </a:rPr>
              <a:t>提升分辨率，</a:t>
            </a:r>
            <a:r>
              <a:rPr lang="en-US" altLang="zh-CN" dirty="0">
                <a:solidFill>
                  <a:prstClr val="black"/>
                </a:solidFill>
                <a:latin typeface="Microsoft YaHei" panose="020B0503020204020204" pitchFamily="34" charset="-122"/>
                <a:ea typeface="Microsoft YaHei" panose="020B0503020204020204" pitchFamily="34" charset="-122"/>
              </a:rPr>
              <a:t>3</a:t>
            </a:r>
            <a:r>
              <a:rPr lang="zh-CN" altLang="en-US" dirty="0">
                <a:solidFill>
                  <a:prstClr val="black"/>
                </a:solidFill>
                <a:latin typeface="Microsoft YaHei" panose="020B0503020204020204" pitchFamily="34" charset="-122"/>
                <a:ea typeface="Microsoft YaHei" panose="020B0503020204020204" pitchFamily="34" charset="-122"/>
              </a:rPr>
              <a:t>提升帧率）</a:t>
            </a:r>
            <a:endParaRPr lang="zh-CN" altLang="en-US" sz="1400" dirty="0">
              <a:solidFill>
                <a:prstClr val="black"/>
              </a:solidFill>
            </a:endParaRPr>
          </a:p>
        </p:txBody>
      </p:sp>
      <p:sp>
        <p:nvSpPr>
          <p:cNvPr id="12" name="灯片编号占位符 1">
            <a:extLst>
              <a:ext uri="{FF2B5EF4-FFF2-40B4-BE49-F238E27FC236}">
                <a16:creationId xmlns:a16="http://schemas.microsoft.com/office/drawing/2014/main" id="{B631E946-1C34-184B-8EBC-21B529B8ED79}"/>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164</a:t>
            </a:fld>
            <a:endParaRPr kumimoji="1" lang="zh-CN" altLang="en-US" dirty="0"/>
          </a:p>
        </p:txBody>
      </p:sp>
    </p:spTree>
    <p:extLst>
      <p:ext uri="{BB962C8B-B14F-4D97-AF65-F5344CB8AC3E}">
        <p14:creationId xmlns:p14="http://schemas.microsoft.com/office/powerpoint/2010/main" val="26003827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目  录</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838200" y="1510758"/>
            <a:ext cx="5356538" cy="4586694"/>
          </a:xfrm>
        </p:spPr>
        <p:txBody>
          <a:bodyPr>
            <a:normAutofit/>
          </a:bodyPr>
          <a:lstStyle/>
          <a:p>
            <a:pPr>
              <a:lnSpc>
                <a:spcPct val="130000"/>
              </a:lnSpc>
            </a:pPr>
            <a:r>
              <a:rPr kumimoji="1" lang="en-US" altLang="zh-CN" dirty="0"/>
              <a:t>7.1 </a:t>
            </a:r>
            <a:r>
              <a:rPr kumimoji="1" lang="zh-CN" altLang="en-US" dirty="0"/>
              <a:t>应用层概述（</a:t>
            </a:r>
            <a:r>
              <a:rPr kumimoji="1" lang="en-US" altLang="zh-CN" dirty="0"/>
              <a:t>P7</a:t>
            </a:r>
            <a:r>
              <a:rPr kumimoji="1" lang="zh-CN" altLang="en-US" dirty="0"/>
              <a:t>）</a:t>
            </a:r>
            <a:endParaRPr kumimoji="1" lang="en-US" altLang="zh-CN" dirty="0"/>
          </a:p>
          <a:p>
            <a:pPr>
              <a:lnSpc>
                <a:spcPct val="130000"/>
              </a:lnSpc>
            </a:pPr>
            <a:r>
              <a:rPr kumimoji="1" lang="en-US" altLang="zh-CN" dirty="0"/>
              <a:t>7.2 </a:t>
            </a:r>
            <a:r>
              <a:rPr kumimoji="1" lang="zh-CN" altLang="en-US" dirty="0"/>
              <a:t>域名系统（</a:t>
            </a:r>
            <a:r>
              <a:rPr kumimoji="1" lang="en-US" altLang="zh-CN" dirty="0"/>
              <a:t>P25</a:t>
            </a:r>
            <a:r>
              <a:rPr kumimoji="1" lang="zh-CN" altLang="en-US" dirty="0"/>
              <a:t>）</a:t>
            </a:r>
            <a:endParaRPr kumimoji="1" lang="en-US" altLang="zh-CN" dirty="0"/>
          </a:p>
          <a:p>
            <a:pPr>
              <a:lnSpc>
                <a:spcPct val="130000"/>
              </a:lnSpc>
            </a:pPr>
            <a:r>
              <a:rPr kumimoji="1" lang="en-US" altLang="zh-CN" dirty="0"/>
              <a:t>7.3 </a:t>
            </a:r>
            <a:r>
              <a:rPr kumimoji="1" lang="zh-CN" altLang="en-US" dirty="0"/>
              <a:t>电子邮件（</a:t>
            </a:r>
            <a:r>
              <a:rPr kumimoji="1" lang="en-US" altLang="zh-CN" dirty="0"/>
              <a:t>P74</a:t>
            </a:r>
            <a:r>
              <a:rPr kumimoji="1" lang="zh-CN" altLang="en-US" dirty="0"/>
              <a:t>）</a:t>
            </a:r>
            <a:endParaRPr kumimoji="1" lang="en-US" altLang="zh-CN" dirty="0"/>
          </a:p>
          <a:p>
            <a:pPr>
              <a:lnSpc>
                <a:spcPct val="130000"/>
              </a:lnSpc>
            </a:pPr>
            <a:r>
              <a:rPr kumimoji="1" lang="en-US" altLang="zh-CN" dirty="0"/>
              <a:t>7.4 WWW</a:t>
            </a:r>
            <a:r>
              <a:rPr kumimoji="1" lang="zh-CN" altLang="en-US" dirty="0"/>
              <a:t>（</a:t>
            </a:r>
            <a:r>
              <a:rPr kumimoji="1" lang="en-US" altLang="zh-CN" dirty="0"/>
              <a:t>P106</a:t>
            </a:r>
            <a:r>
              <a:rPr kumimoji="1" lang="zh-CN" altLang="en-US" dirty="0"/>
              <a:t>）</a:t>
            </a:r>
            <a:endParaRPr kumimoji="1" lang="en-US" altLang="zh-CN" dirty="0"/>
          </a:p>
          <a:p>
            <a:pPr>
              <a:lnSpc>
                <a:spcPct val="130000"/>
              </a:lnSpc>
            </a:pPr>
            <a:r>
              <a:rPr kumimoji="1" lang="en-US" altLang="zh-CN" dirty="0"/>
              <a:t>7.5 </a:t>
            </a:r>
            <a:r>
              <a:rPr kumimoji="1" lang="zh-CN" altLang="en-US" dirty="0"/>
              <a:t>流式音频和视频（</a:t>
            </a:r>
            <a:r>
              <a:rPr kumimoji="1" lang="en-US" altLang="zh-CN" dirty="0"/>
              <a:t>P147</a:t>
            </a:r>
            <a:r>
              <a:rPr kumimoji="1" lang="zh-CN" altLang="en-US" dirty="0"/>
              <a:t>）</a:t>
            </a:r>
            <a:endParaRPr kumimoji="1" lang="en-US" altLang="zh-CN" dirty="0"/>
          </a:p>
          <a:p>
            <a:pPr>
              <a:lnSpc>
                <a:spcPct val="130000"/>
              </a:lnSpc>
            </a:pPr>
            <a:r>
              <a:rPr kumimoji="1" lang="en-US" altLang="zh-CN" dirty="0">
                <a:solidFill>
                  <a:srgbClr val="C00000"/>
                </a:solidFill>
              </a:rPr>
              <a:t>7.6 </a:t>
            </a:r>
            <a:r>
              <a:rPr kumimoji="1" lang="zh-CN" altLang="en-US" dirty="0">
                <a:solidFill>
                  <a:srgbClr val="C00000"/>
                </a:solidFill>
              </a:rPr>
              <a:t>内容分发（</a:t>
            </a:r>
            <a:r>
              <a:rPr kumimoji="1" lang="en-US" altLang="zh-CN" dirty="0">
                <a:solidFill>
                  <a:srgbClr val="C00000"/>
                </a:solidFill>
              </a:rPr>
              <a:t>P165</a:t>
            </a:r>
            <a:r>
              <a:rPr kumimoji="1" lang="zh-CN" altLang="en-US" dirty="0">
                <a:solidFill>
                  <a:srgbClr val="C00000"/>
                </a:solidFill>
              </a:rPr>
              <a:t>）</a:t>
            </a:r>
            <a:endParaRPr kumimoji="1" lang="en-US" altLang="zh-CN" dirty="0">
              <a:solidFill>
                <a:srgbClr val="C00000"/>
              </a:solidFill>
            </a:endParaRPr>
          </a:p>
          <a:p>
            <a:pPr>
              <a:lnSpc>
                <a:spcPct val="130000"/>
              </a:lnSpc>
            </a:pPr>
            <a:r>
              <a:rPr kumimoji="1" lang="en-US" altLang="zh-CN" dirty="0"/>
              <a:t>7.7 </a:t>
            </a:r>
            <a:r>
              <a:rPr kumimoji="1" lang="zh-CN" altLang="en-US" dirty="0"/>
              <a:t>其它应用层协议（</a:t>
            </a:r>
            <a:r>
              <a:rPr kumimoji="1" lang="en-US" altLang="zh-CN" dirty="0"/>
              <a:t>P182</a:t>
            </a:r>
            <a:r>
              <a:rPr kumimoji="1" lang="zh-CN" altLang="en-US" dirty="0"/>
              <a:t>）</a:t>
            </a:r>
            <a:endParaRPr kumimoji="1" lang="en-US" altLang="zh-CN" dirty="0"/>
          </a:p>
        </p:txBody>
      </p:sp>
      <p:sp>
        <p:nvSpPr>
          <p:cNvPr id="5" name="矩形标注 4">
            <a:extLst>
              <a:ext uri="{FF2B5EF4-FFF2-40B4-BE49-F238E27FC236}">
                <a16:creationId xmlns:a16="http://schemas.microsoft.com/office/drawing/2014/main" id="{E4BFCB96-0FA1-7740-8F94-683CEFB67F89}"/>
              </a:ext>
            </a:extLst>
          </p:cNvPr>
          <p:cNvSpPr/>
          <p:nvPr/>
        </p:nvSpPr>
        <p:spPr>
          <a:xfrm>
            <a:off x="6958149" y="3710311"/>
            <a:ext cx="3814781" cy="2262726"/>
          </a:xfrm>
          <a:prstGeom prst="wedgeRectCallout">
            <a:avLst>
              <a:gd name="adj1" fmla="val -105030"/>
              <a:gd name="adj2" fmla="val 541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内容和</a:t>
            </a:r>
            <a:r>
              <a:rPr kumimoji="1" lang="en-US" altLang="zh-CN" sz="2400" dirty="0">
                <a:solidFill>
                  <a:prstClr val="black"/>
                </a:solidFill>
                <a:latin typeface="Microsoft YaHei" panose="020B0503020204020204" pitchFamily="34" charset="-122"/>
                <a:ea typeface="Microsoft YaHei" panose="020B0503020204020204" pitchFamily="34" charset="-122"/>
              </a:rPr>
              <a:t>Internet</a:t>
            </a:r>
            <a:r>
              <a:rPr kumimoji="1" lang="zh-CN" altLang="en-US" sz="2400" dirty="0">
                <a:solidFill>
                  <a:prstClr val="black"/>
                </a:solidFill>
                <a:latin typeface="Microsoft YaHei" panose="020B0503020204020204" pitchFamily="34" charset="-122"/>
                <a:ea typeface="Microsoft YaHei" panose="020B0503020204020204" pitchFamily="34" charset="-122"/>
              </a:rPr>
              <a:t>流量</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服务器群和</a:t>
            </a:r>
            <a:r>
              <a:rPr kumimoji="1" lang="en-US" altLang="zh-CN" sz="2400" dirty="0">
                <a:solidFill>
                  <a:prstClr val="black"/>
                </a:solidFill>
                <a:latin typeface="Microsoft YaHei" panose="020B0503020204020204" pitchFamily="34" charset="-122"/>
                <a:ea typeface="Microsoft YaHei" panose="020B0503020204020204" pitchFamily="34" charset="-122"/>
              </a:rPr>
              <a:t>Web</a:t>
            </a:r>
            <a:r>
              <a:rPr kumimoji="1" lang="zh-CN" altLang="en-US" sz="2400" dirty="0">
                <a:solidFill>
                  <a:prstClr val="black"/>
                </a:solidFill>
                <a:latin typeface="Microsoft YaHei" panose="020B0503020204020204" pitchFamily="34" charset="-122"/>
                <a:ea typeface="Microsoft YaHei" panose="020B0503020204020204" pitchFamily="34" charset="-122"/>
              </a:rPr>
              <a:t>代理</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内容分发网络</a:t>
            </a:r>
            <a:r>
              <a:rPr kumimoji="1" lang="en-US" altLang="zh-CN" sz="2400" dirty="0">
                <a:solidFill>
                  <a:prstClr val="black"/>
                </a:solidFill>
                <a:latin typeface="Microsoft YaHei" panose="020B0503020204020204" pitchFamily="34" charset="-122"/>
                <a:ea typeface="Microsoft YaHei" panose="020B0503020204020204" pitchFamily="34" charset="-122"/>
              </a:rPr>
              <a:t>CDN</a:t>
            </a:r>
          </a:p>
          <a:p>
            <a:pPr marL="587375"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P2P</a:t>
            </a:r>
            <a:r>
              <a:rPr kumimoji="1" lang="zh-CN" altLang="en-US" sz="2400" dirty="0">
                <a:solidFill>
                  <a:prstClr val="black"/>
                </a:solidFill>
                <a:latin typeface="Microsoft YaHei" panose="020B0503020204020204" pitchFamily="34" charset="-122"/>
                <a:ea typeface="Microsoft YaHei" panose="020B0503020204020204" pitchFamily="34" charset="-122"/>
              </a:rPr>
              <a:t>网络实现内容分发</a:t>
            </a:r>
          </a:p>
        </p:txBody>
      </p:sp>
      <p:sp>
        <p:nvSpPr>
          <p:cNvPr id="6" name="灯片编号占位符 1">
            <a:extLst>
              <a:ext uri="{FF2B5EF4-FFF2-40B4-BE49-F238E27FC236}">
                <a16:creationId xmlns:a16="http://schemas.microsoft.com/office/drawing/2014/main" id="{BEB9B618-8835-9A42-95F3-696257170622}"/>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165</a:t>
            </a:fld>
            <a:endParaRPr kumimoji="1" lang="zh-CN" altLang="en-US" dirty="0"/>
          </a:p>
        </p:txBody>
      </p:sp>
    </p:spTree>
    <p:extLst>
      <p:ext uri="{BB962C8B-B14F-4D97-AF65-F5344CB8AC3E}">
        <p14:creationId xmlns:p14="http://schemas.microsoft.com/office/powerpoint/2010/main" val="32719197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lang="zh-CN" altLang="en-US" dirty="0"/>
              <a:t>内容和</a:t>
            </a:r>
            <a:r>
              <a:rPr lang="en-US" altLang="zh-CN" dirty="0"/>
              <a:t>Internet</a:t>
            </a:r>
            <a:r>
              <a:rPr lang="zh-CN" altLang="en-US" dirty="0"/>
              <a:t>流量</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795454" y="1418897"/>
            <a:ext cx="9080066" cy="1192345"/>
          </a:xfrm>
        </p:spPr>
        <p:txBody>
          <a:bodyPr anchor="t" anchorCtr="0">
            <a:normAutofit/>
          </a:bodyPr>
          <a:lstStyle/>
          <a:p>
            <a:pPr>
              <a:lnSpc>
                <a:spcPct val="110000"/>
              </a:lnSpc>
            </a:pPr>
            <a:r>
              <a:rPr lang="zh-CN" altLang="en-US" dirty="0"/>
              <a:t>震撼般地转变 </a:t>
            </a:r>
            <a:r>
              <a:rPr lang="en-US" altLang="zh-CN" dirty="0"/>
              <a:t>(email</a:t>
            </a:r>
            <a:r>
              <a:rPr lang="en-US" altLang="zh-CN" dirty="0">
                <a:sym typeface="Wingdings" pitchFamily="2" charset="2"/>
              </a:rPr>
              <a:t>FTPWebP2Pvideo)</a:t>
            </a:r>
          </a:p>
          <a:p>
            <a:pPr>
              <a:lnSpc>
                <a:spcPct val="110000"/>
              </a:lnSpc>
            </a:pPr>
            <a:r>
              <a:rPr lang="zh-CN" altLang="en-US" dirty="0">
                <a:sym typeface="Wingdings" pitchFamily="2" charset="2"/>
              </a:rPr>
              <a:t>大量站点有很少的流量</a:t>
            </a:r>
            <a:endParaRPr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3170355" cy="338554"/>
          </a:xfrm>
          <a:prstGeom prst="rect">
            <a:avLst/>
          </a:prstGeom>
        </p:spPr>
        <p:txBody>
          <a:bodyPr wrap="none">
            <a:spAutoFit/>
          </a:bodyPr>
          <a:lstStyle/>
          <a:p>
            <a:pPr lvl="0"/>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err="1">
                <a:solidFill>
                  <a:prstClr val="white">
                    <a:lumMod val="65000"/>
                  </a:prstClr>
                </a:solidFill>
                <a:latin typeface="Microsoft YaHei" panose="020B0503020204020204" pitchFamily="34" charset="-122"/>
                <a:ea typeface="Microsoft YaHei" panose="020B0503020204020204" pitchFamily="34" charset="-122"/>
              </a:rPr>
              <a:t>Tanenbaum</a:t>
            </a:r>
            <a:endParaRPr kumimoji="0" lang="zh-CN" altLang="en-US" sz="16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10" name="TextBox 5"/>
          <p:cNvSpPr txBox="1"/>
          <p:nvPr/>
        </p:nvSpPr>
        <p:spPr>
          <a:xfrm>
            <a:off x="3592942" y="5321995"/>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线性尺度</a:t>
            </a:r>
            <a:endParaRPr lang="en-US" sz="2000" dirty="0">
              <a:latin typeface="微软雅黑" panose="020B0503020204020204" pitchFamily="34" charset="-122"/>
              <a:ea typeface="微软雅黑" panose="020B0503020204020204" pitchFamily="34" charset="-122"/>
            </a:endParaRPr>
          </a:p>
        </p:txBody>
      </p:sp>
      <p:sp>
        <p:nvSpPr>
          <p:cNvPr id="11" name="TextBox 6"/>
          <p:cNvSpPr txBox="1"/>
          <p:nvPr/>
        </p:nvSpPr>
        <p:spPr>
          <a:xfrm>
            <a:off x="7545047" y="5304416"/>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对数尺度</a:t>
            </a:r>
            <a:endParaRPr lang="en-US" altLang="zh-CN" sz="2000" dirty="0">
              <a:latin typeface="微软雅黑" panose="020B0503020204020204" pitchFamily="34" charset="-122"/>
              <a:ea typeface="微软雅黑" panose="020B0503020204020204" pitchFamily="34" charset="-122"/>
            </a:endParaRPr>
          </a:p>
        </p:txBody>
      </p:sp>
      <p:sp>
        <p:nvSpPr>
          <p:cNvPr id="12" name="矩形 11"/>
          <p:cNvSpPr/>
          <p:nvPr/>
        </p:nvSpPr>
        <p:spPr>
          <a:xfrm>
            <a:off x="2497139" y="5886286"/>
            <a:ext cx="8031524" cy="461665"/>
          </a:xfrm>
          <a:prstGeom prst="rect">
            <a:avLst/>
          </a:prstGeom>
        </p:spPr>
        <p:txBody>
          <a:bodyPr wrap="square">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内容分发，尤其是视频，是</a:t>
            </a:r>
            <a:r>
              <a:rPr lang="en-US" altLang="zh-CN" sz="2400" dirty="0">
                <a:solidFill>
                  <a:srgbClr val="C00000"/>
                </a:solidFill>
                <a:latin typeface="微软雅黑" panose="020B0503020204020204" pitchFamily="34" charset="-122"/>
                <a:ea typeface="微软雅黑" panose="020B0503020204020204" pitchFamily="34" charset="-122"/>
              </a:rPr>
              <a:t>Internet</a:t>
            </a:r>
            <a:r>
              <a:rPr lang="zh-CN" altLang="en-US" sz="2400" dirty="0">
                <a:solidFill>
                  <a:srgbClr val="C00000"/>
                </a:solidFill>
                <a:latin typeface="微软雅黑" panose="020B0503020204020204" pitchFamily="34" charset="-122"/>
                <a:ea typeface="微软雅黑" panose="020B0503020204020204" pitchFamily="34" charset="-122"/>
              </a:rPr>
              <a:t>流量的一个重要构成</a:t>
            </a:r>
            <a:endParaRPr lang="en-US" altLang="zh-CN" sz="2400"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018" y="2558990"/>
            <a:ext cx="3295650" cy="27813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898" y="2625397"/>
            <a:ext cx="3686175" cy="2724150"/>
          </a:xfrm>
          <a:prstGeom prst="rect">
            <a:avLst/>
          </a:prstGeom>
        </p:spPr>
      </p:pic>
    </p:spTree>
    <p:extLst>
      <p:ext uri="{BB962C8B-B14F-4D97-AF65-F5344CB8AC3E}">
        <p14:creationId xmlns:p14="http://schemas.microsoft.com/office/powerpoint/2010/main" val="42741716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lang="zh-CN" altLang="en-US" dirty="0"/>
              <a:t>内容和</a:t>
            </a:r>
            <a:r>
              <a:rPr lang="en-US" altLang="zh-CN" dirty="0"/>
              <a:t>Internet</a:t>
            </a:r>
            <a:r>
              <a:rPr lang="zh-CN" altLang="en-US" dirty="0"/>
              <a:t>流量</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795454" y="1418897"/>
            <a:ext cx="5799704" cy="1192345"/>
          </a:xfrm>
        </p:spPr>
        <p:txBody>
          <a:bodyPr anchor="t" anchorCtr="0">
            <a:normAutofit/>
          </a:bodyPr>
          <a:lstStyle/>
          <a:p>
            <a:r>
              <a:rPr lang="en-US" altLang="zh-CN" dirty="0"/>
              <a:t>Internet IP</a:t>
            </a:r>
            <a:r>
              <a:rPr lang="zh-CN" altLang="en-US" dirty="0"/>
              <a:t>流量发展趋势</a:t>
            </a:r>
          </a:p>
          <a:p>
            <a:pPr lvl="1">
              <a:lnSpc>
                <a:spcPct val="140000"/>
              </a:lnSpc>
            </a:pPr>
            <a:r>
              <a:rPr lang="en-US" altLang="zh-CN" dirty="0">
                <a:latin typeface="微软雅黑" panose="020B0503020204020204" pitchFamily="34" charset="-122"/>
                <a:ea typeface="微软雅黑" panose="020B0503020204020204" pitchFamily="34" charset="-122"/>
              </a:rPr>
              <a:t>IP Video</a:t>
            </a:r>
            <a:r>
              <a:rPr lang="zh-CN" altLang="en-US" dirty="0">
                <a:latin typeface="微软雅黑" panose="020B0503020204020204" pitchFamily="34" charset="-122"/>
                <a:ea typeface="微软雅黑" panose="020B0503020204020204" pitchFamily="34" charset="-122"/>
              </a:rPr>
              <a:t>流量到</a:t>
            </a:r>
            <a:r>
              <a:rPr lang="en-US" altLang="zh-CN" dirty="0">
                <a:latin typeface="微软雅黑" panose="020B0503020204020204" pitchFamily="34" charset="-122"/>
                <a:ea typeface="微软雅黑" panose="020B0503020204020204" pitchFamily="34" charset="-122"/>
              </a:rPr>
              <a:t>2022</a:t>
            </a:r>
            <a:r>
              <a:rPr lang="zh-CN" altLang="en-US" dirty="0">
                <a:latin typeface="微软雅黑" panose="020B0503020204020204" pitchFamily="34" charset="-122"/>
                <a:ea typeface="微软雅黑" panose="020B0503020204020204" pitchFamily="34" charset="-122"/>
              </a:rPr>
              <a:t>年将占</a:t>
            </a:r>
            <a:r>
              <a:rPr lang="en-US" altLang="zh-CN" dirty="0">
                <a:latin typeface="微软雅黑" panose="020B0503020204020204" pitchFamily="34" charset="-122"/>
                <a:ea typeface="微软雅黑" panose="020B0503020204020204" pitchFamily="34" charset="-122"/>
              </a:rPr>
              <a:t>82%</a:t>
            </a:r>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引自：计算机网络，徐敬东等</a:t>
            </a:r>
            <a:endParaRPr kumimoji="0" lang="zh-CN" altLang="en-US" sz="16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pic>
        <p:nvPicPr>
          <p:cNvPr id="455" name="图片 454">
            <a:extLst>
              <a:ext uri="{FF2B5EF4-FFF2-40B4-BE49-F238E27FC236}">
                <a16:creationId xmlns:a16="http://schemas.microsoft.com/office/drawing/2014/main" id="{1D8B8072-3EEA-4CD7-A4F8-ADFEE0EA4127}"/>
              </a:ext>
            </a:extLst>
          </p:cNvPr>
          <p:cNvPicPr>
            <a:picLocks noChangeAspect="1"/>
          </p:cNvPicPr>
          <p:nvPr/>
        </p:nvPicPr>
        <p:blipFill>
          <a:blip r:embed="rId3"/>
          <a:stretch>
            <a:fillRect/>
          </a:stretch>
        </p:blipFill>
        <p:spPr>
          <a:xfrm>
            <a:off x="2149418" y="3082094"/>
            <a:ext cx="8478839" cy="2562985"/>
          </a:xfrm>
          <a:prstGeom prst="rect">
            <a:avLst/>
          </a:prstGeom>
        </p:spPr>
      </p:pic>
      <p:sp>
        <p:nvSpPr>
          <p:cNvPr id="457" name="文本框 10">
            <a:extLst>
              <a:ext uri="{FF2B5EF4-FFF2-40B4-BE49-F238E27FC236}">
                <a16:creationId xmlns:a16="http://schemas.microsoft.com/office/drawing/2014/main" id="{326ADC94-8ADC-4663-87A6-F9EC10D662FD}"/>
              </a:ext>
            </a:extLst>
          </p:cNvPr>
          <p:cNvSpPr txBox="1"/>
          <p:nvPr/>
        </p:nvSpPr>
        <p:spPr>
          <a:xfrm>
            <a:off x="5248095" y="2579392"/>
            <a:ext cx="3151320" cy="502702"/>
          </a:xfrm>
          <a:prstGeom prst="rect">
            <a:avLst/>
          </a:prstGeom>
          <a:noFill/>
        </p:spPr>
        <p:txBody>
          <a:bodyPr wrap="square">
            <a:spAutoFit/>
          </a:bodyPr>
          <a:lstStyle/>
          <a:p>
            <a:pPr marL="358129" indent="-358129" algn="ctr">
              <a:lnSpc>
                <a:spcPts val="3200"/>
              </a:lnSpc>
              <a:spcBef>
                <a:spcPts val="1200"/>
              </a:spcBef>
              <a:buClr>
                <a:srgbClr val="C00000"/>
              </a:buCl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全球</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IP</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流量（按应用分类）</a:t>
            </a:r>
          </a:p>
        </p:txBody>
      </p:sp>
    </p:spTree>
    <p:extLst>
      <p:ext uri="{BB962C8B-B14F-4D97-AF65-F5344CB8AC3E}">
        <p14:creationId xmlns:p14="http://schemas.microsoft.com/office/powerpoint/2010/main" val="11098497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lang="zh-CN" altLang="en-US" dirty="0"/>
              <a:t>服务器群和</a:t>
            </a:r>
            <a:r>
              <a:rPr lang="en-US" altLang="zh-CN" dirty="0"/>
              <a:t>Web</a:t>
            </a:r>
            <a:r>
              <a:rPr lang="zh-CN" altLang="en-US" dirty="0"/>
              <a:t>代理</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795453" y="1418897"/>
            <a:ext cx="9027815" cy="1755377"/>
          </a:xfrm>
        </p:spPr>
        <p:txBody>
          <a:bodyPr anchor="t" anchorCtr="0">
            <a:normAutofit/>
          </a:bodyPr>
          <a:lstStyle/>
          <a:p>
            <a:pPr>
              <a:lnSpc>
                <a:spcPct val="110000"/>
              </a:lnSpc>
            </a:pPr>
            <a:r>
              <a:rPr lang="zh-CN" altLang="en-US" dirty="0"/>
              <a:t>服务器群支持大规模</a:t>
            </a:r>
            <a:r>
              <a:rPr lang="en-US" altLang="zh-CN" dirty="0"/>
              <a:t>Web</a:t>
            </a:r>
            <a:r>
              <a:rPr lang="zh-CN" altLang="en-US" dirty="0"/>
              <a:t>服务器</a:t>
            </a:r>
          </a:p>
          <a:p>
            <a:pPr lvl="1">
              <a:lnSpc>
                <a:spcPct val="110000"/>
              </a:lnSpc>
            </a:pPr>
            <a:r>
              <a:rPr lang="zh-CN" altLang="en-US" dirty="0"/>
              <a:t>前端负责服务器请求的负载均衡</a:t>
            </a:r>
            <a:endParaRPr lang="en-US" altLang="zh-CN" dirty="0"/>
          </a:p>
          <a:p>
            <a:pPr lvl="1">
              <a:lnSpc>
                <a:spcPct val="110000"/>
              </a:lnSpc>
            </a:pPr>
            <a:r>
              <a:rPr lang="zh-CN" altLang="en-US" dirty="0"/>
              <a:t>服务器访问相同的后端数据库</a:t>
            </a:r>
            <a:endParaRPr lang="en-US" altLang="zh-CN"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3170355"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err="1">
                <a:solidFill>
                  <a:prstClr val="white">
                    <a:lumMod val="65000"/>
                  </a:prstClr>
                </a:solidFill>
                <a:latin typeface="Microsoft YaHei" panose="020B0503020204020204" pitchFamily="34" charset="-122"/>
                <a:ea typeface="Microsoft YaHei" panose="020B0503020204020204" pitchFamily="34" charset="-122"/>
              </a:rPr>
              <a:t>Tanenbaum</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53" y="3180363"/>
            <a:ext cx="7804267" cy="2750174"/>
          </a:xfrm>
          <a:prstGeom prst="rect">
            <a:avLst/>
          </a:prstGeom>
        </p:spPr>
      </p:pic>
    </p:spTree>
    <p:extLst>
      <p:ext uri="{BB962C8B-B14F-4D97-AF65-F5344CB8AC3E}">
        <p14:creationId xmlns:p14="http://schemas.microsoft.com/office/powerpoint/2010/main" val="1678768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lang="zh-CN" altLang="en-US" dirty="0"/>
              <a:t>服务器群和</a:t>
            </a:r>
            <a:r>
              <a:rPr lang="en-US" altLang="zh-CN" dirty="0"/>
              <a:t>Web</a:t>
            </a:r>
            <a:r>
              <a:rPr lang="zh-CN" altLang="en-US" dirty="0"/>
              <a:t>代理</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795453" y="1418897"/>
            <a:ext cx="9027815" cy="1755377"/>
          </a:xfrm>
        </p:spPr>
        <p:txBody>
          <a:bodyPr anchor="t" anchorCtr="0">
            <a:normAutofit/>
          </a:bodyPr>
          <a:lstStyle/>
          <a:p>
            <a:pPr>
              <a:lnSpc>
                <a:spcPct val="110000"/>
              </a:lnSpc>
            </a:pPr>
            <a:r>
              <a:rPr lang="zh-CN" altLang="en-US" dirty="0"/>
              <a:t>代理缓存帮助组织扩展</a:t>
            </a:r>
            <a:r>
              <a:rPr lang="en-US" altLang="zh-CN" dirty="0"/>
              <a:t>Web</a:t>
            </a:r>
            <a:endParaRPr lang="zh-CN" altLang="en-US" dirty="0"/>
          </a:p>
          <a:p>
            <a:pPr lvl="1">
              <a:lnSpc>
                <a:spcPct val="110000"/>
              </a:lnSpc>
            </a:pPr>
            <a:r>
              <a:rPr lang="zh-CN" altLang="en-US" dirty="0"/>
              <a:t>将服务器内容缓存到客户上以提高性能</a:t>
            </a:r>
            <a:endParaRPr lang="en-US" altLang="zh-CN" dirty="0"/>
          </a:p>
          <a:p>
            <a:pPr lvl="1"/>
            <a:r>
              <a:rPr lang="zh-CN" altLang="en-US" dirty="0"/>
              <a:t>实现组织的策略</a:t>
            </a:r>
            <a:r>
              <a:rPr lang="en-US" altLang="zh-CN" dirty="0"/>
              <a:t>(</a:t>
            </a:r>
            <a:r>
              <a:rPr lang="zh-CN" altLang="en-US" dirty="0"/>
              <a:t>如访问策略</a:t>
            </a:r>
            <a:r>
              <a:rPr lang="en-US" altLang="zh-CN" dirty="0"/>
              <a:t>)</a:t>
            </a:r>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3170355"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err="1">
                <a:solidFill>
                  <a:prstClr val="white">
                    <a:lumMod val="65000"/>
                  </a:prstClr>
                </a:solidFill>
                <a:latin typeface="Microsoft YaHei" panose="020B0503020204020204" pitchFamily="34" charset="-122"/>
                <a:ea typeface="Microsoft YaHei" panose="020B0503020204020204" pitchFamily="34" charset="-122"/>
              </a:rPr>
              <a:t>Tanenbaum</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pic>
        <p:nvPicPr>
          <p:cNvPr id="8" name="Picture 2"/>
          <p:cNvPicPr>
            <a:picLocks noChangeAspect="1" noChangeArrowheads="1"/>
          </p:cNvPicPr>
          <p:nvPr/>
        </p:nvPicPr>
        <p:blipFill>
          <a:blip r:embed="rId3" cstate="print"/>
          <a:srcRect/>
          <a:stretch>
            <a:fillRect/>
          </a:stretch>
        </p:blipFill>
        <p:spPr bwMode="auto">
          <a:xfrm>
            <a:off x="2336483" y="3141886"/>
            <a:ext cx="7528881" cy="2984594"/>
          </a:xfrm>
          <a:prstGeom prst="rect">
            <a:avLst/>
          </a:prstGeom>
          <a:noFill/>
          <a:ln w="9525">
            <a:noFill/>
            <a:miter lim="800000"/>
            <a:headEnd/>
            <a:tailEnd/>
          </a:ln>
        </p:spPr>
      </p:pic>
    </p:spTree>
    <p:extLst>
      <p:ext uri="{BB962C8B-B14F-4D97-AF65-F5344CB8AC3E}">
        <p14:creationId xmlns:p14="http://schemas.microsoft.com/office/powerpoint/2010/main" val="1287719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应用进程通信方式</a:t>
            </a:r>
            <a:endParaRPr lang="zh-CN" altLang="en-US" dirty="0"/>
          </a:p>
        </p:txBody>
      </p:sp>
      <p:sp>
        <p:nvSpPr>
          <p:cNvPr id="3" name="内容占位符 2"/>
          <p:cNvSpPr>
            <a:spLocks noGrp="1"/>
          </p:cNvSpPr>
          <p:nvPr>
            <p:ph idx="1"/>
          </p:nvPr>
        </p:nvSpPr>
        <p:spPr>
          <a:xfrm>
            <a:off x="838200" y="2014220"/>
            <a:ext cx="10529570" cy="4355465"/>
          </a:xfrm>
        </p:spPr>
        <p:txBody>
          <a:bodyPr>
            <a:noAutofit/>
          </a:bodyPr>
          <a:lstStyle/>
          <a:p>
            <a:pPr algn="just">
              <a:lnSpc>
                <a:spcPct val="120000"/>
              </a:lnSpc>
            </a:pPr>
            <a:r>
              <a:rPr kumimoji="1" lang="en-US" altLang="zh-CN" noProof="0" dirty="0" err="1">
                <a:ln>
                  <a:noFill/>
                </a:ln>
                <a:solidFill>
                  <a:srgbClr val="C00000"/>
                </a:solidFill>
                <a:effectLst/>
                <a:uLnTx/>
                <a:uFillTx/>
                <a:sym typeface="+mn-ea"/>
              </a:rPr>
              <a:t>对等方式</a:t>
            </a:r>
            <a:r>
              <a:rPr lang="zh-CN" altLang="en-US" dirty="0">
                <a:sym typeface="+mn-ea"/>
              </a:rPr>
              <a:t>是指两个</a:t>
            </a:r>
            <a:r>
              <a:rPr kumimoji="1" lang="en-US" altLang="zh-CN" noProof="0" dirty="0">
                <a:ln>
                  <a:noFill/>
                </a:ln>
                <a:solidFill>
                  <a:srgbClr val="C00000"/>
                </a:solidFill>
                <a:effectLst/>
                <a:uLnTx/>
                <a:uFillTx/>
                <a:sym typeface="+mn-ea"/>
              </a:rPr>
              <a:t>进程</a:t>
            </a:r>
            <a:r>
              <a:rPr lang="zh-CN" altLang="en-US" dirty="0">
                <a:sym typeface="+mn-ea"/>
              </a:rPr>
              <a:t>在通信时并不区分服务的请求方和服务的提供方</a:t>
            </a:r>
            <a:endParaRPr lang="zh-CN" altLang="en-US" dirty="0">
              <a:solidFill>
                <a:schemeClr val="tx1"/>
              </a:solidFill>
              <a:cs typeface="微软雅黑" panose="020B0503020204020204" pitchFamily="34" charset="-122"/>
              <a:sym typeface="+mn-ea"/>
            </a:endParaRPr>
          </a:p>
          <a:p>
            <a:pPr lvl="1" algn="just">
              <a:lnSpc>
                <a:spcPct val="120000"/>
              </a:lnSpc>
            </a:pPr>
            <a:r>
              <a:rPr lang="zh-CN" altLang="en-US" dirty="0">
                <a:sym typeface="+mn-ea"/>
              </a:rPr>
              <a:t>只要两个主机都运行P2P软件，它们就可以进行</a:t>
            </a:r>
            <a:r>
              <a:rPr lang="zh-CN" altLang="en-US" dirty="0">
                <a:solidFill>
                  <a:srgbClr val="C00000"/>
                </a:solidFill>
                <a:sym typeface="+mn-ea"/>
              </a:rPr>
              <a:t>平等、对等的通信</a:t>
            </a:r>
            <a:endParaRPr kumimoji="1" lang="zh-CN" altLang="en-US" noProof="0" dirty="0">
              <a:ln>
                <a:noFill/>
              </a:ln>
              <a:solidFill>
                <a:srgbClr val="C00000"/>
              </a:solidFill>
              <a:effectLst/>
              <a:uLnTx/>
              <a:uFillTx/>
              <a:cs typeface="微软雅黑" panose="020B0503020204020204" pitchFamily="34" charset="-122"/>
              <a:sym typeface="+mn-ea"/>
            </a:endParaRPr>
          </a:p>
          <a:p>
            <a:pPr lvl="1" algn="just">
              <a:lnSpc>
                <a:spcPct val="120000"/>
              </a:lnSpc>
            </a:pPr>
            <a:r>
              <a:rPr lang="zh-CN" altLang="en-US" dirty="0">
                <a:sym typeface="+mn-ea"/>
              </a:rPr>
              <a:t>双方都可以下载对方存储在硬盘中的共享文档，如果权限允许的话</a:t>
            </a:r>
            <a:endParaRPr lang="en-US" altLang="zh-CN" dirty="0">
              <a:cs typeface="微软雅黑" panose="020B0503020204020204" pitchFamily="34" charset="-122"/>
            </a:endParaRPr>
          </a:p>
          <a:p>
            <a:pPr algn="just">
              <a:lnSpc>
                <a:spcPct val="120000"/>
              </a:lnSpc>
            </a:pPr>
            <a:r>
              <a:rPr lang="zh-CN" altLang="en-US" dirty="0">
                <a:sym typeface="+mn-ea"/>
              </a:rPr>
              <a:t>音频/视频应用推动了P2P对等通信方式的发展</a:t>
            </a:r>
            <a:endParaRPr lang="zh-CN" altLang="en-US" b="1" dirty="0">
              <a:solidFill>
                <a:srgbClr val="0070C0"/>
              </a:solidFill>
              <a:latin typeface="Times New Roman" panose="02020603050405020304" charset="0"/>
              <a:ea typeface="宋体" panose="02010600030101010101" pitchFamily="2" charset="-122"/>
              <a:cs typeface="Times New Roman" panose="02020603050405020304" charset="0"/>
              <a:sym typeface="+mn-ea"/>
            </a:endParaRPr>
          </a:p>
          <a:p>
            <a:pPr algn="just">
              <a:lnSpc>
                <a:spcPct val="120000"/>
              </a:lnSpc>
            </a:pPr>
            <a:r>
              <a:rPr lang="zh-CN" altLang="en-US" dirty="0">
                <a:sym typeface="+mn-ea"/>
              </a:rPr>
              <a:t>音频/视频流量已占主要比例</a:t>
            </a:r>
            <a:endParaRPr lang="en-US" altLang="zh-CN" dirty="0">
              <a:cs typeface="微软雅黑" panose="020B0503020204020204" pitchFamily="34" charset="-122"/>
            </a:endParaRP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17</a:t>
            </a:fld>
            <a:endParaRPr kumimoji="1" lang="zh-CN" altLang="en-US" dirty="0"/>
          </a:p>
        </p:txBody>
      </p:sp>
      <p:sp>
        <p:nvSpPr>
          <p:cNvPr id="4" name="内容占位符 2"/>
          <p:cNvSpPr>
            <a:spLocks noGrp="1"/>
          </p:cNvSpPr>
          <p:nvPr/>
        </p:nvSpPr>
        <p:spPr>
          <a:xfrm>
            <a:off x="838200" y="1351915"/>
            <a:ext cx="1040892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en-US" altLang="zh-CN" dirty="0">
                <a:cs typeface="微软雅黑" panose="020B0503020204020204" pitchFamily="34" charset="-122"/>
                <a:sym typeface="+mn-ea"/>
              </a:rPr>
              <a:t>(3) </a:t>
            </a:r>
            <a:r>
              <a:rPr lang="zh-CN" altLang="en-US" dirty="0">
                <a:cs typeface="微软雅黑" panose="020B0503020204020204" pitchFamily="34" charset="-122"/>
                <a:sym typeface="+mn-ea"/>
              </a:rPr>
              <a:t>对等（</a:t>
            </a:r>
            <a:r>
              <a:rPr kumimoji="1" lang="en-US" altLang="zh-CN" noProof="0" dirty="0">
                <a:ln>
                  <a:noFill/>
                </a:ln>
                <a:effectLst/>
                <a:uLnTx/>
                <a:uFillTx/>
                <a:sym typeface="+mn-ea"/>
              </a:rPr>
              <a:t>P2P</a:t>
            </a:r>
            <a:r>
              <a:rPr kumimoji="1" lang="zh-CN" altLang="en-US" noProof="0" dirty="0">
                <a:ln>
                  <a:noFill/>
                </a:ln>
                <a:effectLst/>
                <a:uLnTx/>
                <a:uFillTx/>
                <a:sym typeface="+mn-ea"/>
              </a:rPr>
              <a:t>，</a:t>
            </a:r>
            <a:r>
              <a:rPr kumimoji="1" lang="en-US" altLang="zh-CN" noProof="0" dirty="0">
                <a:ln>
                  <a:noFill/>
                </a:ln>
                <a:effectLst/>
                <a:uLnTx/>
                <a:uFillTx/>
                <a:sym typeface="+mn-ea"/>
              </a:rPr>
              <a:t>Peer to Peer</a:t>
            </a:r>
            <a:r>
              <a:rPr kumimoji="1" lang="zh-CN" altLang="en-US" noProof="0" dirty="0">
                <a:ln>
                  <a:noFill/>
                </a:ln>
                <a:effectLst/>
                <a:uLnTx/>
                <a:uFillTx/>
                <a:sym typeface="+mn-ea"/>
              </a:rPr>
              <a:t>）方式</a:t>
            </a:r>
            <a:endParaRPr kumimoji="1" lang="zh-CN" altLang="en-US" dirty="0">
              <a:cs typeface="微软雅黑" panose="020B0503020204020204" pitchFamily="34" charset="-122"/>
              <a:sym typeface="+mn-ea"/>
            </a:endParaRPr>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Tree>
    <p:extLst>
      <p:ext uri="{BB962C8B-B14F-4D97-AF65-F5344CB8AC3E}">
        <p14:creationId xmlns:p14="http://schemas.microsoft.com/office/powerpoint/2010/main" val="42218737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zh-CN" altLang="en-US" dirty="0"/>
              <a:t>内容分发网络</a:t>
            </a:r>
            <a:r>
              <a:rPr lang="en-US" altLang="zh-CN" dirty="0"/>
              <a:t>CDN</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640079" y="1418896"/>
            <a:ext cx="5264331" cy="4224258"/>
          </a:xfrm>
        </p:spPr>
        <p:txBody>
          <a:bodyPr anchor="t" anchorCtr="0">
            <a:normAutofit fontScale="55000" lnSpcReduction="20000"/>
          </a:bodyPr>
          <a:lstStyle/>
          <a:p>
            <a:pPr algn="just">
              <a:lnSpc>
                <a:spcPct val="130000"/>
              </a:lnSpc>
            </a:pPr>
            <a:r>
              <a:rPr lang="zh-CN" altLang="en-US" sz="5100" dirty="0"/>
              <a:t>问题提出</a:t>
            </a:r>
            <a:r>
              <a:rPr lang="en-US" altLang="zh-CN" sz="5100" dirty="0"/>
              <a:t>——</a:t>
            </a:r>
            <a:r>
              <a:rPr lang="zh-CN" altLang="en-US" sz="5100" dirty="0"/>
              <a:t>怎样将内容（如从</a:t>
            </a:r>
            <a:r>
              <a:rPr lang="zh-CN" altLang="en-US" sz="5100" dirty="0">
                <a:solidFill>
                  <a:srgbClr val="C00000"/>
                </a:solidFill>
              </a:rPr>
              <a:t>百万的视频中选定的内容</a:t>
            </a:r>
            <a:r>
              <a:rPr lang="zh-CN" altLang="en-US" sz="5100" dirty="0"/>
              <a:t>）分发给</a:t>
            </a:r>
            <a:r>
              <a:rPr lang="zh-CN" altLang="en-US" sz="5100" dirty="0">
                <a:solidFill>
                  <a:srgbClr val="C00000"/>
                </a:solidFill>
              </a:rPr>
              <a:t>同时</a:t>
            </a:r>
            <a:r>
              <a:rPr lang="zh-CN" altLang="en-US" sz="5100" dirty="0"/>
              <a:t>发起访问的</a:t>
            </a:r>
            <a:r>
              <a:rPr lang="zh-CN" altLang="en-US" sz="5100" dirty="0">
                <a:solidFill>
                  <a:srgbClr val="C00000"/>
                </a:solidFill>
              </a:rPr>
              <a:t>数百万用户</a:t>
            </a:r>
            <a:r>
              <a:rPr lang="zh-CN" altLang="en-US" sz="5100" dirty="0"/>
              <a:t>？</a:t>
            </a:r>
            <a:endParaRPr lang="en-US" altLang="zh-CN" sz="5100" dirty="0"/>
          </a:p>
          <a:p>
            <a:pPr algn="just">
              <a:lnSpc>
                <a:spcPct val="130000"/>
              </a:lnSpc>
            </a:pPr>
            <a:r>
              <a:rPr lang="zh-CN" altLang="en-US" sz="5100" dirty="0"/>
              <a:t>单个、大型的“服务器</a:t>
            </a:r>
            <a:r>
              <a:rPr lang="en-US" altLang="en-US" sz="5100" dirty="0"/>
              <a:t>”?</a:t>
            </a:r>
            <a:endParaRPr lang="en-US" altLang="zh-CN" sz="5100" dirty="0"/>
          </a:p>
          <a:p>
            <a:pPr marL="681038" lvl="1" indent="-223838" algn="just">
              <a:lnSpc>
                <a:spcPct val="130000"/>
              </a:lnSpc>
              <a:defRPr/>
            </a:pPr>
            <a:r>
              <a:rPr lang="zh-CN" altLang="en-US" sz="4400" dirty="0"/>
              <a:t>单点故障</a:t>
            </a:r>
            <a:endParaRPr lang="en-US" altLang="zh-CN" sz="4400" dirty="0"/>
          </a:p>
          <a:p>
            <a:pPr marL="681038" lvl="1" indent="-223838" algn="just">
              <a:lnSpc>
                <a:spcPct val="130000"/>
              </a:lnSpc>
              <a:defRPr/>
            </a:pPr>
            <a:r>
              <a:rPr lang="zh-CN" altLang="en-US" sz="4400" dirty="0"/>
              <a:t>网络拥塞</a:t>
            </a:r>
            <a:endParaRPr lang="en-US" altLang="zh-CN" sz="4400" dirty="0"/>
          </a:p>
          <a:p>
            <a:pPr marL="681038" lvl="1" indent="-223838" algn="just">
              <a:lnSpc>
                <a:spcPct val="130000"/>
              </a:lnSpc>
              <a:defRPr/>
            </a:pPr>
            <a:r>
              <a:rPr lang="zh-CN" altLang="en-US" sz="4400" dirty="0"/>
              <a:t>远程用户的长路径</a:t>
            </a:r>
            <a:endParaRPr lang="en-US" altLang="en-US" sz="4400"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6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1" lang="zh-CN" altLang="en-US" sz="16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2805520" y="6511930"/>
            <a:ext cx="402706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kumimoji="0" lang="en-US" altLang="zh-CN"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自顶向下方法，陈鸣 译</a:t>
            </a:r>
            <a:endParaRPr kumimoji="0" lang="zh-CN" altLang="en-US" sz="16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10" name="Rectangle 3">
            <a:extLst>
              <a:ext uri="{FF2B5EF4-FFF2-40B4-BE49-F238E27FC236}">
                <a16:creationId xmlns:a16="http://schemas.microsoft.com/office/drawing/2014/main" id="{207B8273-3CDB-5A4C-BCB0-5458A1560072}"/>
              </a:ext>
            </a:extLst>
          </p:cNvPr>
          <p:cNvSpPr txBox="1">
            <a:spLocks noChangeArrowheads="1"/>
          </p:cNvSpPr>
          <p:nvPr/>
        </p:nvSpPr>
        <p:spPr>
          <a:xfrm>
            <a:off x="462987" y="5503891"/>
            <a:ext cx="5153941" cy="606698"/>
          </a:xfrm>
          <a:prstGeom prst="rect">
            <a:avLst/>
          </a:prstGeom>
          <a:ln>
            <a:solidFill>
              <a:srgbClr val="FF0000"/>
            </a:solidFill>
          </a:ln>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ctr" defTabSz="914400" rtl="0" eaLnBrk="1" fontAlgn="auto" latinLnBrk="0" hangingPunct="1">
              <a:lnSpc>
                <a:spcPct val="100000"/>
              </a:lnSpc>
              <a:spcBef>
                <a:spcPts val="0"/>
              </a:spcBef>
              <a:spcAft>
                <a:spcPts val="0"/>
              </a:spcAft>
              <a:buClr>
                <a:srgbClr val="0000A3"/>
              </a:buClr>
              <a:buSzTx/>
              <a:buFont typeface="Wingdings" pitchFamily="2" charset="2"/>
              <a:buNone/>
              <a:tabLst/>
              <a:defRPr/>
            </a:pP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显然</a:t>
            </a:r>
            <a:r>
              <a:rPr lang="zh-CN" altLang="en-US" dirty="0">
                <a:solidFill>
                  <a:srgbClr val="000000"/>
                </a:solidFill>
                <a:latin typeface="微软雅黑" panose="020B0503020204020204" pitchFamily="34" charset="-122"/>
                <a:ea typeface="微软雅黑" panose="020B0503020204020204" pitchFamily="34" charset="-122"/>
              </a:rPr>
              <a:t>，</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这种解决方案</a:t>
            </a:r>
            <a:r>
              <a:rPr kumimoji="0" lang="zh-CN" altLang="en-US" b="0" i="0" u="none" strike="noStrike" kern="1200" cap="none" spc="0" normalizeH="0" baseline="0" noProof="0" dirty="0">
                <a:ln>
                  <a:noFill/>
                </a:ln>
                <a:solidFill>
                  <a:srgbClr val="BD0372"/>
                </a:solidFill>
                <a:effectLst/>
                <a:uLnTx/>
                <a:uFillTx/>
                <a:latin typeface="微软雅黑" panose="020B0503020204020204" pitchFamily="34" charset="-122"/>
                <a:ea typeface="微软雅黑" panose="020B0503020204020204" pitchFamily="34" charset="-122"/>
                <a:cs typeface="+mn-cs"/>
              </a:rPr>
              <a:t>可扩展性差</a:t>
            </a:r>
            <a:endParaRPr kumimoji="0" lang="en-US" altLang="ja-JP" b="0" i="0" u="none" strike="noStrike" kern="1200" cap="none" spc="0" normalizeH="0" baseline="0" noProof="0" dirty="0">
              <a:ln>
                <a:noFill/>
              </a:ln>
              <a:solidFill>
                <a:srgbClr val="BD0372"/>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p:nvPicPr>
        <p:blipFill>
          <a:blip r:embed="rId3"/>
          <a:stretch>
            <a:fillRect/>
          </a:stretch>
        </p:blipFill>
        <p:spPr>
          <a:xfrm>
            <a:off x="6573195" y="1645553"/>
            <a:ext cx="5261442" cy="4310572"/>
          </a:xfrm>
          <a:prstGeom prst="rect">
            <a:avLst/>
          </a:prstGeom>
        </p:spPr>
      </p:pic>
    </p:spTree>
    <p:extLst>
      <p:ext uri="{BB962C8B-B14F-4D97-AF65-F5344CB8AC3E}">
        <p14:creationId xmlns:p14="http://schemas.microsoft.com/office/powerpoint/2010/main" val="197078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zh-CN" altLang="en-US" dirty="0"/>
              <a:t>内容分发网络</a:t>
            </a:r>
            <a:r>
              <a:rPr lang="en-US" altLang="zh-CN" dirty="0"/>
              <a:t>CDN</a:t>
            </a:r>
            <a:endParaRPr kumimoji="1" lang="zh-CN" altLang="en-US" dirty="0"/>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653143" y="1418895"/>
            <a:ext cx="11273245" cy="5026121"/>
          </a:xfrm>
        </p:spPr>
        <p:txBody>
          <a:bodyPr anchor="t" anchorCtr="0">
            <a:normAutofit fontScale="77500" lnSpcReduction="20000"/>
          </a:bodyPr>
          <a:lstStyle/>
          <a:p>
            <a:pPr algn="just">
              <a:lnSpc>
                <a:spcPct val="140000"/>
              </a:lnSpc>
              <a:spcBef>
                <a:spcPts val="0"/>
              </a:spcBef>
            </a:pPr>
            <a:r>
              <a:rPr lang="zh-CN" altLang="en-US" sz="3600" dirty="0"/>
              <a:t>内容分发网络</a:t>
            </a:r>
            <a:r>
              <a:rPr lang="en-US" altLang="zh-CN" sz="3600" dirty="0"/>
              <a:t>CDN</a:t>
            </a:r>
          </a:p>
          <a:p>
            <a:pPr lvl="1" algn="just">
              <a:lnSpc>
                <a:spcPct val="140000"/>
              </a:lnSpc>
              <a:spcBef>
                <a:spcPts val="0"/>
              </a:spcBef>
            </a:pPr>
            <a:r>
              <a:rPr lang="en-US" altLang="zh-CN" sz="3200" dirty="0"/>
              <a:t>Content Delivery Network</a:t>
            </a:r>
            <a:r>
              <a:rPr lang="zh-CN" altLang="en-US" sz="3200" dirty="0"/>
              <a:t>，</a:t>
            </a:r>
            <a:r>
              <a:rPr lang="en-US" altLang="zh-CN" sz="3200" dirty="0"/>
              <a:t>or Content Distribution Network</a:t>
            </a:r>
          </a:p>
          <a:p>
            <a:pPr algn="just">
              <a:lnSpc>
                <a:spcPct val="140000"/>
              </a:lnSpc>
              <a:spcBef>
                <a:spcPts val="0"/>
              </a:spcBef>
            </a:pPr>
            <a:r>
              <a:rPr lang="zh-CN" altLang="en-US" sz="3600" dirty="0">
                <a:solidFill>
                  <a:prstClr val="black"/>
                </a:solidFill>
              </a:rPr>
              <a:t>基本思想源于</a:t>
            </a:r>
            <a:r>
              <a:rPr lang="en-US" altLang="zh-CN" sz="3600" dirty="0">
                <a:solidFill>
                  <a:prstClr val="black"/>
                </a:solidFill>
              </a:rPr>
              <a:t>MIT</a:t>
            </a:r>
            <a:r>
              <a:rPr lang="zh-CN" altLang="en-US" sz="3600" dirty="0">
                <a:solidFill>
                  <a:prstClr val="black"/>
                </a:solidFill>
              </a:rPr>
              <a:t>对</a:t>
            </a:r>
            <a:r>
              <a:rPr lang="en-US" altLang="zh-CN" sz="3600" dirty="0">
                <a:solidFill>
                  <a:prstClr val="black"/>
                </a:solidFill>
              </a:rPr>
              <a:t>Web</a:t>
            </a:r>
            <a:r>
              <a:rPr lang="zh-CN" altLang="en-US" sz="3600" dirty="0">
                <a:solidFill>
                  <a:prstClr val="black"/>
                </a:solidFill>
              </a:rPr>
              <a:t>服务瞬间拥塞问题的解决（</a:t>
            </a:r>
            <a:r>
              <a:rPr lang="en-US" altLang="zh-CN" sz="3600" dirty="0">
                <a:solidFill>
                  <a:prstClr val="black"/>
                </a:solidFill>
              </a:rPr>
              <a:t>1998</a:t>
            </a:r>
            <a:r>
              <a:rPr lang="zh-CN" altLang="en-US" sz="3600" dirty="0">
                <a:solidFill>
                  <a:prstClr val="black"/>
                </a:solidFill>
              </a:rPr>
              <a:t>）</a:t>
            </a:r>
            <a:endParaRPr lang="en-US" altLang="zh-CN" sz="3600" dirty="0">
              <a:solidFill>
                <a:prstClr val="black"/>
              </a:solidFill>
            </a:endParaRPr>
          </a:p>
          <a:p>
            <a:pPr marL="681038" lvl="1" indent="-223838" algn="just">
              <a:lnSpc>
                <a:spcPct val="140000"/>
              </a:lnSpc>
              <a:spcBef>
                <a:spcPts val="0"/>
              </a:spcBef>
              <a:defRPr/>
            </a:pPr>
            <a:r>
              <a:rPr lang="zh-CN" altLang="en-US" sz="3100" dirty="0"/>
              <a:t>一种</a:t>
            </a:r>
            <a:r>
              <a:rPr lang="en-US" altLang="zh-CN" sz="3100" dirty="0"/>
              <a:t>Web</a:t>
            </a:r>
            <a:r>
              <a:rPr lang="zh-CN" altLang="en-US" sz="3100" dirty="0"/>
              <a:t>缓存系统，靠近网络边缘（用户）提供内容服务</a:t>
            </a:r>
            <a:endParaRPr lang="en-US" altLang="zh-CN" sz="3100" dirty="0"/>
          </a:p>
          <a:p>
            <a:pPr marL="681038" lvl="1" indent="-223838" algn="just">
              <a:lnSpc>
                <a:spcPct val="140000"/>
              </a:lnSpc>
              <a:spcBef>
                <a:spcPts val="0"/>
              </a:spcBef>
              <a:defRPr/>
            </a:pPr>
            <a:r>
              <a:rPr lang="zh-CN" altLang="en-US" sz="3100" dirty="0">
                <a:solidFill>
                  <a:prstClr val="black"/>
                </a:solidFill>
              </a:rPr>
              <a:t>目前提供更丰富的服务，包括静态内容、流媒体、用户上传视频</a:t>
            </a:r>
            <a:r>
              <a:rPr lang="zh-CN" altLang="en-US" sz="3100" dirty="0"/>
              <a:t>等</a:t>
            </a:r>
            <a:endParaRPr lang="en-US" altLang="zh-CN" sz="3100" dirty="0"/>
          </a:p>
          <a:p>
            <a:pPr algn="just">
              <a:lnSpc>
                <a:spcPct val="140000"/>
              </a:lnSpc>
              <a:spcBef>
                <a:spcPts val="0"/>
              </a:spcBef>
            </a:pPr>
            <a:r>
              <a:rPr lang="zh-CN" altLang="en-US" sz="3600" dirty="0"/>
              <a:t>主要优点</a:t>
            </a:r>
            <a:endParaRPr lang="en-US" altLang="zh-CN" sz="3600" dirty="0"/>
          </a:p>
          <a:p>
            <a:pPr marL="804863" lvl="1" indent="-354013" algn="just">
              <a:lnSpc>
                <a:spcPct val="140000"/>
              </a:lnSpc>
              <a:spcBef>
                <a:spcPts val="0"/>
              </a:spcBef>
            </a:pPr>
            <a:r>
              <a:rPr lang="zh-CN" altLang="en-US" sz="3100" dirty="0">
                <a:solidFill>
                  <a:prstClr val="black"/>
                </a:solidFill>
              </a:rPr>
              <a:t>降低响应时延，避免网络拥塞</a:t>
            </a:r>
            <a:endParaRPr lang="en-US" altLang="zh-CN" sz="3100" dirty="0">
              <a:solidFill>
                <a:prstClr val="black"/>
              </a:solidFill>
            </a:endParaRPr>
          </a:p>
          <a:p>
            <a:pPr marL="804863" lvl="1" indent="-354013" algn="just">
              <a:lnSpc>
                <a:spcPct val="140000"/>
              </a:lnSpc>
              <a:spcBef>
                <a:spcPts val="0"/>
              </a:spcBef>
            </a:pPr>
            <a:r>
              <a:rPr lang="zh-CN" altLang="en-US" sz="3100" dirty="0">
                <a:solidFill>
                  <a:prstClr val="black"/>
                </a:solidFill>
              </a:rPr>
              <a:t>避免原始服务器过载及防止</a:t>
            </a:r>
            <a:r>
              <a:rPr lang="en-US" altLang="zh-CN" sz="3100" dirty="0" err="1">
                <a:solidFill>
                  <a:prstClr val="black"/>
                </a:solidFill>
              </a:rPr>
              <a:t>DDoS</a:t>
            </a:r>
            <a:r>
              <a:rPr lang="zh-CN" altLang="en-US" sz="3100" dirty="0">
                <a:solidFill>
                  <a:prstClr val="black"/>
                </a:solidFill>
              </a:rPr>
              <a:t>攻击</a:t>
            </a:r>
            <a:endParaRPr lang="en-US" altLang="zh-CN" sz="3100" dirty="0">
              <a:solidFill>
                <a:prstClr val="black"/>
              </a:solidFill>
            </a:endParaRPr>
          </a:p>
          <a:p>
            <a:pPr marL="804863" lvl="1" indent="-354013" algn="just">
              <a:lnSpc>
                <a:spcPct val="140000"/>
              </a:lnSpc>
              <a:spcBef>
                <a:spcPts val="0"/>
              </a:spcBef>
            </a:pPr>
            <a:r>
              <a:rPr lang="zh-CN" altLang="en-US" sz="3100" dirty="0">
                <a:solidFill>
                  <a:prstClr val="black"/>
                </a:solidFill>
              </a:rPr>
              <a:t>分布式架构，具有良好的可扩展性</a:t>
            </a:r>
            <a:endParaRPr lang="en-US" altLang="zh-CN" sz="3100" dirty="0">
              <a:solidFill>
                <a:prstClr val="black"/>
              </a:solidFill>
            </a:endParaRPr>
          </a:p>
          <a:p>
            <a:pPr marL="804863" lvl="1" indent="-354013" algn="just">
              <a:lnSpc>
                <a:spcPct val="140000"/>
              </a:lnSpc>
              <a:spcBef>
                <a:spcPts val="0"/>
              </a:spcBef>
            </a:pPr>
            <a:r>
              <a:rPr lang="zh-CN" altLang="en-US" sz="3100" dirty="0">
                <a:solidFill>
                  <a:prstClr val="black"/>
                </a:solidFill>
              </a:rPr>
              <a:t>对用户透明，无需用户感知</a:t>
            </a:r>
            <a:endParaRPr lang="en-US" altLang="zh-CN" sz="3100" dirty="0">
              <a:solidFill>
                <a:prstClr val="black"/>
              </a:solidFill>
            </a:endParaRPr>
          </a:p>
          <a:p>
            <a:pPr marL="681038" lvl="1" indent="-223838" algn="just">
              <a:lnSpc>
                <a:spcPct val="140000"/>
              </a:lnSpc>
              <a:defRPr/>
            </a:pPr>
            <a:endParaRPr lang="en-US" altLang="en-US" sz="2800"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3556829" y="6480445"/>
            <a:ext cx="4027064"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kumimoji="0" lang="en-US" altLang="zh-CN"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自顶向下方法，陈鸣 译</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Tree>
    <p:extLst>
      <p:ext uri="{BB962C8B-B14F-4D97-AF65-F5344CB8AC3E}">
        <p14:creationId xmlns:p14="http://schemas.microsoft.com/office/powerpoint/2010/main" val="33716717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zh-CN" altLang="en-US" dirty="0"/>
              <a:t>内容分发网络</a:t>
            </a:r>
            <a:r>
              <a:rPr lang="en-US" altLang="zh-CN" dirty="0"/>
              <a:t>CDN</a:t>
            </a:r>
            <a:endParaRPr kumimoji="1"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8" name="内容占位符 2"/>
          <p:cNvSpPr>
            <a:spLocks noGrp="1"/>
          </p:cNvSpPr>
          <p:nvPr>
            <p:ph idx="1"/>
          </p:nvPr>
        </p:nvSpPr>
        <p:spPr>
          <a:xfrm>
            <a:off x="640080" y="1510758"/>
            <a:ext cx="10713720" cy="4586694"/>
          </a:xfrm>
        </p:spPr>
        <p:txBody>
          <a:bodyPr>
            <a:normAutofit/>
          </a:bodyPr>
          <a:lstStyle/>
          <a:p>
            <a:pPr marL="361950" indent="-361950">
              <a:lnSpc>
                <a:spcPct val="130000"/>
              </a:lnSpc>
              <a:spcBef>
                <a:spcPts val="0"/>
              </a:spcBef>
            </a:pPr>
            <a:r>
              <a:rPr lang="en-US" altLang="zh-CN" dirty="0">
                <a:solidFill>
                  <a:prstClr val="black"/>
                </a:solidFill>
              </a:rPr>
              <a:t>CDN</a:t>
            </a:r>
            <a:r>
              <a:rPr lang="zh-CN" altLang="en-US" dirty="0">
                <a:solidFill>
                  <a:prstClr val="black"/>
                </a:solidFill>
              </a:rPr>
              <a:t>服务提供</a:t>
            </a:r>
            <a:endParaRPr lang="en-US" altLang="zh-CN" dirty="0">
              <a:solidFill>
                <a:prstClr val="black"/>
              </a:solidFill>
            </a:endParaRPr>
          </a:p>
          <a:p>
            <a:pPr marL="628650" lvl="1" indent="-271463">
              <a:lnSpc>
                <a:spcPct val="130000"/>
              </a:lnSpc>
              <a:spcBef>
                <a:spcPts val="0"/>
              </a:spcBef>
            </a:pPr>
            <a:r>
              <a:rPr lang="en-US" altLang="zh-CN" dirty="0">
                <a:solidFill>
                  <a:prstClr val="black"/>
                </a:solidFill>
              </a:rPr>
              <a:t>CDN</a:t>
            </a:r>
            <a:r>
              <a:rPr lang="zh-CN" altLang="en-US" dirty="0">
                <a:solidFill>
                  <a:prstClr val="black"/>
                </a:solidFill>
              </a:rPr>
              <a:t>服务提供商：</a:t>
            </a:r>
            <a:r>
              <a:rPr lang="en-US" altLang="zh-CN" dirty="0">
                <a:solidFill>
                  <a:prstClr val="black"/>
                </a:solidFill>
              </a:rPr>
              <a:t>Akamai</a:t>
            </a:r>
            <a:r>
              <a:rPr lang="zh-CN" altLang="en-US" dirty="0">
                <a:solidFill>
                  <a:prstClr val="black"/>
                </a:solidFill>
              </a:rPr>
              <a:t>、蓝讯、世纪互联、网宿等</a:t>
            </a:r>
            <a:endParaRPr lang="en-US" altLang="zh-CN" dirty="0">
              <a:solidFill>
                <a:prstClr val="black"/>
              </a:solidFill>
            </a:endParaRPr>
          </a:p>
          <a:p>
            <a:pPr marL="628650" lvl="1" indent="-271463">
              <a:lnSpc>
                <a:spcPct val="130000"/>
              </a:lnSpc>
              <a:spcBef>
                <a:spcPts val="0"/>
              </a:spcBef>
            </a:pPr>
            <a:r>
              <a:rPr lang="zh-CN" altLang="en-US" dirty="0">
                <a:solidFill>
                  <a:prstClr val="black"/>
                </a:solidFill>
              </a:rPr>
              <a:t>互联网内容提供商（</a:t>
            </a:r>
            <a:r>
              <a:rPr lang="en-US" altLang="zh-CN" dirty="0">
                <a:solidFill>
                  <a:prstClr val="black"/>
                </a:solidFill>
              </a:rPr>
              <a:t>ICP</a:t>
            </a:r>
            <a:r>
              <a:rPr lang="zh-CN" altLang="en-US" dirty="0">
                <a:solidFill>
                  <a:prstClr val="black"/>
                </a:solidFill>
              </a:rPr>
              <a:t>）：腾讯、百度等</a:t>
            </a:r>
            <a:endParaRPr lang="en-US" altLang="zh-CN" dirty="0">
              <a:solidFill>
                <a:prstClr val="black"/>
              </a:solidFill>
            </a:endParaRPr>
          </a:p>
          <a:p>
            <a:pPr marL="628650" lvl="1" indent="-271463">
              <a:lnSpc>
                <a:spcPct val="130000"/>
              </a:lnSpc>
              <a:spcBef>
                <a:spcPts val="0"/>
              </a:spcBef>
            </a:pPr>
            <a:r>
              <a:rPr lang="zh-CN" altLang="en-US" dirty="0">
                <a:solidFill>
                  <a:prstClr val="black"/>
                </a:solidFill>
              </a:rPr>
              <a:t>互联网服务提供商（</a:t>
            </a:r>
            <a:r>
              <a:rPr lang="en-US" altLang="zh-CN" dirty="0">
                <a:solidFill>
                  <a:prstClr val="black"/>
                </a:solidFill>
              </a:rPr>
              <a:t>ISP</a:t>
            </a:r>
            <a:r>
              <a:rPr lang="zh-CN" altLang="en-US" dirty="0">
                <a:solidFill>
                  <a:prstClr val="black"/>
                </a:solidFill>
              </a:rPr>
              <a:t>）：移动、联通、电信等</a:t>
            </a:r>
            <a:endParaRPr lang="en-US" altLang="zh-CN" dirty="0">
              <a:solidFill>
                <a:prstClr val="black"/>
              </a:solidFill>
            </a:endParaRPr>
          </a:p>
          <a:p>
            <a:pPr marL="303213" indent="-271463">
              <a:lnSpc>
                <a:spcPct val="130000"/>
              </a:lnSpc>
              <a:spcBef>
                <a:spcPts val="0"/>
              </a:spcBef>
            </a:pPr>
            <a:r>
              <a:rPr lang="zh-CN" altLang="en-US" dirty="0">
                <a:solidFill>
                  <a:prstClr val="black"/>
                </a:solidFill>
              </a:rPr>
              <a:t>关键问题</a:t>
            </a:r>
            <a:endParaRPr lang="en-US" altLang="zh-CN" dirty="0">
              <a:solidFill>
                <a:prstClr val="black"/>
              </a:solidFill>
            </a:endParaRPr>
          </a:p>
          <a:p>
            <a:pPr marL="715963" lvl="1" indent="-358775">
              <a:lnSpc>
                <a:spcPct val="130000"/>
              </a:lnSpc>
              <a:spcBef>
                <a:spcPts val="0"/>
              </a:spcBef>
            </a:pPr>
            <a:r>
              <a:rPr lang="en-US" altLang="zh-CN" dirty="0">
                <a:solidFill>
                  <a:prstClr val="black"/>
                </a:solidFill>
              </a:rPr>
              <a:t>CDN</a:t>
            </a:r>
            <a:r>
              <a:rPr lang="zh-CN" altLang="en-US" dirty="0">
                <a:solidFill>
                  <a:prstClr val="black"/>
                </a:solidFill>
              </a:rPr>
              <a:t>服务器如何布局</a:t>
            </a:r>
            <a:endParaRPr lang="en-US" altLang="zh-CN" dirty="0">
              <a:solidFill>
                <a:prstClr val="black"/>
              </a:solidFill>
            </a:endParaRPr>
          </a:p>
          <a:p>
            <a:pPr marL="715963" lvl="1" indent="-358775">
              <a:lnSpc>
                <a:spcPct val="130000"/>
              </a:lnSpc>
              <a:spcBef>
                <a:spcPts val="0"/>
              </a:spcBef>
            </a:pPr>
            <a:r>
              <a:rPr lang="zh-CN" altLang="en-US" dirty="0">
                <a:solidFill>
                  <a:prstClr val="black"/>
                </a:solidFill>
              </a:rPr>
              <a:t>在哪里缓存、缓存哪些内容</a:t>
            </a:r>
            <a:endParaRPr lang="en-US" altLang="zh-CN" dirty="0">
              <a:solidFill>
                <a:prstClr val="black"/>
              </a:solidFill>
            </a:endParaRPr>
          </a:p>
          <a:p>
            <a:pPr marL="715963" lvl="1" indent="-358775">
              <a:lnSpc>
                <a:spcPct val="130000"/>
              </a:lnSpc>
              <a:spcBef>
                <a:spcPts val="0"/>
              </a:spcBef>
            </a:pPr>
            <a:r>
              <a:rPr lang="zh-CN" altLang="en-US" dirty="0">
                <a:solidFill>
                  <a:prstClr val="black"/>
                </a:solidFill>
              </a:rPr>
              <a:t>如何进行重定向，将请求调度到较近或负载较轻的</a:t>
            </a:r>
            <a:r>
              <a:rPr lang="en-US" altLang="zh-CN" dirty="0">
                <a:solidFill>
                  <a:prstClr val="black"/>
                </a:solidFill>
              </a:rPr>
              <a:t>CDN</a:t>
            </a:r>
            <a:r>
              <a:rPr lang="zh-CN" altLang="en-US" dirty="0">
                <a:solidFill>
                  <a:prstClr val="black"/>
                </a:solidFill>
              </a:rPr>
              <a:t>服务器</a:t>
            </a:r>
            <a:endParaRPr lang="en-US" altLang="zh-CN" sz="2000" dirty="0">
              <a:solidFill>
                <a:prstClr val="black"/>
              </a:solidFill>
            </a:endParaRPr>
          </a:p>
          <a:p>
            <a:pPr>
              <a:lnSpc>
                <a:spcPct val="130000"/>
              </a:lnSpc>
            </a:pPr>
            <a:endParaRPr lang="zh-CN" altLang="en-US" dirty="0"/>
          </a:p>
        </p:txBody>
      </p:sp>
      <p:sp>
        <p:nvSpPr>
          <p:cNvPr id="9" name="矩形 8">
            <a:extLst>
              <a:ext uri="{FF2B5EF4-FFF2-40B4-BE49-F238E27FC236}">
                <a16:creationId xmlns:a16="http://schemas.microsoft.com/office/drawing/2014/main" id="{E0A99D06-7899-4749-87EB-BC042916C1D8}"/>
              </a:ext>
            </a:extLst>
          </p:cNvPr>
          <p:cNvSpPr/>
          <p:nvPr/>
        </p:nvSpPr>
        <p:spPr>
          <a:xfrm>
            <a:off x="4471229" y="6492874"/>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引自：计算机网络，徐敬东等</a:t>
            </a:r>
            <a:endParaRPr kumimoji="0" lang="zh-CN" altLang="en-US" sz="16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61098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zh-CN" altLang="en-US" dirty="0"/>
              <a:t>内容分发网络</a:t>
            </a:r>
            <a:r>
              <a:rPr lang="en-US" altLang="zh-CN" dirty="0"/>
              <a:t>CDN</a:t>
            </a:r>
            <a:endParaRPr kumimoji="1"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9" name="内容占位符 2"/>
          <p:cNvSpPr>
            <a:spLocks noGrp="1"/>
          </p:cNvSpPr>
          <p:nvPr>
            <p:ph idx="1"/>
          </p:nvPr>
        </p:nvSpPr>
        <p:spPr>
          <a:xfrm>
            <a:off x="600891" y="1394949"/>
            <a:ext cx="9065624" cy="4869323"/>
          </a:xfrm>
        </p:spPr>
        <p:txBody>
          <a:bodyPr>
            <a:normAutofit fontScale="92500"/>
          </a:bodyPr>
          <a:lstStyle/>
          <a:p>
            <a:pPr marL="360363" lvl="1" indent="-360363">
              <a:lnSpc>
                <a:spcPct val="110000"/>
              </a:lnSpc>
              <a:buFont typeface="Wingdings" pitchFamily="2" charset="2"/>
              <a:buChar char="Ø"/>
            </a:pPr>
            <a:r>
              <a:rPr lang="en-US" altLang="zh-CN" sz="2800" dirty="0">
                <a:latin typeface="微软雅黑" panose="020B0503020204020204" pitchFamily="34" charset="-122"/>
                <a:ea typeface="微软雅黑" panose="020B0503020204020204" pitchFamily="34" charset="-122"/>
              </a:rPr>
              <a:t>CDN</a:t>
            </a:r>
            <a:r>
              <a:rPr lang="zh-CN" altLang="en-US" sz="2800" dirty="0">
                <a:latin typeface="微软雅黑" panose="020B0503020204020204" pitchFamily="34" charset="-122"/>
                <a:ea typeface="微软雅黑" panose="020B0503020204020204" pitchFamily="34" charset="-122"/>
              </a:rPr>
              <a:t>服务器布局</a:t>
            </a:r>
            <a:endParaRPr lang="en-US" altLang="zh-CN" sz="2800" dirty="0">
              <a:latin typeface="微软雅黑" panose="020B0503020204020204" pitchFamily="34" charset="-122"/>
              <a:ea typeface="微软雅黑" panose="020B0503020204020204" pitchFamily="34" charset="-122"/>
            </a:endParaRPr>
          </a:p>
          <a:p>
            <a:pPr marL="0" indent="0">
              <a:lnSpc>
                <a:spcPct val="110000"/>
              </a:lnSpc>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在多个地理分布的位置</a:t>
            </a:r>
            <a:r>
              <a:rPr lang="zh-CN" altLang="en-US" dirty="0">
                <a:solidFill>
                  <a:srgbClr val="000000"/>
                </a:solidFill>
                <a:latin typeface="微软雅黑" panose="020B0503020204020204" pitchFamily="34" charset="-122"/>
                <a:ea typeface="微软雅黑" panose="020B0503020204020204" pitchFamily="34" charset="-122"/>
              </a:rPr>
              <a:t>存储</a:t>
            </a:r>
            <a:r>
              <a:rPr lang="en-US" altLang="en-US"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服务</a:t>
            </a:r>
            <a:r>
              <a:rPr lang="en-US" altLang="en-US"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多个视频拷贝</a:t>
            </a:r>
            <a:r>
              <a:rPr lang="en-US" altLang="en-US" dirty="0">
                <a:solidFill>
                  <a:srgbClr val="000000"/>
                </a:solidFill>
                <a:latin typeface="微软雅黑" panose="020B0503020204020204" pitchFamily="34" charset="-122"/>
                <a:ea typeface="微软雅黑" panose="020B0503020204020204" pitchFamily="34" charset="-122"/>
              </a:rPr>
              <a:t> </a:t>
            </a:r>
            <a:endParaRPr lang="en-US" altLang="en-US" i="1" dirty="0">
              <a:solidFill>
                <a:srgbClr val="CC0000"/>
              </a:solidFill>
              <a:latin typeface="微软雅黑" panose="020B0503020204020204" pitchFamily="34" charset="-122"/>
              <a:ea typeface="微软雅黑" panose="020B0503020204020204" pitchFamily="34" charset="-122"/>
            </a:endParaRPr>
          </a:p>
          <a:p>
            <a:pPr lvl="1">
              <a:lnSpc>
                <a:spcPct val="110000"/>
              </a:lnSpc>
              <a:defRPr/>
            </a:pPr>
            <a:r>
              <a:rPr lang="zh-CN" altLang="en-US" dirty="0">
                <a:solidFill>
                  <a:srgbClr val="C00000"/>
                </a:solidFill>
                <a:latin typeface="微软雅黑" panose="020B0503020204020204" pitchFamily="34" charset="-122"/>
                <a:ea typeface="微软雅黑" panose="020B0503020204020204" pitchFamily="34" charset="-122"/>
              </a:rPr>
              <a:t>深入：</a:t>
            </a:r>
            <a:r>
              <a:rPr lang="zh-CN" altLang="en-US" dirty="0">
                <a:solidFill>
                  <a:srgbClr val="000000"/>
                </a:solidFill>
                <a:latin typeface="微软雅黑" panose="020B0503020204020204" pitchFamily="34" charset="-122"/>
                <a:ea typeface="微软雅黑" panose="020B0503020204020204" pitchFamily="34" charset="-122"/>
              </a:rPr>
              <a:t>将</a:t>
            </a:r>
            <a:r>
              <a:rPr lang="en-US" altLang="en-US" dirty="0">
                <a:solidFill>
                  <a:srgbClr val="000000"/>
                </a:solidFill>
                <a:latin typeface="微软雅黑" panose="020B0503020204020204" pitchFamily="34" charset="-122"/>
                <a:ea typeface="微软雅黑" panose="020B0503020204020204" pitchFamily="34" charset="-122"/>
              </a:rPr>
              <a:t>CDN</a:t>
            </a:r>
            <a:r>
              <a:rPr lang="zh-CN" altLang="en-US" dirty="0">
                <a:solidFill>
                  <a:srgbClr val="000000"/>
                </a:solidFill>
                <a:latin typeface="微软雅黑" panose="020B0503020204020204" pitchFamily="34" charset="-122"/>
                <a:ea typeface="微软雅黑" panose="020B0503020204020204" pitchFamily="34" charset="-122"/>
              </a:rPr>
              <a:t>服务器深入部署到很多访问网络的内部</a:t>
            </a:r>
            <a:endParaRPr lang="en-US" altLang="en-US" dirty="0">
              <a:solidFill>
                <a:srgbClr val="000000"/>
              </a:solidFill>
              <a:latin typeface="微软雅黑" panose="020B0503020204020204" pitchFamily="34" charset="-122"/>
              <a:ea typeface="微软雅黑" panose="020B0503020204020204" pitchFamily="34" charset="-122"/>
            </a:endParaRPr>
          </a:p>
          <a:p>
            <a:pPr lvl="2">
              <a:lnSpc>
                <a:spcPct val="110000"/>
              </a:lnSpc>
              <a:spcBef>
                <a:spcPts val="0"/>
              </a:spcBef>
              <a:defRPr/>
            </a:pPr>
            <a:r>
              <a:rPr lang="zh-CN" altLang="en-US" sz="2400" dirty="0">
                <a:solidFill>
                  <a:srgbClr val="000000"/>
                </a:solidFill>
                <a:latin typeface="微软雅黑" panose="020B0503020204020204" pitchFamily="34" charset="-122"/>
                <a:ea typeface="微软雅黑" panose="020B0503020204020204" pitchFamily="34" charset="-122"/>
              </a:rPr>
              <a:t>距离用户要近</a:t>
            </a:r>
            <a:endParaRPr lang="en-US" altLang="zh-CN" sz="2400" dirty="0">
              <a:solidFill>
                <a:srgbClr val="000000"/>
              </a:solidFill>
              <a:latin typeface="微软雅黑" panose="020B0503020204020204" pitchFamily="34" charset="-122"/>
              <a:ea typeface="微软雅黑" panose="020B0503020204020204" pitchFamily="34" charset="-122"/>
            </a:endParaRPr>
          </a:p>
          <a:p>
            <a:pPr lvl="2">
              <a:lnSpc>
                <a:spcPct val="110000"/>
              </a:lnSpc>
              <a:spcBef>
                <a:spcPts val="0"/>
              </a:spcBef>
              <a:defRPr/>
            </a:pPr>
            <a:r>
              <a:rPr lang="zh-CN" altLang="en-US" sz="2400" dirty="0">
                <a:solidFill>
                  <a:srgbClr val="000000"/>
                </a:solidFill>
                <a:ea typeface="ＭＳ Ｐゴシック" panose="020B0600070205080204" pitchFamily="34" charset="-128"/>
              </a:rPr>
              <a:t>腾讯云</a:t>
            </a:r>
            <a:r>
              <a:rPr lang="en-US" altLang="zh-CN" sz="2400" dirty="0">
                <a:solidFill>
                  <a:srgbClr val="000000"/>
                </a:solidFill>
                <a:ea typeface="ＭＳ Ｐゴシック" panose="020B0600070205080204" pitchFamily="34" charset="-128"/>
              </a:rPr>
              <a:t>CDN</a:t>
            </a:r>
            <a:r>
              <a:rPr lang="en-US" altLang="en-US" sz="2400" dirty="0">
                <a:solidFill>
                  <a:srgbClr val="000000"/>
                </a:solidFill>
                <a:ea typeface="ＭＳ Ｐゴシック" panose="020B0600070205080204" pitchFamily="34" charset="-128"/>
              </a:rPr>
              <a:t>: </a:t>
            </a:r>
            <a:r>
              <a:rPr lang="en-US" altLang="zh-CN" sz="2400" dirty="0">
                <a:solidFill>
                  <a:prstClr val="black"/>
                </a:solidFill>
              </a:rPr>
              <a:t>2100+</a:t>
            </a:r>
            <a:r>
              <a:rPr lang="zh-CN" altLang="en-US" sz="2400" dirty="0">
                <a:solidFill>
                  <a:prstClr val="black"/>
                </a:solidFill>
              </a:rPr>
              <a:t>节点覆盖国内移动、联通、电信及十几家中小型运营商，以及全球</a:t>
            </a:r>
            <a:r>
              <a:rPr lang="en-US" altLang="zh-CN" sz="2400" dirty="0">
                <a:solidFill>
                  <a:prstClr val="black"/>
                </a:solidFill>
              </a:rPr>
              <a:t>50+</a:t>
            </a:r>
            <a:r>
              <a:rPr lang="zh-CN" altLang="en-US" sz="2400" dirty="0">
                <a:solidFill>
                  <a:prstClr val="black"/>
                </a:solidFill>
              </a:rPr>
              <a:t>国家地区，全网带宽</a:t>
            </a:r>
            <a:r>
              <a:rPr lang="en-US" altLang="zh-CN" sz="2400" dirty="0">
                <a:solidFill>
                  <a:prstClr val="black"/>
                </a:solidFill>
              </a:rPr>
              <a:t>120Tbps+</a:t>
            </a:r>
            <a:endParaRPr lang="en-US" altLang="en-US" sz="2400" dirty="0">
              <a:solidFill>
                <a:srgbClr val="000000"/>
              </a:solidFill>
              <a:latin typeface="微软雅黑" panose="020B0503020204020204" pitchFamily="34" charset="-122"/>
              <a:ea typeface="微软雅黑" panose="020B0503020204020204" pitchFamily="34" charset="-122"/>
            </a:endParaRPr>
          </a:p>
          <a:p>
            <a:pPr lvl="2">
              <a:lnSpc>
                <a:spcPct val="110000"/>
              </a:lnSpc>
              <a:spcBef>
                <a:spcPts val="0"/>
              </a:spcBef>
              <a:defRPr/>
            </a:pPr>
            <a:r>
              <a:rPr lang="en-US" altLang="en-US" sz="2400" dirty="0">
                <a:solidFill>
                  <a:srgbClr val="000000"/>
                </a:solidFill>
                <a:latin typeface="微软雅黑" panose="020B0503020204020204" pitchFamily="34" charset="-122"/>
                <a:ea typeface="微软雅黑" panose="020B0503020204020204" pitchFamily="34" charset="-122"/>
              </a:rPr>
              <a:t>Akamai: </a:t>
            </a:r>
            <a:r>
              <a:rPr lang="en-US" altLang="zh-CN" sz="2400" dirty="0">
                <a:solidFill>
                  <a:prstClr val="black"/>
                </a:solidFill>
                <a:latin typeface="微软雅黑" panose="020B0503020204020204" pitchFamily="34" charset="-122"/>
                <a:ea typeface="微软雅黑" panose="020B0503020204020204" pitchFamily="34" charset="-122"/>
              </a:rPr>
              <a:t>240,000</a:t>
            </a:r>
            <a:r>
              <a:rPr lang="zh-CN" altLang="en-US" sz="2400" dirty="0">
                <a:solidFill>
                  <a:prstClr val="black"/>
                </a:solidFill>
                <a:latin typeface="微软雅黑" panose="020B0503020204020204" pitchFamily="34" charset="-122"/>
                <a:ea typeface="微软雅黑" panose="020B0503020204020204" pitchFamily="34" charset="-122"/>
              </a:rPr>
              <a:t>部署在</a:t>
            </a:r>
            <a:r>
              <a:rPr lang="en-US" altLang="zh-CN" sz="2400" dirty="0">
                <a:solidFill>
                  <a:prstClr val="black"/>
                </a:solidFill>
                <a:latin typeface="微软雅黑" panose="020B0503020204020204" pitchFamily="34" charset="-122"/>
                <a:ea typeface="微软雅黑" panose="020B0503020204020204" pitchFamily="34" charset="-122"/>
              </a:rPr>
              <a:t> &gt; 120 </a:t>
            </a:r>
            <a:r>
              <a:rPr lang="zh-CN" altLang="en-US" sz="2400" dirty="0">
                <a:solidFill>
                  <a:prstClr val="black"/>
                </a:solidFill>
                <a:latin typeface="微软雅黑" panose="020B0503020204020204" pitchFamily="34" charset="-122"/>
                <a:ea typeface="微软雅黑" panose="020B0503020204020204" pitchFamily="34" charset="-122"/>
              </a:rPr>
              <a:t>个国家内</a:t>
            </a:r>
            <a:r>
              <a:rPr lang="en-US" altLang="zh-CN" sz="2400" dirty="0">
                <a:solidFill>
                  <a:prstClr val="black"/>
                </a:solidFill>
                <a:latin typeface="微软雅黑" panose="020B0503020204020204" pitchFamily="34" charset="-122"/>
                <a:ea typeface="微软雅黑" panose="020B0503020204020204" pitchFamily="34" charset="-122"/>
              </a:rPr>
              <a:t> (2015)</a:t>
            </a:r>
          </a:p>
          <a:p>
            <a:pPr lvl="1">
              <a:lnSpc>
                <a:spcPct val="110000"/>
              </a:lnSpc>
              <a:defRPr/>
            </a:pPr>
            <a:r>
              <a:rPr lang="zh-CN" altLang="en-US" dirty="0">
                <a:solidFill>
                  <a:srgbClr val="C00000"/>
                </a:solidFill>
                <a:latin typeface="微软雅黑" panose="020B0503020204020204" pitchFamily="34" charset="-122"/>
                <a:ea typeface="微软雅黑" panose="020B0503020204020204" pitchFamily="34" charset="-122"/>
              </a:rPr>
              <a:t>邀请做客</a:t>
            </a:r>
            <a:r>
              <a:rPr lang="zh-CN" altLang="en-US" dirty="0">
                <a:solidFill>
                  <a:srgbClr val="000099"/>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在少量</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例如</a:t>
            </a:r>
            <a:r>
              <a:rPr lang="en-US" altLang="zh-CN" dirty="0">
                <a:solidFill>
                  <a:srgbClr val="000000"/>
                </a:solidFill>
                <a:latin typeface="微软雅黑" panose="020B0503020204020204" pitchFamily="34" charset="-122"/>
                <a:ea typeface="微软雅黑" panose="020B0503020204020204" pitchFamily="34" charset="-122"/>
              </a:rPr>
              <a:t>10</a:t>
            </a:r>
            <a:r>
              <a:rPr lang="zh-CN" altLang="en-US" dirty="0">
                <a:solidFill>
                  <a:srgbClr val="000000"/>
                </a:solidFill>
                <a:latin typeface="微软雅黑" panose="020B0503020204020204" pitchFamily="34" charset="-122"/>
                <a:ea typeface="微软雅黑" panose="020B0503020204020204" pitchFamily="34" charset="-122"/>
              </a:rPr>
              <a:t>个</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靠近接入网的关键位置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例如</a:t>
            </a:r>
            <a:r>
              <a:rPr lang="en-US" altLang="en-US" dirty="0">
                <a:solidFill>
                  <a:srgbClr val="000000"/>
                </a:solidFill>
                <a:latin typeface="微软雅黑" panose="020B0503020204020204" pitchFamily="34" charset="-122"/>
                <a:ea typeface="微软雅黑" panose="020B0503020204020204" pitchFamily="34" charset="-122"/>
              </a:rPr>
              <a:t>IXP)，</a:t>
            </a:r>
            <a:r>
              <a:rPr lang="zh-CN" altLang="en-US" dirty="0">
                <a:solidFill>
                  <a:srgbClr val="000000"/>
                </a:solidFill>
                <a:latin typeface="微软雅黑" panose="020B0503020204020204" pitchFamily="34" charset="-122"/>
                <a:ea typeface="微软雅黑" panose="020B0503020204020204" pitchFamily="34" charset="-122"/>
              </a:rPr>
              <a:t>建造大集群，邀请到</a:t>
            </a:r>
            <a:r>
              <a:rPr lang="en-US" altLang="en-US" dirty="0">
                <a:solidFill>
                  <a:srgbClr val="000000"/>
                </a:solidFill>
                <a:latin typeface="微软雅黑" panose="020B0503020204020204" pitchFamily="34" charset="-122"/>
                <a:ea typeface="微软雅黑" panose="020B0503020204020204" pitchFamily="34" charset="-122"/>
              </a:rPr>
              <a:t>ISP</a:t>
            </a:r>
            <a:r>
              <a:rPr lang="zh-CN" altLang="en-US" dirty="0">
                <a:solidFill>
                  <a:srgbClr val="000000"/>
                </a:solidFill>
                <a:latin typeface="微软雅黑" panose="020B0503020204020204" pitchFamily="34" charset="-122"/>
                <a:ea typeface="微软雅黑" panose="020B0503020204020204" pitchFamily="34" charset="-122"/>
              </a:rPr>
              <a:t>做客</a:t>
            </a:r>
            <a:endParaRPr lang="en-US" altLang="zh-CN" dirty="0">
              <a:solidFill>
                <a:srgbClr val="000000"/>
              </a:solidFill>
              <a:latin typeface="微软雅黑" panose="020B0503020204020204" pitchFamily="34" charset="-122"/>
              <a:ea typeface="微软雅黑" panose="020B0503020204020204" pitchFamily="34" charset="-122"/>
            </a:endParaRPr>
          </a:p>
          <a:p>
            <a:pPr lvl="2">
              <a:lnSpc>
                <a:spcPct val="110000"/>
              </a:lnSpc>
              <a:defRPr/>
            </a:pPr>
            <a:r>
              <a:rPr lang="zh-CN" altLang="en-US" sz="2400" dirty="0">
                <a:solidFill>
                  <a:prstClr val="black"/>
                </a:solidFill>
              </a:rPr>
              <a:t>中兴通信</a:t>
            </a:r>
            <a:r>
              <a:rPr lang="en-US" altLang="zh-CN" sz="2400" dirty="0">
                <a:solidFill>
                  <a:prstClr val="black"/>
                </a:solidFill>
              </a:rPr>
              <a:t>ACCESS CDN</a:t>
            </a:r>
            <a:endParaRPr lang="en-US" altLang="zh-CN" sz="2400" dirty="0">
              <a:solidFill>
                <a:srgbClr val="000000"/>
              </a:solidFill>
              <a:latin typeface="微软雅黑" panose="020B0503020204020204" pitchFamily="34" charset="-122"/>
              <a:ea typeface="微软雅黑" panose="020B0503020204020204" pitchFamily="34" charset="-122"/>
            </a:endParaRPr>
          </a:p>
          <a:p>
            <a:pPr lvl="2">
              <a:lnSpc>
                <a:spcPct val="110000"/>
              </a:lnSpc>
              <a:defRPr/>
            </a:pPr>
            <a:r>
              <a:rPr lang="zh-CN" altLang="en-US" sz="2400" dirty="0">
                <a:solidFill>
                  <a:srgbClr val="000000"/>
                </a:solidFill>
                <a:latin typeface="微软雅黑" panose="020B0503020204020204" pitchFamily="34" charset="-122"/>
                <a:ea typeface="微软雅黑" panose="020B0503020204020204" pitchFamily="34" charset="-122"/>
              </a:rPr>
              <a:t>如</a:t>
            </a:r>
            <a:r>
              <a:rPr lang="en-US" altLang="en-US" sz="2400" dirty="0">
                <a:solidFill>
                  <a:srgbClr val="000000"/>
                </a:solidFill>
                <a:latin typeface="微软雅黑" panose="020B0503020204020204" pitchFamily="34" charset="-122"/>
                <a:ea typeface="微软雅黑" panose="020B0503020204020204" pitchFamily="34" charset="-122"/>
              </a:rPr>
              <a:t>Limelight</a:t>
            </a:r>
            <a:endParaRPr lang="en-US" altLang="en-US" sz="2400" i="1" dirty="0">
              <a:solidFill>
                <a:srgbClr val="CC0000"/>
              </a:solidFill>
              <a:latin typeface="微软雅黑" panose="020B0503020204020204" pitchFamily="34" charset="-122"/>
              <a:ea typeface="微软雅黑" panose="020B0503020204020204" pitchFamily="34" charset="-122"/>
            </a:endParaRPr>
          </a:p>
          <a:p>
            <a:endParaRPr lang="en-US" altLang="en-US" i="1" dirty="0">
              <a:solidFill>
                <a:srgbClr val="CC0000"/>
              </a:solidFill>
              <a:ea typeface="ＭＳ Ｐゴシック" panose="020B0600070205080204" pitchFamily="34" charset="-128"/>
            </a:endParaRPr>
          </a:p>
          <a:p>
            <a:endParaRPr lang="zh-CN" altLang="en-US" dirty="0"/>
          </a:p>
        </p:txBody>
      </p:sp>
      <p:pic>
        <p:nvPicPr>
          <p:cNvPr id="10" name="Picture 2" descr="Limelight Networks">
            <a:extLst>
              <a:ext uri="{FF2B5EF4-FFF2-40B4-BE49-F238E27FC236}">
                <a16:creationId xmlns:a16="http://schemas.microsoft.com/office/drawing/2014/main" id="{A3065E66-FEC7-2E49-8807-DCF5473C9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3309" y="5656412"/>
            <a:ext cx="2313386" cy="5109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akamai logo">
            <a:extLst>
              <a:ext uri="{FF2B5EF4-FFF2-40B4-BE49-F238E27FC236}">
                <a16:creationId xmlns:a16="http://schemas.microsoft.com/office/drawing/2014/main" id="{93C9C7F3-5C9B-6B47-8777-2D7282FAE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0899" y="3804034"/>
            <a:ext cx="1886155" cy="76625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E0A99D06-7899-4749-87EB-BC042916C1D8}"/>
              </a:ext>
            </a:extLst>
          </p:cNvPr>
          <p:cNvSpPr/>
          <p:nvPr/>
        </p:nvSpPr>
        <p:spPr>
          <a:xfrm>
            <a:off x="4464784" y="6475729"/>
            <a:ext cx="285206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引自：计算机网络，徐敬东等</a:t>
            </a:r>
            <a:endParaRPr kumimoji="0" lang="zh-CN" altLang="en-US" sz="1600" b="0" i="0" u="none" strike="noStrike" kern="1200" cap="none" spc="0" normalizeH="0" baseline="0" noProof="0" dirty="0">
              <a:ln>
                <a:noFill/>
              </a:ln>
              <a:solidFill>
                <a:prstClr val="white">
                  <a:lumMod val="65000"/>
                </a:prstClr>
              </a:solidFill>
              <a:effectLst/>
              <a:uLnTx/>
              <a:uFillTx/>
              <a:latin typeface="等线" panose="020F0502020204030204"/>
              <a:ea typeface="等线" panose="02010600030101010101" pitchFamily="2" charset="-122"/>
              <a:cs typeface="+mn-cs"/>
            </a:endParaRPr>
          </a:p>
        </p:txBody>
      </p:sp>
      <p:pic>
        <p:nvPicPr>
          <p:cNvPr id="13" name="图片 12"/>
          <p:cNvPicPr>
            <a:picLocks noChangeAspect="1"/>
          </p:cNvPicPr>
          <p:nvPr/>
        </p:nvPicPr>
        <p:blipFill>
          <a:blip r:embed="rId5"/>
          <a:stretch>
            <a:fillRect/>
          </a:stretch>
        </p:blipFill>
        <p:spPr>
          <a:xfrm>
            <a:off x="9693309" y="2980952"/>
            <a:ext cx="2126366" cy="739606"/>
          </a:xfrm>
          <a:prstGeom prst="rect">
            <a:avLst/>
          </a:prstGeom>
        </p:spPr>
      </p:pic>
      <p:pic>
        <p:nvPicPr>
          <p:cNvPr id="14" name="图片 13"/>
          <p:cNvPicPr>
            <a:picLocks noChangeAspect="1"/>
          </p:cNvPicPr>
          <p:nvPr/>
        </p:nvPicPr>
        <p:blipFill>
          <a:blip r:embed="rId6"/>
          <a:stretch>
            <a:fillRect/>
          </a:stretch>
        </p:blipFill>
        <p:spPr>
          <a:xfrm>
            <a:off x="9632444" y="4857906"/>
            <a:ext cx="2248095" cy="731583"/>
          </a:xfrm>
          <a:prstGeom prst="rect">
            <a:avLst/>
          </a:prstGeom>
        </p:spPr>
      </p:pic>
    </p:spTree>
    <p:extLst>
      <p:ext uri="{BB962C8B-B14F-4D97-AF65-F5344CB8AC3E}">
        <p14:creationId xmlns:p14="http://schemas.microsoft.com/office/powerpoint/2010/main" val="220600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zh-CN" altLang="en-US" dirty="0"/>
              <a:t>内容分发网络</a:t>
            </a:r>
            <a:r>
              <a:rPr lang="en-US" altLang="zh-CN" dirty="0"/>
              <a:t>CDN</a:t>
            </a:r>
            <a:endParaRPr kumimoji="1"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3347740" y="6519892"/>
            <a:ext cx="4027064"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计算机网络</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自顶向下方法，陈鸣 译</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4" name="内容占位符 3"/>
          <p:cNvSpPr>
            <a:spLocks noGrp="1"/>
          </p:cNvSpPr>
          <p:nvPr>
            <p:ph idx="1"/>
          </p:nvPr>
        </p:nvSpPr>
        <p:spPr>
          <a:xfrm>
            <a:off x="587829" y="1367207"/>
            <a:ext cx="10765971" cy="4586694"/>
          </a:xfrm>
        </p:spPr>
        <p:txBody>
          <a:bodyPr/>
          <a:lstStyle/>
          <a:p>
            <a:pPr algn="just"/>
            <a:r>
              <a:rPr lang="en-US" altLang="zh-CN" dirty="0"/>
              <a:t>CDN</a:t>
            </a:r>
            <a:r>
              <a:rPr lang="zh-CN" altLang="en-US" dirty="0"/>
              <a:t>缓存位置和内容</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在</a:t>
            </a:r>
            <a:r>
              <a:rPr lang="en-US" altLang="zh-CN" dirty="0">
                <a:latin typeface="微软雅黑" panose="020B0503020204020204" pitchFamily="34" charset="-122"/>
                <a:ea typeface="微软雅黑" panose="020B0503020204020204" pitchFamily="34" charset="-122"/>
              </a:rPr>
              <a:t>CDN</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节点上存储内容拷贝</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628650" lvl="1" indent="-271463" algn="just">
              <a:lnSpc>
                <a:spcPct val="120000"/>
              </a:lnSpc>
              <a:spcBef>
                <a:spcPts val="0"/>
              </a:spcBef>
            </a:pP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如</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MADMEN</a:t>
            </a:r>
            <a:endParaRPr lang="en-US"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361950" indent="-361950" algn="just">
              <a:lnSpc>
                <a:spcPct val="120000"/>
              </a:lnSpc>
              <a:spcBef>
                <a:spcPts val="0"/>
              </a:spcBef>
            </a:pPr>
            <a:r>
              <a:rPr lang="zh-CN" altLang="en-US" dirty="0"/>
              <a:t>订阅者（</a:t>
            </a:r>
            <a:r>
              <a:rPr lang="en-US" altLang="en-US" dirty="0"/>
              <a:t>subscriber</a:t>
            </a:r>
            <a:r>
              <a:rPr lang="zh-CN" altLang="en-US" dirty="0"/>
              <a:t>）请求内容，服务提供者返回清单</a:t>
            </a:r>
            <a:r>
              <a:rPr lang="en-US" altLang="zh-CN" dirty="0">
                <a:solidFill>
                  <a:prstClr val="black"/>
                </a:solidFill>
              </a:rPr>
              <a:t>CDN</a:t>
            </a:r>
          </a:p>
          <a:p>
            <a:pPr marL="628650" lvl="1" indent="-271463" algn="just">
              <a:lnSpc>
                <a:spcPct val="120000"/>
              </a:lnSpc>
              <a:spcBef>
                <a:spcPts val="0"/>
              </a:spcBef>
            </a:pP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通过清单</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客户端以可支持的最高速率检索到内容</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628650" lvl="1" indent="-271463" algn="just">
              <a:lnSpc>
                <a:spcPct val="120000"/>
              </a:lnSpc>
              <a:spcBef>
                <a:spcPts val="0"/>
              </a:spcBef>
            </a:pP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如果网络路径拥塞，可能会选择不同的拷贝或网络速率</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7" name="Group 13">
            <a:extLst>
              <a:ext uri="{FF2B5EF4-FFF2-40B4-BE49-F238E27FC236}">
                <a16:creationId xmlns:a16="http://schemas.microsoft.com/office/drawing/2014/main" id="{05CB5D98-8FAE-8041-ADCD-FC2907B3D45D}"/>
              </a:ext>
            </a:extLst>
          </p:cNvPr>
          <p:cNvGrpSpPr>
            <a:grpSpLocks/>
          </p:cNvGrpSpPr>
          <p:nvPr/>
        </p:nvGrpSpPr>
        <p:grpSpPr bwMode="auto">
          <a:xfrm>
            <a:off x="3254241" y="3958954"/>
            <a:ext cx="347663" cy="681038"/>
            <a:chOff x="7923189" y="2486664"/>
            <a:chExt cx="360377" cy="884585"/>
          </a:xfrm>
        </p:grpSpPr>
        <p:pic>
          <p:nvPicPr>
            <p:cNvPr id="8" name="Picture 3">
              <a:extLst>
                <a:ext uri="{FF2B5EF4-FFF2-40B4-BE49-F238E27FC236}">
                  <a16:creationId xmlns:a16="http://schemas.microsoft.com/office/drawing/2014/main" id="{93B880F3-6ED0-DC49-91FB-DD77B9BC3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950">
              <a:extLst>
                <a:ext uri="{FF2B5EF4-FFF2-40B4-BE49-F238E27FC236}">
                  <a16:creationId xmlns:a16="http://schemas.microsoft.com/office/drawing/2014/main" id="{63E65803-F64E-964C-BB0E-AC02BE265241}"/>
                </a:ext>
              </a:extLst>
            </p:cNvPr>
            <p:cNvGrpSpPr>
              <a:grpSpLocks/>
            </p:cNvGrpSpPr>
            <p:nvPr/>
          </p:nvGrpSpPr>
          <p:grpSpPr bwMode="auto">
            <a:xfrm>
              <a:off x="7923189" y="2890236"/>
              <a:ext cx="227012" cy="481013"/>
              <a:chOff x="4140" y="429"/>
              <a:chExt cx="1425" cy="2396"/>
            </a:xfrm>
          </p:grpSpPr>
          <p:sp>
            <p:nvSpPr>
              <p:cNvPr id="10" name="Freeform 951">
                <a:extLst>
                  <a:ext uri="{FF2B5EF4-FFF2-40B4-BE49-F238E27FC236}">
                    <a16:creationId xmlns:a16="http://schemas.microsoft.com/office/drawing/2014/main" id="{CFF7ED6D-0989-344B-AE4C-20DA03C9138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1" name="Rectangle 952">
                <a:extLst>
                  <a:ext uri="{FF2B5EF4-FFF2-40B4-BE49-F238E27FC236}">
                    <a16:creationId xmlns:a16="http://schemas.microsoft.com/office/drawing/2014/main" id="{941BE1AF-5E27-B647-BA9C-B3EE5B9C11C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12" name="Freeform 953">
                <a:extLst>
                  <a:ext uri="{FF2B5EF4-FFF2-40B4-BE49-F238E27FC236}">
                    <a16:creationId xmlns:a16="http://schemas.microsoft.com/office/drawing/2014/main" id="{50AD6637-E4A0-0942-BBC1-F02D41C1E20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3" name="Freeform 954">
                <a:extLst>
                  <a:ext uri="{FF2B5EF4-FFF2-40B4-BE49-F238E27FC236}">
                    <a16:creationId xmlns:a16="http://schemas.microsoft.com/office/drawing/2014/main" id="{67DBE244-4946-4D42-BC84-2F3267DF96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4" name="Rectangle 955">
                <a:extLst>
                  <a:ext uri="{FF2B5EF4-FFF2-40B4-BE49-F238E27FC236}">
                    <a16:creationId xmlns:a16="http://schemas.microsoft.com/office/drawing/2014/main" id="{DD82E102-0A0D-0346-8F3B-B698E520174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15" name="Group 956">
                <a:extLst>
                  <a:ext uri="{FF2B5EF4-FFF2-40B4-BE49-F238E27FC236}">
                    <a16:creationId xmlns:a16="http://schemas.microsoft.com/office/drawing/2014/main" id="{80F347B8-7A32-C349-B708-CA539685CF1F}"/>
                  </a:ext>
                </a:extLst>
              </p:cNvPr>
              <p:cNvGrpSpPr>
                <a:grpSpLocks/>
              </p:cNvGrpSpPr>
              <p:nvPr/>
            </p:nvGrpSpPr>
            <p:grpSpPr bwMode="auto">
              <a:xfrm>
                <a:off x="4749" y="668"/>
                <a:ext cx="581" cy="145"/>
                <a:chOff x="614" y="2568"/>
                <a:chExt cx="725" cy="139"/>
              </a:xfrm>
            </p:grpSpPr>
            <p:sp>
              <p:nvSpPr>
                <p:cNvPr id="40" name="AutoShape 957">
                  <a:extLst>
                    <a:ext uri="{FF2B5EF4-FFF2-40B4-BE49-F238E27FC236}">
                      <a16:creationId xmlns:a16="http://schemas.microsoft.com/office/drawing/2014/main" id="{6EBE3CF4-E2AE-F04F-8673-94548E00661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1" name="AutoShape 958">
                  <a:extLst>
                    <a:ext uri="{FF2B5EF4-FFF2-40B4-BE49-F238E27FC236}">
                      <a16:creationId xmlns:a16="http://schemas.microsoft.com/office/drawing/2014/main" id="{C6074E49-AF32-2D40-A2B2-E8FFE4B0889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16" name="Rectangle 959">
                <a:extLst>
                  <a:ext uri="{FF2B5EF4-FFF2-40B4-BE49-F238E27FC236}">
                    <a16:creationId xmlns:a16="http://schemas.microsoft.com/office/drawing/2014/main" id="{8666B075-7D41-A948-B062-3213757512D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17" name="Group 960">
                <a:extLst>
                  <a:ext uri="{FF2B5EF4-FFF2-40B4-BE49-F238E27FC236}">
                    <a16:creationId xmlns:a16="http://schemas.microsoft.com/office/drawing/2014/main" id="{85FAAB2E-96E2-C24D-A075-A1108BD297D4}"/>
                  </a:ext>
                </a:extLst>
              </p:cNvPr>
              <p:cNvGrpSpPr>
                <a:grpSpLocks/>
              </p:cNvGrpSpPr>
              <p:nvPr/>
            </p:nvGrpSpPr>
            <p:grpSpPr bwMode="auto">
              <a:xfrm>
                <a:off x="4747" y="994"/>
                <a:ext cx="581" cy="134"/>
                <a:chOff x="614" y="2568"/>
                <a:chExt cx="725" cy="139"/>
              </a:xfrm>
            </p:grpSpPr>
            <p:sp>
              <p:nvSpPr>
                <p:cNvPr id="38" name="AutoShape 961">
                  <a:extLst>
                    <a:ext uri="{FF2B5EF4-FFF2-40B4-BE49-F238E27FC236}">
                      <a16:creationId xmlns:a16="http://schemas.microsoft.com/office/drawing/2014/main" id="{CF9C08E5-68D5-1F42-B433-F7983B26136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9" name="AutoShape 962">
                  <a:extLst>
                    <a:ext uri="{FF2B5EF4-FFF2-40B4-BE49-F238E27FC236}">
                      <a16:creationId xmlns:a16="http://schemas.microsoft.com/office/drawing/2014/main" id="{F8BBFFC8-9C86-1A4E-8626-6114E9D618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18" name="Rectangle 963">
                <a:extLst>
                  <a:ext uri="{FF2B5EF4-FFF2-40B4-BE49-F238E27FC236}">
                    <a16:creationId xmlns:a16="http://schemas.microsoft.com/office/drawing/2014/main" id="{5E1DE06F-7558-B246-BCD0-52A050D1400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19" name="Rectangle 964">
                <a:extLst>
                  <a:ext uri="{FF2B5EF4-FFF2-40B4-BE49-F238E27FC236}">
                    <a16:creationId xmlns:a16="http://schemas.microsoft.com/office/drawing/2014/main" id="{70D6CE1F-E113-5D41-9A3A-2842A6254A1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20" name="Group 965">
                <a:extLst>
                  <a:ext uri="{FF2B5EF4-FFF2-40B4-BE49-F238E27FC236}">
                    <a16:creationId xmlns:a16="http://schemas.microsoft.com/office/drawing/2014/main" id="{B90C6F47-1D9F-4348-84E4-01F62A019CE4}"/>
                  </a:ext>
                </a:extLst>
              </p:cNvPr>
              <p:cNvGrpSpPr>
                <a:grpSpLocks/>
              </p:cNvGrpSpPr>
              <p:nvPr/>
            </p:nvGrpSpPr>
            <p:grpSpPr bwMode="auto">
              <a:xfrm>
                <a:off x="4735" y="1627"/>
                <a:ext cx="582" cy="151"/>
                <a:chOff x="614" y="2568"/>
                <a:chExt cx="725" cy="139"/>
              </a:xfrm>
            </p:grpSpPr>
            <p:sp>
              <p:nvSpPr>
                <p:cNvPr id="36" name="AutoShape 966">
                  <a:extLst>
                    <a:ext uri="{FF2B5EF4-FFF2-40B4-BE49-F238E27FC236}">
                      <a16:creationId xmlns:a16="http://schemas.microsoft.com/office/drawing/2014/main" id="{CB10DABD-7546-744C-A06D-EA9FF9EC1BD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7" name="AutoShape 967">
                  <a:extLst>
                    <a:ext uri="{FF2B5EF4-FFF2-40B4-BE49-F238E27FC236}">
                      <a16:creationId xmlns:a16="http://schemas.microsoft.com/office/drawing/2014/main" id="{ADB1BD53-ABF1-5942-A55A-B9B4B99243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21" name="Freeform 968">
                <a:extLst>
                  <a:ext uri="{FF2B5EF4-FFF2-40B4-BE49-F238E27FC236}">
                    <a16:creationId xmlns:a16="http://schemas.microsoft.com/office/drawing/2014/main" id="{07D342AA-4A74-8945-B203-9C7B6738157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nvGrpSpPr>
              <p:cNvPr id="22" name="Group 969">
                <a:extLst>
                  <a:ext uri="{FF2B5EF4-FFF2-40B4-BE49-F238E27FC236}">
                    <a16:creationId xmlns:a16="http://schemas.microsoft.com/office/drawing/2014/main" id="{955A2A18-772E-8E43-8ACE-484F7BC123B2}"/>
                  </a:ext>
                </a:extLst>
              </p:cNvPr>
              <p:cNvGrpSpPr>
                <a:grpSpLocks/>
              </p:cNvGrpSpPr>
              <p:nvPr/>
            </p:nvGrpSpPr>
            <p:grpSpPr bwMode="auto">
              <a:xfrm>
                <a:off x="4739" y="1327"/>
                <a:ext cx="582" cy="139"/>
                <a:chOff x="614" y="2568"/>
                <a:chExt cx="725" cy="139"/>
              </a:xfrm>
            </p:grpSpPr>
            <p:sp>
              <p:nvSpPr>
                <p:cNvPr id="34" name="AutoShape 970">
                  <a:extLst>
                    <a:ext uri="{FF2B5EF4-FFF2-40B4-BE49-F238E27FC236}">
                      <a16:creationId xmlns:a16="http://schemas.microsoft.com/office/drawing/2014/main" id="{C7944BB8-BC67-7C4A-9AB3-D92740B9D8E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5" name="AutoShape 971">
                  <a:extLst>
                    <a:ext uri="{FF2B5EF4-FFF2-40B4-BE49-F238E27FC236}">
                      <a16:creationId xmlns:a16="http://schemas.microsoft.com/office/drawing/2014/main" id="{BE6BAF4F-AD6E-AE4A-B3D9-D9F40D477A6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23" name="Rectangle 972">
                <a:extLst>
                  <a:ext uri="{FF2B5EF4-FFF2-40B4-BE49-F238E27FC236}">
                    <a16:creationId xmlns:a16="http://schemas.microsoft.com/office/drawing/2014/main" id="{8DAB0AD2-2D0C-3148-8CDF-1DFB5C045D8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24" name="Freeform 973">
                <a:extLst>
                  <a:ext uri="{FF2B5EF4-FFF2-40B4-BE49-F238E27FC236}">
                    <a16:creationId xmlns:a16="http://schemas.microsoft.com/office/drawing/2014/main" id="{C6389979-2F5F-0E4F-89BF-9B568B356C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5" name="Freeform 974">
                <a:extLst>
                  <a:ext uri="{FF2B5EF4-FFF2-40B4-BE49-F238E27FC236}">
                    <a16:creationId xmlns:a16="http://schemas.microsoft.com/office/drawing/2014/main" id="{A9138F55-45C7-8F49-A5F3-2980321727C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6" name="Oval 975">
                <a:extLst>
                  <a:ext uri="{FF2B5EF4-FFF2-40B4-BE49-F238E27FC236}">
                    <a16:creationId xmlns:a16="http://schemas.microsoft.com/office/drawing/2014/main" id="{C60910A5-106D-AF44-BC6D-021AA9E6EDE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27" name="Freeform 976">
                <a:extLst>
                  <a:ext uri="{FF2B5EF4-FFF2-40B4-BE49-F238E27FC236}">
                    <a16:creationId xmlns:a16="http://schemas.microsoft.com/office/drawing/2014/main" id="{59E65F19-263A-0640-A0A4-99E16179E9D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8" name="AutoShape 977">
                <a:extLst>
                  <a:ext uri="{FF2B5EF4-FFF2-40B4-BE49-F238E27FC236}">
                    <a16:creationId xmlns:a16="http://schemas.microsoft.com/office/drawing/2014/main" id="{B4E70DA1-717F-6346-B36E-32B32E690E8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29" name="AutoShape 978">
                <a:extLst>
                  <a:ext uri="{FF2B5EF4-FFF2-40B4-BE49-F238E27FC236}">
                    <a16:creationId xmlns:a16="http://schemas.microsoft.com/office/drawing/2014/main" id="{3C9B3FC7-307A-C04C-8110-86E6D54B78B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0" name="Oval 979">
                <a:extLst>
                  <a:ext uri="{FF2B5EF4-FFF2-40B4-BE49-F238E27FC236}">
                    <a16:creationId xmlns:a16="http://schemas.microsoft.com/office/drawing/2014/main" id="{D4E099B1-3CFA-E643-AEA7-8E5FA2C22A1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1" name="Oval 980">
                <a:extLst>
                  <a:ext uri="{FF2B5EF4-FFF2-40B4-BE49-F238E27FC236}">
                    <a16:creationId xmlns:a16="http://schemas.microsoft.com/office/drawing/2014/main" id="{DEFBEEB8-6061-8B44-B42A-26E9E262F6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defRPr/>
                </a:pPr>
                <a:endParaRPr lang="en-US" altLang="en-US" sz="1800">
                  <a:solidFill>
                    <a:srgbClr val="FF0000"/>
                  </a:solidFill>
                  <a:cs typeface="Arial"/>
                </a:endParaRPr>
              </a:p>
            </p:txBody>
          </p:sp>
          <p:sp>
            <p:nvSpPr>
              <p:cNvPr id="32" name="Oval 981">
                <a:extLst>
                  <a:ext uri="{FF2B5EF4-FFF2-40B4-BE49-F238E27FC236}">
                    <a16:creationId xmlns:a16="http://schemas.microsoft.com/office/drawing/2014/main" id="{181687A3-7F73-B845-B099-940B8BF5E3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3" name="Rectangle 982">
                <a:extLst>
                  <a:ext uri="{FF2B5EF4-FFF2-40B4-BE49-F238E27FC236}">
                    <a16:creationId xmlns:a16="http://schemas.microsoft.com/office/drawing/2014/main" id="{4172238F-B7EC-A349-8B4B-54B820A7C2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grpSp>
      <p:grpSp>
        <p:nvGrpSpPr>
          <p:cNvPr id="42" name="Group 485">
            <a:extLst>
              <a:ext uri="{FF2B5EF4-FFF2-40B4-BE49-F238E27FC236}">
                <a16:creationId xmlns:a16="http://schemas.microsoft.com/office/drawing/2014/main" id="{7FD56F01-D99A-C54E-BADA-142C8FA4142A}"/>
              </a:ext>
            </a:extLst>
          </p:cNvPr>
          <p:cNvGrpSpPr>
            <a:grpSpLocks/>
          </p:cNvGrpSpPr>
          <p:nvPr/>
        </p:nvGrpSpPr>
        <p:grpSpPr bwMode="auto">
          <a:xfrm>
            <a:off x="2696708" y="3877730"/>
            <a:ext cx="7044058" cy="2764362"/>
            <a:chOff x="399121" y="1433583"/>
            <a:chExt cx="8437850" cy="5258268"/>
          </a:xfrm>
        </p:grpSpPr>
        <p:sp>
          <p:nvSpPr>
            <p:cNvPr id="43" name="Freeform 84">
              <a:extLst>
                <a:ext uri="{FF2B5EF4-FFF2-40B4-BE49-F238E27FC236}">
                  <a16:creationId xmlns:a16="http://schemas.microsoft.com/office/drawing/2014/main" id="{5B25B412-8CCF-6E45-90E6-042E5028473B}"/>
                </a:ext>
              </a:extLst>
            </p:cNvPr>
            <p:cNvSpPr>
              <a:spLocks/>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4" name="Freeform 84">
              <a:extLst>
                <a:ext uri="{FF2B5EF4-FFF2-40B4-BE49-F238E27FC236}">
                  <a16:creationId xmlns:a16="http://schemas.microsoft.com/office/drawing/2014/main" id="{6C24F7A6-9392-1A46-841F-34C36E8A2984}"/>
                </a:ext>
              </a:extLst>
            </p:cNvPr>
            <p:cNvSpPr>
              <a:spLocks/>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5" name="Freeform 84">
              <a:extLst>
                <a:ext uri="{FF2B5EF4-FFF2-40B4-BE49-F238E27FC236}">
                  <a16:creationId xmlns:a16="http://schemas.microsoft.com/office/drawing/2014/main" id="{21137469-6038-DB4E-A0AA-0241DA206DD6}"/>
                </a:ext>
              </a:extLst>
            </p:cNvPr>
            <p:cNvSpPr>
              <a:spLocks/>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6" name="Freeform 84">
              <a:extLst>
                <a:ext uri="{FF2B5EF4-FFF2-40B4-BE49-F238E27FC236}">
                  <a16:creationId xmlns:a16="http://schemas.microsoft.com/office/drawing/2014/main" id="{95144D54-2789-AA43-A3BF-D8E54A59DD90}"/>
                </a:ext>
              </a:extLst>
            </p:cNvPr>
            <p:cNvSpPr>
              <a:spLocks/>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7" name="Freeform 84">
              <a:extLst>
                <a:ext uri="{FF2B5EF4-FFF2-40B4-BE49-F238E27FC236}">
                  <a16:creationId xmlns:a16="http://schemas.microsoft.com/office/drawing/2014/main" id="{7712001E-BBEF-5F4C-B5A1-80E20C76BE61}"/>
                </a:ext>
              </a:extLst>
            </p:cNvPr>
            <p:cNvSpPr>
              <a:spLocks/>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8" name="Freeform 84">
              <a:extLst>
                <a:ext uri="{FF2B5EF4-FFF2-40B4-BE49-F238E27FC236}">
                  <a16:creationId xmlns:a16="http://schemas.microsoft.com/office/drawing/2014/main" id="{5A658EE5-8AEE-1244-AEC6-E8A90304AC62}"/>
                </a:ext>
              </a:extLst>
            </p:cNvPr>
            <p:cNvSpPr>
              <a:spLocks/>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9" name="Freeform 84">
              <a:extLst>
                <a:ext uri="{FF2B5EF4-FFF2-40B4-BE49-F238E27FC236}">
                  <a16:creationId xmlns:a16="http://schemas.microsoft.com/office/drawing/2014/main" id="{AE82A2B8-7FBA-7544-8664-9B76854030E4}"/>
                </a:ext>
              </a:extLst>
            </p:cNvPr>
            <p:cNvSpPr>
              <a:spLocks/>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0" name="Freeform 84">
              <a:extLst>
                <a:ext uri="{FF2B5EF4-FFF2-40B4-BE49-F238E27FC236}">
                  <a16:creationId xmlns:a16="http://schemas.microsoft.com/office/drawing/2014/main" id="{51E69F33-32F0-A141-89E8-3BB975856107}"/>
                </a:ext>
              </a:extLst>
            </p:cNvPr>
            <p:cNvSpPr>
              <a:spLocks/>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1" name="Freeform 84">
              <a:extLst>
                <a:ext uri="{FF2B5EF4-FFF2-40B4-BE49-F238E27FC236}">
                  <a16:creationId xmlns:a16="http://schemas.microsoft.com/office/drawing/2014/main" id="{A1B980C1-30C9-3D46-AD9F-F49314DC052C}"/>
                </a:ext>
              </a:extLst>
            </p:cNvPr>
            <p:cNvSpPr>
              <a:spLocks/>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2" name="Freeform 84">
              <a:extLst>
                <a:ext uri="{FF2B5EF4-FFF2-40B4-BE49-F238E27FC236}">
                  <a16:creationId xmlns:a16="http://schemas.microsoft.com/office/drawing/2014/main" id="{64ADF263-5177-6243-8427-FD946E4F7A79}"/>
                </a:ext>
              </a:extLst>
            </p:cNvPr>
            <p:cNvSpPr>
              <a:spLocks/>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3" name="Freeform 84">
              <a:extLst>
                <a:ext uri="{FF2B5EF4-FFF2-40B4-BE49-F238E27FC236}">
                  <a16:creationId xmlns:a16="http://schemas.microsoft.com/office/drawing/2014/main" id="{8DAEAF03-797C-6A49-A948-2C18D04B0B20}"/>
                </a:ext>
              </a:extLst>
            </p:cNvPr>
            <p:cNvSpPr>
              <a:spLocks/>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4" name="Freeform 84">
              <a:extLst>
                <a:ext uri="{FF2B5EF4-FFF2-40B4-BE49-F238E27FC236}">
                  <a16:creationId xmlns:a16="http://schemas.microsoft.com/office/drawing/2014/main" id="{3F2175B4-EBB0-BD4A-8B5D-6585D56B331C}"/>
                </a:ext>
              </a:extLst>
            </p:cNvPr>
            <p:cNvSpPr>
              <a:spLocks/>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5" name="Freeform 84">
              <a:extLst>
                <a:ext uri="{FF2B5EF4-FFF2-40B4-BE49-F238E27FC236}">
                  <a16:creationId xmlns:a16="http://schemas.microsoft.com/office/drawing/2014/main" id="{421ACAA6-05EC-7E46-A062-4CB9911C41E2}"/>
                </a:ext>
              </a:extLst>
            </p:cNvPr>
            <p:cNvSpPr>
              <a:spLocks/>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6" name="Freeform 84">
              <a:extLst>
                <a:ext uri="{FF2B5EF4-FFF2-40B4-BE49-F238E27FC236}">
                  <a16:creationId xmlns:a16="http://schemas.microsoft.com/office/drawing/2014/main" id="{A5F0FAE4-AE20-7745-984A-C9A2F19C8622}"/>
                </a:ext>
              </a:extLst>
            </p:cNvPr>
            <p:cNvSpPr>
              <a:spLocks/>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7" name="Freeform 84">
              <a:extLst>
                <a:ext uri="{FF2B5EF4-FFF2-40B4-BE49-F238E27FC236}">
                  <a16:creationId xmlns:a16="http://schemas.microsoft.com/office/drawing/2014/main" id="{F1306984-B2C0-634F-B53A-1F62E1A8EC0B}"/>
                </a:ext>
              </a:extLst>
            </p:cNvPr>
            <p:cNvSpPr>
              <a:spLocks/>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8" name="Freeform 84">
              <a:extLst>
                <a:ext uri="{FF2B5EF4-FFF2-40B4-BE49-F238E27FC236}">
                  <a16:creationId xmlns:a16="http://schemas.microsoft.com/office/drawing/2014/main" id="{06334E65-5FB7-8645-84B2-14655241B2C4}"/>
                </a:ext>
              </a:extLst>
            </p:cNvPr>
            <p:cNvSpPr>
              <a:spLocks/>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9" name="TextBox 4">
              <a:extLst>
                <a:ext uri="{FF2B5EF4-FFF2-40B4-BE49-F238E27FC236}">
                  <a16:creationId xmlns:a16="http://schemas.microsoft.com/office/drawing/2014/main" id="{68F6A953-C774-D140-BF5F-03B7AE56691E}"/>
                </a:ext>
              </a:extLst>
            </p:cNvPr>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a:solidFill>
                    <a:srgbClr val="0000FF"/>
                  </a:solidFill>
                  <a:cs typeface="Arial"/>
                </a:rPr>
                <a:t>…</a:t>
              </a:r>
            </a:p>
          </p:txBody>
        </p:sp>
        <p:sp>
          <p:nvSpPr>
            <p:cNvPr id="60" name="TextBox 179">
              <a:extLst>
                <a:ext uri="{FF2B5EF4-FFF2-40B4-BE49-F238E27FC236}">
                  <a16:creationId xmlns:a16="http://schemas.microsoft.com/office/drawing/2014/main" id="{67D4903A-9B4E-E042-88F2-C9DCB59FA17B}"/>
                </a:ext>
              </a:extLst>
            </p:cNvPr>
            <p:cNvSpPr txBox="1">
              <a:spLocks noChangeArrowheads="1"/>
            </p:cNvSpPr>
            <p:nvPr/>
          </p:nvSpPr>
          <p:spPr bwMode="auto">
            <a:xfrm rot="2829263">
              <a:off x="7390642"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a:solidFill>
                    <a:srgbClr val="0000FF"/>
                  </a:solidFill>
                  <a:cs typeface="Arial"/>
                </a:rPr>
                <a:t>…</a:t>
              </a:r>
            </a:p>
          </p:txBody>
        </p:sp>
        <p:sp>
          <p:nvSpPr>
            <p:cNvPr id="61" name="TextBox 180">
              <a:extLst>
                <a:ext uri="{FF2B5EF4-FFF2-40B4-BE49-F238E27FC236}">
                  <a16:creationId xmlns:a16="http://schemas.microsoft.com/office/drawing/2014/main" id="{2CE764A2-A3E7-4F41-B73B-A36B8CE5E865}"/>
                </a:ext>
              </a:extLst>
            </p:cNvPr>
            <p:cNvSpPr txBox="1">
              <a:spLocks noChangeArrowheads="1"/>
            </p:cNvSpPr>
            <p:nvPr/>
          </p:nvSpPr>
          <p:spPr bwMode="auto">
            <a:xfrm rot="9845918">
              <a:off x="6341243"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a:solidFill>
                    <a:srgbClr val="0000FF"/>
                  </a:solidFill>
                  <a:cs typeface="Arial"/>
                </a:rPr>
                <a:t>…</a:t>
              </a:r>
            </a:p>
          </p:txBody>
        </p:sp>
        <p:sp>
          <p:nvSpPr>
            <p:cNvPr id="62" name="TextBox 181">
              <a:extLst>
                <a:ext uri="{FF2B5EF4-FFF2-40B4-BE49-F238E27FC236}">
                  <a16:creationId xmlns:a16="http://schemas.microsoft.com/office/drawing/2014/main" id="{5D6F55F3-40F8-0C4B-B878-9FE147792220}"/>
                </a:ext>
              </a:extLst>
            </p:cNvPr>
            <p:cNvSpPr txBox="1">
              <a:spLocks noChangeArrowheads="1"/>
            </p:cNvSpPr>
            <p:nvPr/>
          </p:nvSpPr>
          <p:spPr bwMode="auto">
            <a:xfrm rot="11651262">
              <a:off x="2063762"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a:solidFill>
                    <a:srgbClr val="0000FF"/>
                  </a:solidFill>
                  <a:cs typeface="Arial"/>
                </a:rPr>
                <a:t>…</a:t>
              </a:r>
            </a:p>
          </p:txBody>
        </p:sp>
        <p:sp>
          <p:nvSpPr>
            <p:cNvPr id="63" name="TextBox 182">
              <a:extLst>
                <a:ext uri="{FF2B5EF4-FFF2-40B4-BE49-F238E27FC236}">
                  <a16:creationId xmlns:a16="http://schemas.microsoft.com/office/drawing/2014/main" id="{69EE839B-5668-7040-A29F-4F42B05CBC41}"/>
                </a:ext>
              </a:extLst>
            </p:cNvPr>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a:solidFill>
                    <a:srgbClr val="0000FF"/>
                  </a:solidFill>
                  <a:cs typeface="Arial"/>
                </a:rPr>
                <a:t>…</a:t>
              </a:r>
            </a:p>
          </p:txBody>
        </p:sp>
        <p:sp>
          <p:nvSpPr>
            <p:cNvPr id="64" name="TextBox 183">
              <a:extLst>
                <a:ext uri="{FF2B5EF4-FFF2-40B4-BE49-F238E27FC236}">
                  <a16:creationId xmlns:a16="http://schemas.microsoft.com/office/drawing/2014/main" id="{911FE559-513C-B14A-B4DD-3A3063186823}"/>
                </a:ext>
              </a:extLst>
            </p:cNvPr>
            <p:cNvSpPr txBox="1">
              <a:spLocks noChangeArrowheads="1"/>
            </p:cNvSpPr>
            <p:nvPr/>
          </p:nvSpPr>
          <p:spPr bwMode="auto">
            <a:xfrm rot="21079349">
              <a:off x="2482310"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800">
                  <a:solidFill>
                    <a:srgbClr val="0000FF"/>
                  </a:solidFill>
                  <a:cs typeface="Arial"/>
                </a:rPr>
                <a:t>…</a:t>
              </a:r>
            </a:p>
          </p:txBody>
        </p:sp>
        <p:grpSp>
          <p:nvGrpSpPr>
            <p:cNvPr id="65" name="Group 8">
              <a:extLst>
                <a:ext uri="{FF2B5EF4-FFF2-40B4-BE49-F238E27FC236}">
                  <a16:creationId xmlns:a16="http://schemas.microsoft.com/office/drawing/2014/main" id="{AF6A6FCC-5EED-C043-95CA-8F6767B5ED60}"/>
                </a:ext>
              </a:extLst>
            </p:cNvPr>
            <p:cNvGrpSpPr>
              <a:grpSpLocks/>
            </p:cNvGrpSpPr>
            <p:nvPr/>
          </p:nvGrpSpPr>
          <p:grpSpPr bwMode="auto">
            <a:xfrm>
              <a:off x="4546600" y="3746500"/>
              <a:ext cx="3225800" cy="1117600"/>
              <a:chOff x="7848600" y="2044700"/>
              <a:chExt cx="3200399" cy="1371600"/>
            </a:xfrm>
          </p:grpSpPr>
          <p:sp>
            <p:nvSpPr>
              <p:cNvPr id="261" name="Oval 3">
                <a:extLst>
                  <a:ext uri="{FF2B5EF4-FFF2-40B4-BE49-F238E27FC236}">
                    <a16:creationId xmlns:a16="http://schemas.microsoft.com/office/drawing/2014/main" id="{DF5AE295-89EC-864E-B878-506BA61F7787}"/>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262" name="Group 133">
                <a:extLst>
                  <a:ext uri="{FF2B5EF4-FFF2-40B4-BE49-F238E27FC236}">
                    <a16:creationId xmlns:a16="http://schemas.microsoft.com/office/drawing/2014/main" id="{A3AF6952-D0EF-1B43-A48E-CA9F58CEC439}"/>
                  </a:ext>
                </a:extLst>
              </p:cNvPr>
              <p:cNvGrpSpPr>
                <a:grpSpLocks/>
              </p:cNvGrpSpPr>
              <p:nvPr/>
            </p:nvGrpSpPr>
            <p:grpSpPr bwMode="auto">
              <a:xfrm>
                <a:off x="8526482" y="2160804"/>
                <a:ext cx="532759" cy="184809"/>
                <a:chOff x="2356" y="1300"/>
                <a:chExt cx="555" cy="194"/>
              </a:xfrm>
            </p:grpSpPr>
            <p:sp>
              <p:nvSpPr>
                <p:cNvPr id="335" name="Oval 407">
                  <a:extLst>
                    <a:ext uri="{FF2B5EF4-FFF2-40B4-BE49-F238E27FC236}">
                      <a16:creationId xmlns:a16="http://schemas.microsoft.com/office/drawing/2014/main" id="{ACDC49F7-2E63-6B46-9419-745D44E639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36" name="Rectangle 410">
                  <a:extLst>
                    <a:ext uri="{FF2B5EF4-FFF2-40B4-BE49-F238E27FC236}">
                      <a16:creationId xmlns:a16="http://schemas.microsoft.com/office/drawing/2014/main" id="{D59600F9-BA01-C64E-B0D7-5D9D49BE01F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37" name="Oval 411">
                  <a:extLst>
                    <a:ext uri="{FF2B5EF4-FFF2-40B4-BE49-F238E27FC236}">
                      <a16:creationId xmlns:a16="http://schemas.microsoft.com/office/drawing/2014/main" id="{AF12B2E2-7F1A-1F43-9981-4519A60C05C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338" name="Group 137">
                  <a:extLst>
                    <a:ext uri="{FF2B5EF4-FFF2-40B4-BE49-F238E27FC236}">
                      <a16:creationId xmlns:a16="http://schemas.microsoft.com/office/drawing/2014/main" id="{E25BFB8E-9DBA-5743-838B-1F06ACAB3762}"/>
                    </a:ext>
                  </a:extLst>
                </p:cNvPr>
                <p:cNvGrpSpPr>
                  <a:grpSpLocks/>
                </p:cNvGrpSpPr>
                <p:nvPr/>
              </p:nvGrpSpPr>
              <p:grpSpPr bwMode="auto">
                <a:xfrm>
                  <a:off x="2468" y="1332"/>
                  <a:ext cx="310" cy="60"/>
                  <a:chOff x="2468" y="1332"/>
                  <a:chExt cx="310" cy="60"/>
                </a:xfrm>
              </p:grpSpPr>
              <p:sp>
                <p:nvSpPr>
                  <p:cNvPr id="341" name="Freeform 138">
                    <a:extLst>
                      <a:ext uri="{FF2B5EF4-FFF2-40B4-BE49-F238E27FC236}">
                        <a16:creationId xmlns:a16="http://schemas.microsoft.com/office/drawing/2014/main" id="{C25BC153-5A6E-BD49-83E0-31E13830364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42" name="Freeform 139">
                    <a:extLst>
                      <a:ext uri="{FF2B5EF4-FFF2-40B4-BE49-F238E27FC236}">
                        <a16:creationId xmlns:a16="http://schemas.microsoft.com/office/drawing/2014/main" id="{290799BD-DADC-2A4E-BD8C-1D118F8287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339" name="Line 140">
                  <a:extLst>
                    <a:ext uri="{FF2B5EF4-FFF2-40B4-BE49-F238E27FC236}">
                      <a16:creationId xmlns:a16="http://schemas.microsoft.com/office/drawing/2014/main" id="{FD13B86F-2921-594E-AD36-848F408FBA22}"/>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40" name="Line 141">
                  <a:extLst>
                    <a:ext uri="{FF2B5EF4-FFF2-40B4-BE49-F238E27FC236}">
                      <a16:creationId xmlns:a16="http://schemas.microsoft.com/office/drawing/2014/main" id="{D80A2786-6279-7E46-BDDD-DB268884B0E4}"/>
                    </a:ext>
                  </a:extLst>
                </p:cNvPr>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cxnSp>
            <p:nvCxnSpPr>
              <p:cNvPr id="263" name="Straight Connector 10">
                <a:extLst>
                  <a:ext uri="{FF2B5EF4-FFF2-40B4-BE49-F238E27FC236}">
                    <a16:creationId xmlns:a16="http://schemas.microsoft.com/office/drawing/2014/main" id="{8DE621D9-FC57-2047-BF3A-E8F05DF4E2CC}"/>
                  </a:ext>
                </a:extLst>
              </p:cNvPr>
              <p:cNvCxnSpPr>
                <a:cxnSpLocks noChangeShapeType="1"/>
                <a:stCxn id="340"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4" name="Straight Connector 297">
                <a:extLst>
                  <a:ext uri="{FF2B5EF4-FFF2-40B4-BE49-F238E27FC236}">
                    <a16:creationId xmlns:a16="http://schemas.microsoft.com/office/drawing/2014/main" id="{17ECA681-7ABE-4842-BF98-602882E49753}"/>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5" name="Straight Connector 298">
                <a:extLst>
                  <a:ext uri="{FF2B5EF4-FFF2-40B4-BE49-F238E27FC236}">
                    <a16:creationId xmlns:a16="http://schemas.microsoft.com/office/drawing/2014/main" id="{544DAD35-B12D-6246-B6BC-2AFBE2EE8B0E}"/>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6" name="Straight Connector 299">
                <a:extLst>
                  <a:ext uri="{FF2B5EF4-FFF2-40B4-BE49-F238E27FC236}">
                    <a16:creationId xmlns:a16="http://schemas.microsoft.com/office/drawing/2014/main" id="{59CEAB92-2C50-4748-B256-26691227024E}"/>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7" name="Straight Connector 300">
                <a:extLst>
                  <a:ext uri="{FF2B5EF4-FFF2-40B4-BE49-F238E27FC236}">
                    <a16:creationId xmlns:a16="http://schemas.microsoft.com/office/drawing/2014/main" id="{CD05C096-BD08-CC42-ACA7-457D83C60607}"/>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8" name="Straight Connector 301">
                <a:extLst>
                  <a:ext uri="{FF2B5EF4-FFF2-40B4-BE49-F238E27FC236}">
                    <a16:creationId xmlns:a16="http://schemas.microsoft.com/office/drawing/2014/main" id="{C75463DA-468C-1940-B81E-5241B8808CE9}"/>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69" name="Straight Connector 302">
                <a:extLst>
                  <a:ext uri="{FF2B5EF4-FFF2-40B4-BE49-F238E27FC236}">
                    <a16:creationId xmlns:a16="http://schemas.microsoft.com/office/drawing/2014/main" id="{277E7771-6083-3B4A-B2F3-D844311A0A2B}"/>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70" name="Straight Connector 303">
                <a:extLst>
                  <a:ext uri="{FF2B5EF4-FFF2-40B4-BE49-F238E27FC236}">
                    <a16:creationId xmlns:a16="http://schemas.microsoft.com/office/drawing/2014/main" id="{5BF1A0FB-9675-FB47-B9FD-109D77184D5D}"/>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71" name="Straight Connector 304">
                <a:extLst>
                  <a:ext uri="{FF2B5EF4-FFF2-40B4-BE49-F238E27FC236}">
                    <a16:creationId xmlns:a16="http://schemas.microsoft.com/office/drawing/2014/main" id="{438C778A-CC87-5141-9B8F-C9F408B48093}"/>
                  </a:ext>
                </a:extLst>
              </p:cNvPr>
              <p:cNvCxnSpPr>
                <a:cxnSpLocks noChangeShapeType="1"/>
                <a:endCxn id="335"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72" name="Group 133">
                <a:extLst>
                  <a:ext uri="{FF2B5EF4-FFF2-40B4-BE49-F238E27FC236}">
                    <a16:creationId xmlns:a16="http://schemas.microsoft.com/office/drawing/2014/main" id="{0FBD653F-2A68-184A-BD9D-6C9311B9A196}"/>
                  </a:ext>
                </a:extLst>
              </p:cNvPr>
              <p:cNvGrpSpPr>
                <a:grpSpLocks/>
              </p:cNvGrpSpPr>
              <p:nvPr/>
            </p:nvGrpSpPr>
            <p:grpSpPr bwMode="auto">
              <a:xfrm>
                <a:off x="9555206" y="2650627"/>
                <a:ext cx="532759" cy="184809"/>
                <a:chOff x="2356" y="1300"/>
                <a:chExt cx="555" cy="194"/>
              </a:xfrm>
            </p:grpSpPr>
            <p:sp>
              <p:nvSpPr>
                <p:cNvPr id="327" name="Oval 407">
                  <a:extLst>
                    <a:ext uri="{FF2B5EF4-FFF2-40B4-BE49-F238E27FC236}">
                      <a16:creationId xmlns:a16="http://schemas.microsoft.com/office/drawing/2014/main" id="{010C7E74-805A-2A40-95A0-6C4DDB5C69A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28" name="Rectangle 410">
                  <a:extLst>
                    <a:ext uri="{FF2B5EF4-FFF2-40B4-BE49-F238E27FC236}">
                      <a16:creationId xmlns:a16="http://schemas.microsoft.com/office/drawing/2014/main" id="{D0A20A6D-4238-8F4A-89C0-F42A421E13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29" name="Oval 411">
                  <a:extLst>
                    <a:ext uri="{FF2B5EF4-FFF2-40B4-BE49-F238E27FC236}">
                      <a16:creationId xmlns:a16="http://schemas.microsoft.com/office/drawing/2014/main" id="{20209D8C-A441-D643-9E6E-6D6BF7AE2CC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330" name="Group 137">
                  <a:extLst>
                    <a:ext uri="{FF2B5EF4-FFF2-40B4-BE49-F238E27FC236}">
                      <a16:creationId xmlns:a16="http://schemas.microsoft.com/office/drawing/2014/main" id="{97BF3F1D-BFFD-CE46-AA4F-1EF96C3537F8}"/>
                    </a:ext>
                  </a:extLst>
                </p:cNvPr>
                <p:cNvGrpSpPr>
                  <a:grpSpLocks/>
                </p:cNvGrpSpPr>
                <p:nvPr/>
              </p:nvGrpSpPr>
              <p:grpSpPr bwMode="auto">
                <a:xfrm>
                  <a:off x="2468" y="1332"/>
                  <a:ext cx="310" cy="60"/>
                  <a:chOff x="2468" y="1332"/>
                  <a:chExt cx="310" cy="60"/>
                </a:xfrm>
              </p:grpSpPr>
              <p:sp>
                <p:nvSpPr>
                  <p:cNvPr id="333" name="Freeform 138">
                    <a:extLst>
                      <a:ext uri="{FF2B5EF4-FFF2-40B4-BE49-F238E27FC236}">
                        <a16:creationId xmlns:a16="http://schemas.microsoft.com/office/drawing/2014/main" id="{CB5EAAD6-36AD-5940-8E93-CCDF5F657E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34" name="Freeform 139">
                    <a:extLst>
                      <a:ext uri="{FF2B5EF4-FFF2-40B4-BE49-F238E27FC236}">
                        <a16:creationId xmlns:a16="http://schemas.microsoft.com/office/drawing/2014/main" id="{D2783AA8-98DB-2742-9633-D1DB298BE1C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331" name="Line 140">
                  <a:extLst>
                    <a:ext uri="{FF2B5EF4-FFF2-40B4-BE49-F238E27FC236}">
                      <a16:creationId xmlns:a16="http://schemas.microsoft.com/office/drawing/2014/main" id="{9A3A7A14-3CDE-3343-9E31-B79200B6CF09}"/>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32" name="Line 141">
                  <a:extLst>
                    <a:ext uri="{FF2B5EF4-FFF2-40B4-BE49-F238E27FC236}">
                      <a16:creationId xmlns:a16="http://schemas.microsoft.com/office/drawing/2014/main" id="{568B98BA-26D9-5648-9525-DB9872C35BC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3" name="Group 133">
                <a:extLst>
                  <a:ext uri="{FF2B5EF4-FFF2-40B4-BE49-F238E27FC236}">
                    <a16:creationId xmlns:a16="http://schemas.microsoft.com/office/drawing/2014/main" id="{0E17A66D-7D8B-5F41-BCE3-E570B636835A}"/>
                  </a:ext>
                </a:extLst>
              </p:cNvPr>
              <p:cNvGrpSpPr>
                <a:grpSpLocks/>
              </p:cNvGrpSpPr>
              <p:nvPr/>
            </p:nvGrpSpPr>
            <p:grpSpPr bwMode="auto">
              <a:xfrm>
                <a:off x="8772607" y="2725609"/>
                <a:ext cx="532759" cy="184809"/>
                <a:chOff x="2356" y="1300"/>
                <a:chExt cx="555" cy="194"/>
              </a:xfrm>
            </p:grpSpPr>
            <p:sp>
              <p:nvSpPr>
                <p:cNvPr id="319" name="Oval 407">
                  <a:extLst>
                    <a:ext uri="{FF2B5EF4-FFF2-40B4-BE49-F238E27FC236}">
                      <a16:creationId xmlns:a16="http://schemas.microsoft.com/office/drawing/2014/main" id="{08C4B1E3-E7B8-6643-8D79-369103CE73E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20" name="Rectangle 410">
                  <a:extLst>
                    <a:ext uri="{FF2B5EF4-FFF2-40B4-BE49-F238E27FC236}">
                      <a16:creationId xmlns:a16="http://schemas.microsoft.com/office/drawing/2014/main" id="{5A2BCCD6-1805-C846-B54E-B2051A89B73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21" name="Oval 411">
                  <a:extLst>
                    <a:ext uri="{FF2B5EF4-FFF2-40B4-BE49-F238E27FC236}">
                      <a16:creationId xmlns:a16="http://schemas.microsoft.com/office/drawing/2014/main" id="{88589E86-04E3-9B43-B338-1546C6A51EE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322" name="Group 137">
                  <a:extLst>
                    <a:ext uri="{FF2B5EF4-FFF2-40B4-BE49-F238E27FC236}">
                      <a16:creationId xmlns:a16="http://schemas.microsoft.com/office/drawing/2014/main" id="{826A4B0A-B788-E54A-9EA4-9D6261146308}"/>
                    </a:ext>
                  </a:extLst>
                </p:cNvPr>
                <p:cNvGrpSpPr>
                  <a:grpSpLocks/>
                </p:cNvGrpSpPr>
                <p:nvPr/>
              </p:nvGrpSpPr>
              <p:grpSpPr bwMode="auto">
                <a:xfrm>
                  <a:off x="2468" y="1332"/>
                  <a:ext cx="310" cy="60"/>
                  <a:chOff x="2468" y="1332"/>
                  <a:chExt cx="310" cy="60"/>
                </a:xfrm>
              </p:grpSpPr>
              <p:sp>
                <p:nvSpPr>
                  <p:cNvPr id="325" name="Freeform 138">
                    <a:extLst>
                      <a:ext uri="{FF2B5EF4-FFF2-40B4-BE49-F238E27FC236}">
                        <a16:creationId xmlns:a16="http://schemas.microsoft.com/office/drawing/2014/main" id="{99939D3A-6B28-054A-B71F-0E4E67D9D8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26" name="Freeform 139">
                    <a:extLst>
                      <a:ext uri="{FF2B5EF4-FFF2-40B4-BE49-F238E27FC236}">
                        <a16:creationId xmlns:a16="http://schemas.microsoft.com/office/drawing/2014/main" id="{71DD795F-B2F0-1743-8A24-D230657115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323" name="Line 140">
                  <a:extLst>
                    <a:ext uri="{FF2B5EF4-FFF2-40B4-BE49-F238E27FC236}">
                      <a16:creationId xmlns:a16="http://schemas.microsoft.com/office/drawing/2014/main" id="{C1A81B6B-0397-BD4C-A09F-6752DBD88710}"/>
                    </a:ext>
                  </a:extLst>
                </p:cNvPr>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24" name="Line 141">
                  <a:extLst>
                    <a:ext uri="{FF2B5EF4-FFF2-40B4-BE49-F238E27FC236}">
                      <a16:creationId xmlns:a16="http://schemas.microsoft.com/office/drawing/2014/main" id="{D95D2676-448B-2E41-A61F-1B226AD35642}"/>
                    </a:ext>
                  </a:extLst>
                </p:cNvPr>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4" name="Group 133">
                <a:extLst>
                  <a:ext uri="{FF2B5EF4-FFF2-40B4-BE49-F238E27FC236}">
                    <a16:creationId xmlns:a16="http://schemas.microsoft.com/office/drawing/2014/main" id="{793837A4-55FA-2541-B594-F0C51D445F9F}"/>
                  </a:ext>
                </a:extLst>
              </p:cNvPr>
              <p:cNvGrpSpPr>
                <a:grpSpLocks/>
              </p:cNvGrpSpPr>
              <p:nvPr/>
            </p:nvGrpSpPr>
            <p:grpSpPr bwMode="auto">
              <a:xfrm>
                <a:off x="9060908" y="2428111"/>
                <a:ext cx="532759" cy="184809"/>
                <a:chOff x="2356" y="1300"/>
                <a:chExt cx="555" cy="194"/>
              </a:xfrm>
            </p:grpSpPr>
            <p:sp>
              <p:nvSpPr>
                <p:cNvPr id="311" name="Oval 407">
                  <a:extLst>
                    <a:ext uri="{FF2B5EF4-FFF2-40B4-BE49-F238E27FC236}">
                      <a16:creationId xmlns:a16="http://schemas.microsoft.com/office/drawing/2014/main" id="{196B9A26-7308-8C4D-9336-8222537B5B1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12" name="Rectangle 410">
                  <a:extLst>
                    <a:ext uri="{FF2B5EF4-FFF2-40B4-BE49-F238E27FC236}">
                      <a16:creationId xmlns:a16="http://schemas.microsoft.com/office/drawing/2014/main" id="{6645480F-8545-4F46-A661-8A40B381A15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13" name="Oval 411">
                  <a:extLst>
                    <a:ext uri="{FF2B5EF4-FFF2-40B4-BE49-F238E27FC236}">
                      <a16:creationId xmlns:a16="http://schemas.microsoft.com/office/drawing/2014/main" id="{155A4888-4551-1846-BBFA-61604C9B504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314" name="Group 137">
                  <a:extLst>
                    <a:ext uri="{FF2B5EF4-FFF2-40B4-BE49-F238E27FC236}">
                      <a16:creationId xmlns:a16="http://schemas.microsoft.com/office/drawing/2014/main" id="{15C82C35-1614-6D42-9C7F-35F402D84B1A}"/>
                    </a:ext>
                  </a:extLst>
                </p:cNvPr>
                <p:cNvGrpSpPr>
                  <a:grpSpLocks/>
                </p:cNvGrpSpPr>
                <p:nvPr/>
              </p:nvGrpSpPr>
              <p:grpSpPr bwMode="auto">
                <a:xfrm>
                  <a:off x="2468" y="1332"/>
                  <a:ext cx="310" cy="60"/>
                  <a:chOff x="2468" y="1332"/>
                  <a:chExt cx="310" cy="60"/>
                </a:xfrm>
              </p:grpSpPr>
              <p:sp>
                <p:nvSpPr>
                  <p:cNvPr id="317" name="Freeform 138">
                    <a:extLst>
                      <a:ext uri="{FF2B5EF4-FFF2-40B4-BE49-F238E27FC236}">
                        <a16:creationId xmlns:a16="http://schemas.microsoft.com/office/drawing/2014/main" id="{43D75FD7-B2AE-6D4E-ACD0-3A2E5FA326D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18" name="Freeform 139">
                    <a:extLst>
                      <a:ext uri="{FF2B5EF4-FFF2-40B4-BE49-F238E27FC236}">
                        <a16:creationId xmlns:a16="http://schemas.microsoft.com/office/drawing/2014/main" id="{948C0056-D7B2-0F4E-82C0-6EE9185E96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315" name="Line 140">
                  <a:extLst>
                    <a:ext uri="{FF2B5EF4-FFF2-40B4-BE49-F238E27FC236}">
                      <a16:creationId xmlns:a16="http://schemas.microsoft.com/office/drawing/2014/main" id="{B6099386-2953-A24D-9C2F-183267CE1CE3}"/>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16" name="Line 141">
                  <a:extLst>
                    <a:ext uri="{FF2B5EF4-FFF2-40B4-BE49-F238E27FC236}">
                      <a16:creationId xmlns:a16="http://schemas.microsoft.com/office/drawing/2014/main" id="{47280217-6588-2442-88B2-2C978D2DBF0D}"/>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5" name="Group 133">
                <a:extLst>
                  <a:ext uri="{FF2B5EF4-FFF2-40B4-BE49-F238E27FC236}">
                    <a16:creationId xmlns:a16="http://schemas.microsoft.com/office/drawing/2014/main" id="{A06444CC-9092-1545-8DB8-6E8FDA47D29B}"/>
                  </a:ext>
                </a:extLst>
              </p:cNvPr>
              <p:cNvGrpSpPr>
                <a:grpSpLocks/>
              </p:cNvGrpSpPr>
              <p:nvPr/>
            </p:nvGrpSpPr>
            <p:grpSpPr bwMode="auto">
              <a:xfrm>
                <a:off x="10005281" y="2289952"/>
                <a:ext cx="532759" cy="184809"/>
                <a:chOff x="2356" y="1300"/>
                <a:chExt cx="555" cy="194"/>
              </a:xfrm>
            </p:grpSpPr>
            <p:sp>
              <p:nvSpPr>
                <p:cNvPr id="303" name="Oval 407">
                  <a:extLst>
                    <a:ext uri="{FF2B5EF4-FFF2-40B4-BE49-F238E27FC236}">
                      <a16:creationId xmlns:a16="http://schemas.microsoft.com/office/drawing/2014/main" id="{98F0B009-EAE9-4D45-ADBF-90E4C8514AA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04" name="Rectangle 410">
                  <a:extLst>
                    <a:ext uri="{FF2B5EF4-FFF2-40B4-BE49-F238E27FC236}">
                      <a16:creationId xmlns:a16="http://schemas.microsoft.com/office/drawing/2014/main" id="{69CB880D-4159-314B-8589-398633740F1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305" name="Oval 411">
                  <a:extLst>
                    <a:ext uri="{FF2B5EF4-FFF2-40B4-BE49-F238E27FC236}">
                      <a16:creationId xmlns:a16="http://schemas.microsoft.com/office/drawing/2014/main" id="{6B73AC4A-06D5-BD46-BC62-FAF54C96B23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306" name="Group 137">
                  <a:extLst>
                    <a:ext uri="{FF2B5EF4-FFF2-40B4-BE49-F238E27FC236}">
                      <a16:creationId xmlns:a16="http://schemas.microsoft.com/office/drawing/2014/main" id="{6A495CD8-F8C0-9D42-9061-64D1E60810A3}"/>
                    </a:ext>
                  </a:extLst>
                </p:cNvPr>
                <p:cNvGrpSpPr>
                  <a:grpSpLocks/>
                </p:cNvGrpSpPr>
                <p:nvPr/>
              </p:nvGrpSpPr>
              <p:grpSpPr bwMode="auto">
                <a:xfrm>
                  <a:off x="2468" y="1332"/>
                  <a:ext cx="310" cy="60"/>
                  <a:chOff x="2468" y="1332"/>
                  <a:chExt cx="310" cy="60"/>
                </a:xfrm>
              </p:grpSpPr>
              <p:sp>
                <p:nvSpPr>
                  <p:cNvPr id="309" name="Freeform 138">
                    <a:extLst>
                      <a:ext uri="{FF2B5EF4-FFF2-40B4-BE49-F238E27FC236}">
                        <a16:creationId xmlns:a16="http://schemas.microsoft.com/office/drawing/2014/main" id="{88F3B665-197B-4F49-8C43-447D1016AC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10" name="Freeform 139">
                    <a:extLst>
                      <a:ext uri="{FF2B5EF4-FFF2-40B4-BE49-F238E27FC236}">
                        <a16:creationId xmlns:a16="http://schemas.microsoft.com/office/drawing/2014/main" id="{252B1589-DFED-0B42-BE9A-3315ED3772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307" name="Line 140">
                  <a:extLst>
                    <a:ext uri="{FF2B5EF4-FFF2-40B4-BE49-F238E27FC236}">
                      <a16:creationId xmlns:a16="http://schemas.microsoft.com/office/drawing/2014/main" id="{FA2EF4E0-3B3F-CE46-8105-EE6EAFA7466C}"/>
                    </a:ext>
                  </a:extLst>
                </p:cNvPr>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08" name="Line 141">
                  <a:extLst>
                    <a:ext uri="{FF2B5EF4-FFF2-40B4-BE49-F238E27FC236}">
                      <a16:creationId xmlns:a16="http://schemas.microsoft.com/office/drawing/2014/main" id="{54F135E8-4A3E-7042-A857-E505A16F3516}"/>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6" name="Group 133">
                <a:extLst>
                  <a:ext uri="{FF2B5EF4-FFF2-40B4-BE49-F238E27FC236}">
                    <a16:creationId xmlns:a16="http://schemas.microsoft.com/office/drawing/2014/main" id="{C56D0DB6-C8C2-BD46-A61F-B87FCB32424B}"/>
                  </a:ext>
                </a:extLst>
              </p:cNvPr>
              <p:cNvGrpSpPr>
                <a:grpSpLocks/>
              </p:cNvGrpSpPr>
              <p:nvPr/>
            </p:nvGrpSpPr>
            <p:grpSpPr bwMode="auto">
              <a:xfrm>
                <a:off x="10232661" y="2882876"/>
                <a:ext cx="532759" cy="184809"/>
                <a:chOff x="2356" y="1300"/>
                <a:chExt cx="555" cy="194"/>
              </a:xfrm>
            </p:grpSpPr>
            <p:sp>
              <p:nvSpPr>
                <p:cNvPr id="295" name="Oval 407">
                  <a:extLst>
                    <a:ext uri="{FF2B5EF4-FFF2-40B4-BE49-F238E27FC236}">
                      <a16:creationId xmlns:a16="http://schemas.microsoft.com/office/drawing/2014/main" id="{8DD481CE-4625-5444-84F8-C4FDB156576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96" name="Rectangle 410">
                  <a:extLst>
                    <a:ext uri="{FF2B5EF4-FFF2-40B4-BE49-F238E27FC236}">
                      <a16:creationId xmlns:a16="http://schemas.microsoft.com/office/drawing/2014/main" id="{DE30FE06-38AD-6649-B253-DAA50CC45C2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97" name="Oval 411">
                  <a:extLst>
                    <a:ext uri="{FF2B5EF4-FFF2-40B4-BE49-F238E27FC236}">
                      <a16:creationId xmlns:a16="http://schemas.microsoft.com/office/drawing/2014/main" id="{6209655C-FC5E-E44B-9975-53EE035307D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98" name="Group 137">
                  <a:extLst>
                    <a:ext uri="{FF2B5EF4-FFF2-40B4-BE49-F238E27FC236}">
                      <a16:creationId xmlns:a16="http://schemas.microsoft.com/office/drawing/2014/main" id="{42D22DF6-EB02-344F-BA0F-82D271D19B85}"/>
                    </a:ext>
                  </a:extLst>
                </p:cNvPr>
                <p:cNvGrpSpPr>
                  <a:grpSpLocks/>
                </p:cNvGrpSpPr>
                <p:nvPr/>
              </p:nvGrpSpPr>
              <p:grpSpPr bwMode="auto">
                <a:xfrm>
                  <a:off x="2468" y="1332"/>
                  <a:ext cx="310" cy="60"/>
                  <a:chOff x="2468" y="1332"/>
                  <a:chExt cx="310" cy="60"/>
                </a:xfrm>
              </p:grpSpPr>
              <p:sp>
                <p:nvSpPr>
                  <p:cNvPr id="301" name="Freeform 138">
                    <a:extLst>
                      <a:ext uri="{FF2B5EF4-FFF2-40B4-BE49-F238E27FC236}">
                        <a16:creationId xmlns:a16="http://schemas.microsoft.com/office/drawing/2014/main" id="{D1FD082C-1EE9-A840-9BBB-D573C2BAE2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02" name="Freeform 139">
                    <a:extLst>
                      <a:ext uri="{FF2B5EF4-FFF2-40B4-BE49-F238E27FC236}">
                        <a16:creationId xmlns:a16="http://schemas.microsoft.com/office/drawing/2014/main" id="{120A354C-EEB2-4349-805D-D662937E8F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99" name="Line 140">
                  <a:extLst>
                    <a:ext uri="{FF2B5EF4-FFF2-40B4-BE49-F238E27FC236}">
                      <a16:creationId xmlns:a16="http://schemas.microsoft.com/office/drawing/2014/main" id="{735E47BC-2B85-9A40-AD5E-92DCDE8453BA}"/>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00" name="Line 141">
                  <a:extLst>
                    <a:ext uri="{FF2B5EF4-FFF2-40B4-BE49-F238E27FC236}">
                      <a16:creationId xmlns:a16="http://schemas.microsoft.com/office/drawing/2014/main" id="{DA8F5B97-1A95-DD40-9510-949A180093A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7" name="Group 133">
                <a:extLst>
                  <a:ext uri="{FF2B5EF4-FFF2-40B4-BE49-F238E27FC236}">
                    <a16:creationId xmlns:a16="http://schemas.microsoft.com/office/drawing/2014/main" id="{62F71D57-BD92-A645-AED5-AD0F00C983A6}"/>
                  </a:ext>
                </a:extLst>
              </p:cNvPr>
              <p:cNvGrpSpPr>
                <a:grpSpLocks/>
              </p:cNvGrpSpPr>
              <p:nvPr/>
            </p:nvGrpSpPr>
            <p:grpSpPr bwMode="auto">
              <a:xfrm>
                <a:off x="9330660" y="3072767"/>
                <a:ext cx="532759" cy="184809"/>
                <a:chOff x="2356" y="1300"/>
                <a:chExt cx="555" cy="194"/>
              </a:xfrm>
            </p:grpSpPr>
            <p:sp>
              <p:nvSpPr>
                <p:cNvPr id="287" name="Oval 407">
                  <a:extLst>
                    <a:ext uri="{FF2B5EF4-FFF2-40B4-BE49-F238E27FC236}">
                      <a16:creationId xmlns:a16="http://schemas.microsoft.com/office/drawing/2014/main" id="{E3F7C915-A486-E444-98C1-779B890F7C2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88" name="Rectangle 410">
                  <a:extLst>
                    <a:ext uri="{FF2B5EF4-FFF2-40B4-BE49-F238E27FC236}">
                      <a16:creationId xmlns:a16="http://schemas.microsoft.com/office/drawing/2014/main" id="{6E2EBA92-BAAC-8A4E-B9EE-659B6D50F9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89" name="Oval 411">
                  <a:extLst>
                    <a:ext uri="{FF2B5EF4-FFF2-40B4-BE49-F238E27FC236}">
                      <a16:creationId xmlns:a16="http://schemas.microsoft.com/office/drawing/2014/main" id="{811CC388-E88F-794C-B93B-4BD0E270E83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90" name="Group 137">
                  <a:extLst>
                    <a:ext uri="{FF2B5EF4-FFF2-40B4-BE49-F238E27FC236}">
                      <a16:creationId xmlns:a16="http://schemas.microsoft.com/office/drawing/2014/main" id="{08071467-A7D7-4544-B96A-92880380E80B}"/>
                    </a:ext>
                  </a:extLst>
                </p:cNvPr>
                <p:cNvGrpSpPr>
                  <a:grpSpLocks/>
                </p:cNvGrpSpPr>
                <p:nvPr/>
              </p:nvGrpSpPr>
              <p:grpSpPr bwMode="auto">
                <a:xfrm>
                  <a:off x="2468" y="1332"/>
                  <a:ext cx="310" cy="60"/>
                  <a:chOff x="2468" y="1332"/>
                  <a:chExt cx="310" cy="60"/>
                </a:xfrm>
              </p:grpSpPr>
              <p:sp>
                <p:nvSpPr>
                  <p:cNvPr id="293" name="Freeform 138">
                    <a:extLst>
                      <a:ext uri="{FF2B5EF4-FFF2-40B4-BE49-F238E27FC236}">
                        <a16:creationId xmlns:a16="http://schemas.microsoft.com/office/drawing/2014/main" id="{DFFC3363-8E4F-4246-A933-E3CDB2A917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94" name="Freeform 139">
                    <a:extLst>
                      <a:ext uri="{FF2B5EF4-FFF2-40B4-BE49-F238E27FC236}">
                        <a16:creationId xmlns:a16="http://schemas.microsoft.com/office/drawing/2014/main" id="{FA89DEB4-2D16-5340-9560-4C1F194F96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91" name="Line 140">
                  <a:extLst>
                    <a:ext uri="{FF2B5EF4-FFF2-40B4-BE49-F238E27FC236}">
                      <a16:creationId xmlns:a16="http://schemas.microsoft.com/office/drawing/2014/main" id="{C80F42E7-1527-D145-8D68-DB063A0343F7}"/>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92" name="Line 141">
                  <a:extLst>
                    <a:ext uri="{FF2B5EF4-FFF2-40B4-BE49-F238E27FC236}">
                      <a16:creationId xmlns:a16="http://schemas.microsoft.com/office/drawing/2014/main" id="{419CAED2-2FDF-AD45-BCC9-3051C70FAA71}"/>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278" name="Group 133">
                <a:extLst>
                  <a:ext uri="{FF2B5EF4-FFF2-40B4-BE49-F238E27FC236}">
                    <a16:creationId xmlns:a16="http://schemas.microsoft.com/office/drawing/2014/main" id="{FB922976-2E5B-5D49-807B-C93B68F18A12}"/>
                  </a:ext>
                </a:extLst>
              </p:cNvPr>
              <p:cNvGrpSpPr>
                <a:grpSpLocks/>
              </p:cNvGrpSpPr>
              <p:nvPr/>
            </p:nvGrpSpPr>
            <p:grpSpPr bwMode="auto">
              <a:xfrm>
                <a:off x="8438032" y="3018963"/>
                <a:ext cx="532759" cy="184809"/>
                <a:chOff x="2356" y="1300"/>
                <a:chExt cx="555" cy="194"/>
              </a:xfrm>
            </p:grpSpPr>
            <p:sp>
              <p:nvSpPr>
                <p:cNvPr id="279" name="Oval 407">
                  <a:extLst>
                    <a:ext uri="{FF2B5EF4-FFF2-40B4-BE49-F238E27FC236}">
                      <a16:creationId xmlns:a16="http://schemas.microsoft.com/office/drawing/2014/main" id="{0CA521A0-0563-A445-99FF-4E670AB03E4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80" name="Rectangle 410">
                  <a:extLst>
                    <a:ext uri="{FF2B5EF4-FFF2-40B4-BE49-F238E27FC236}">
                      <a16:creationId xmlns:a16="http://schemas.microsoft.com/office/drawing/2014/main" id="{53B08889-B6A0-304D-B4AF-255569F733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81" name="Oval 411">
                  <a:extLst>
                    <a:ext uri="{FF2B5EF4-FFF2-40B4-BE49-F238E27FC236}">
                      <a16:creationId xmlns:a16="http://schemas.microsoft.com/office/drawing/2014/main" id="{1D769F62-F343-3A40-8620-384E7CA0FEF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82" name="Group 137">
                  <a:extLst>
                    <a:ext uri="{FF2B5EF4-FFF2-40B4-BE49-F238E27FC236}">
                      <a16:creationId xmlns:a16="http://schemas.microsoft.com/office/drawing/2014/main" id="{738937E8-A4B3-3349-AD95-112B3D9B6019}"/>
                    </a:ext>
                  </a:extLst>
                </p:cNvPr>
                <p:cNvGrpSpPr>
                  <a:grpSpLocks/>
                </p:cNvGrpSpPr>
                <p:nvPr/>
              </p:nvGrpSpPr>
              <p:grpSpPr bwMode="auto">
                <a:xfrm>
                  <a:off x="2468" y="1332"/>
                  <a:ext cx="310" cy="60"/>
                  <a:chOff x="2468" y="1332"/>
                  <a:chExt cx="310" cy="60"/>
                </a:xfrm>
              </p:grpSpPr>
              <p:sp>
                <p:nvSpPr>
                  <p:cNvPr id="285" name="Freeform 138">
                    <a:extLst>
                      <a:ext uri="{FF2B5EF4-FFF2-40B4-BE49-F238E27FC236}">
                        <a16:creationId xmlns:a16="http://schemas.microsoft.com/office/drawing/2014/main" id="{DC32E303-AE74-1446-98DB-33DD542D13F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86" name="Freeform 139">
                    <a:extLst>
                      <a:ext uri="{FF2B5EF4-FFF2-40B4-BE49-F238E27FC236}">
                        <a16:creationId xmlns:a16="http://schemas.microsoft.com/office/drawing/2014/main" id="{534040FD-A850-1546-AE7B-911B7D8E7FF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83" name="Line 140">
                  <a:extLst>
                    <a:ext uri="{FF2B5EF4-FFF2-40B4-BE49-F238E27FC236}">
                      <a16:creationId xmlns:a16="http://schemas.microsoft.com/office/drawing/2014/main" id="{8414AFD1-A6AE-0C43-87E8-330C24F518E2}"/>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84" name="Line 141">
                  <a:extLst>
                    <a:ext uri="{FF2B5EF4-FFF2-40B4-BE49-F238E27FC236}">
                      <a16:creationId xmlns:a16="http://schemas.microsoft.com/office/drawing/2014/main" id="{BC404CA4-DE57-A546-B3C0-F6DCD43DB027}"/>
                    </a:ext>
                  </a:extLst>
                </p:cNvPr>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grpSp>
          <p:nvGrpSpPr>
            <p:cNvPr id="66" name="Group 331">
              <a:extLst>
                <a:ext uri="{FF2B5EF4-FFF2-40B4-BE49-F238E27FC236}">
                  <a16:creationId xmlns:a16="http://schemas.microsoft.com/office/drawing/2014/main" id="{2357F483-56DC-0D4E-ACFF-9C01DC6B9871}"/>
                </a:ext>
              </a:extLst>
            </p:cNvPr>
            <p:cNvGrpSpPr>
              <a:grpSpLocks/>
            </p:cNvGrpSpPr>
            <p:nvPr/>
          </p:nvGrpSpPr>
          <p:grpSpPr bwMode="auto">
            <a:xfrm>
              <a:off x="1803400" y="2755900"/>
              <a:ext cx="3467100" cy="1193800"/>
              <a:chOff x="7848600" y="2044700"/>
              <a:chExt cx="3200399" cy="1371600"/>
            </a:xfrm>
          </p:grpSpPr>
          <p:sp>
            <p:nvSpPr>
              <p:cNvPr id="179" name="Oval 332">
                <a:extLst>
                  <a:ext uri="{FF2B5EF4-FFF2-40B4-BE49-F238E27FC236}">
                    <a16:creationId xmlns:a16="http://schemas.microsoft.com/office/drawing/2014/main" id="{9120DEBC-2FEF-534C-A5EF-75BF98FBA766}"/>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180" name="Group 133">
                <a:extLst>
                  <a:ext uri="{FF2B5EF4-FFF2-40B4-BE49-F238E27FC236}">
                    <a16:creationId xmlns:a16="http://schemas.microsoft.com/office/drawing/2014/main" id="{13FD973C-A8EE-5048-B348-4293B6AA6493}"/>
                  </a:ext>
                </a:extLst>
              </p:cNvPr>
              <p:cNvGrpSpPr>
                <a:grpSpLocks/>
              </p:cNvGrpSpPr>
              <p:nvPr/>
            </p:nvGrpSpPr>
            <p:grpSpPr bwMode="auto">
              <a:xfrm>
                <a:off x="8526482" y="2160804"/>
                <a:ext cx="532759" cy="184809"/>
                <a:chOff x="2356" y="1300"/>
                <a:chExt cx="555" cy="194"/>
              </a:xfrm>
            </p:grpSpPr>
            <p:sp>
              <p:nvSpPr>
                <p:cNvPr id="253" name="Oval 407">
                  <a:extLst>
                    <a:ext uri="{FF2B5EF4-FFF2-40B4-BE49-F238E27FC236}">
                      <a16:creationId xmlns:a16="http://schemas.microsoft.com/office/drawing/2014/main" id="{4CFD793E-DF31-1B46-B912-7925AAC6D7C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54" name="Rectangle 410">
                  <a:extLst>
                    <a:ext uri="{FF2B5EF4-FFF2-40B4-BE49-F238E27FC236}">
                      <a16:creationId xmlns:a16="http://schemas.microsoft.com/office/drawing/2014/main" id="{0BDCE3CD-0E06-3546-8D33-A3951ACB252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55" name="Oval 411">
                  <a:extLst>
                    <a:ext uri="{FF2B5EF4-FFF2-40B4-BE49-F238E27FC236}">
                      <a16:creationId xmlns:a16="http://schemas.microsoft.com/office/drawing/2014/main" id="{58812803-3BD2-E145-84D5-3459DE9599B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56" name="Group 137">
                  <a:extLst>
                    <a:ext uri="{FF2B5EF4-FFF2-40B4-BE49-F238E27FC236}">
                      <a16:creationId xmlns:a16="http://schemas.microsoft.com/office/drawing/2014/main" id="{A84ACE82-842B-3D47-B02C-B87E3EA372D5}"/>
                    </a:ext>
                  </a:extLst>
                </p:cNvPr>
                <p:cNvGrpSpPr>
                  <a:grpSpLocks/>
                </p:cNvGrpSpPr>
                <p:nvPr/>
              </p:nvGrpSpPr>
              <p:grpSpPr bwMode="auto">
                <a:xfrm>
                  <a:off x="2468" y="1332"/>
                  <a:ext cx="310" cy="60"/>
                  <a:chOff x="2468" y="1332"/>
                  <a:chExt cx="310" cy="60"/>
                </a:xfrm>
              </p:grpSpPr>
              <p:sp>
                <p:nvSpPr>
                  <p:cNvPr id="259" name="Freeform 138">
                    <a:extLst>
                      <a:ext uri="{FF2B5EF4-FFF2-40B4-BE49-F238E27FC236}">
                        <a16:creationId xmlns:a16="http://schemas.microsoft.com/office/drawing/2014/main" id="{2F4FE782-0E61-A24A-86F5-53C4280FC4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60" name="Freeform 139">
                    <a:extLst>
                      <a:ext uri="{FF2B5EF4-FFF2-40B4-BE49-F238E27FC236}">
                        <a16:creationId xmlns:a16="http://schemas.microsoft.com/office/drawing/2014/main" id="{20798D08-C275-C345-BDB5-ED6DA439F50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57" name="Line 140">
                  <a:extLst>
                    <a:ext uri="{FF2B5EF4-FFF2-40B4-BE49-F238E27FC236}">
                      <a16:creationId xmlns:a16="http://schemas.microsoft.com/office/drawing/2014/main" id="{9B8805E2-537D-484E-86AA-2288A84B6EDF}"/>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58" name="Line 141">
                  <a:extLst>
                    <a:ext uri="{FF2B5EF4-FFF2-40B4-BE49-F238E27FC236}">
                      <a16:creationId xmlns:a16="http://schemas.microsoft.com/office/drawing/2014/main" id="{A0649348-534F-1641-9713-81019EA8E254}"/>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cxnSp>
            <p:nvCxnSpPr>
              <p:cNvPr id="181" name="Straight Connector 334">
                <a:extLst>
                  <a:ext uri="{FF2B5EF4-FFF2-40B4-BE49-F238E27FC236}">
                    <a16:creationId xmlns:a16="http://schemas.microsoft.com/office/drawing/2014/main" id="{4BABEB20-7AB6-0B49-9A50-DFA6EEAE4B48}"/>
                  </a:ext>
                </a:extLst>
              </p:cNvPr>
              <p:cNvCxnSpPr>
                <a:cxnSpLocks noChangeShapeType="1"/>
                <a:stCxn id="258"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2" name="Straight Connector 335">
                <a:extLst>
                  <a:ext uri="{FF2B5EF4-FFF2-40B4-BE49-F238E27FC236}">
                    <a16:creationId xmlns:a16="http://schemas.microsoft.com/office/drawing/2014/main" id="{29F32A41-5B1D-6A44-B6A6-8806F19EE8AB}"/>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3" name="Straight Connector 336">
                <a:extLst>
                  <a:ext uri="{FF2B5EF4-FFF2-40B4-BE49-F238E27FC236}">
                    <a16:creationId xmlns:a16="http://schemas.microsoft.com/office/drawing/2014/main" id="{E5B1E4A8-B1E8-4248-92B3-B50F21C2AFB7}"/>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4" name="Straight Connector 337">
                <a:extLst>
                  <a:ext uri="{FF2B5EF4-FFF2-40B4-BE49-F238E27FC236}">
                    <a16:creationId xmlns:a16="http://schemas.microsoft.com/office/drawing/2014/main" id="{7E071437-3F53-F24B-AA41-AC92CD067A9D}"/>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338">
                <a:extLst>
                  <a:ext uri="{FF2B5EF4-FFF2-40B4-BE49-F238E27FC236}">
                    <a16:creationId xmlns:a16="http://schemas.microsoft.com/office/drawing/2014/main" id="{270D89F3-A5CD-0D42-9664-1CBD48D3C3FB}"/>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6" name="Straight Connector 339">
                <a:extLst>
                  <a:ext uri="{FF2B5EF4-FFF2-40B4-BE49-F238E27FC236}">
                    <a16:creationId xmlns:a16="http://schemas.microsoft.com/office/drawing/2014/main" id="{8E0B0208-44DB-7F44-B1B8-BE249EE486BD}"/>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7" name="Straight Connector 340">
                <a:extLst>
                  <a:ext uri="{FF2B5EF4-FFF2-40B4-BE49-F238E27FC236}">
                    <a16:creationId xmlns:a16="http://schemas.microsoft.com/office/drawing/2014/main" id="{E96A89C9-2D97-5641-9D11-075A3C7111C1}"/>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8" name="Straight Connector 341">
                <a:extLst>
                  <a:ext uri="{FF2B5EF4-FFF2-40B4-BE49-F238E27FC236}">
                    <a16:creationId xmlns:a16="http://schemas.microsoft.com/office/drawing/2014/main" id="{505210E4-C184-2840-8C6D-90AF6551CA18}"/>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89" name="Straight Connector 342">
                <a:extLst>
                  <a:ext uri="{FF2B5EF4-FFF2-40B4-BE49-F238E27FC236}">
                    <a16:creationId xmlns:a16="http://schemas.microsoft.com/office/drawing/2014/main" id="{21C8FA11-4B83-174D-8F02-BD67AB5C5AA8}"/>
                  </a:ext>
                </a:extLst>
              </p:cNvPr>
              <p:cNvCxnSpPr>
                <a:cxnSpLocks noChangeShapeType="1"/>
                <a:endCxn id="253"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190" name="Group 133">
                <a:extLst>
                  <a:ext uri="{FF2B5EF4-FFF2-40B4-BE49-F238E27FC236}">
                    <a16:creationId xmlns:a16="http://schemas.microsoft.com/office/drawing/2014/main" id="{7561C78A-6F59-DF42-ACCB-01A5CC6657F2}"/>
                  </a:ext>
                </a:extLst>
              </p:cNvPr>
              <p:cNvGrpSpPr>
                <a:grpSpLocks/>
              </p:cNvGrpSpPr>
              <p:nvPr/>
            </p:nvGrpSpPr>
            <p:grpSpPr bwMode="auto">
              <a:xfrm>
                <a:off x="9555206" y="2650627"/>
                <a:ext cx="532759" cy="184809"/>
                <a:chOff x="2356" y="1300"/>
                <a:chExt cx="555" cy="194"/>
              </a:xfrm>
            </p:grpSpPr>
            <p:sp>
              <p:nvSpPr>
                <p:cNvPr id="245" name="Oval 407">
                  <a:extLst>
                    <a:ext uri="{FF2B5EF4-FFF2-40B4-BE49-F238E27FC236}">
                      <a16:creationId xmlns:a16="http://schemas.microsoft.com/office/drawing/2014/main" id="{DAB1A0A2-2479-434F-BC8F-D8D60A6E7F1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46" name="Rectangle 410">
                  <a:extLst>
                    <a:ext uri="{FF2B5EF4-FFF2-40B4-BE49-F238E27FC236}">
                      <a16:creationId xmlns:a16="http://schemas.microsoft.com/office/drawing/2014/main" id="{ED06BFFA-C85C-E145-B80B-C4E40F4EB24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47" name="Oval 411">
                  <a:extLst>
                    <a:ext uri="{FF2B5EF4-FFF2-40B4-BE49-F238E27FC236}">
                      <a16:creationId xmlns:a16="http://schemas.microsoft.com/office/drawing/2014/main" id="{0455DC68-96EA-7441-8A88-D21D991C80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48" name="Group 137">
                  <a:extLst>
                    <a:ext uri="{FF2B5EF4-FFF2-40B4-BE49-F238E27FC236}">
                      <a16:creationId xmlns:a16="http://schemas.microsoft.com/office/drawing/2014/main" id="{A70E3948-269D-1043-981F-069B6B94660E}"/>
                    </a:ext>
                  </a:extLst>
                </p:cNvPr>
                <p:cNvGrpSpPr>
                  <a:grpSpLocks/>
                </p:cNvGrpSpPr>
                <p:nvPr/>
              </p:nvGrpSpPr>
              <p:grpSpPr bwMode="auto">
                <a:xfrm>
                  <a:off x="2468" y="1332"/>
                  <a:ext cx="310" cy="60"/>
                  <a:chOff x="2468" y="1332"/>
                  <a:chExt cx="310" cy="60"/>
                </a:xfrm>
              </p:grpSpPr>
              <p:sp>
                <p:nvSpPr>
                  <p:cNvPr id="251" name="Freeform 138">
                    <a:extLst>
                      <a:ext uri="{FF2B5EF4-FFF2-40B4-BE49-F238E27FC236}">
                        <a16:creationId xmlns:a16="http://schemas.microsoft.com/office/drawing/2014/main" id="{4D2E9F7C-6625-1D46-B345-89632F2091F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52" name="Freeform 139">
                    <a:extLst>
                      <a:ext uri="{FF2B5EF4-FFF2-40B4-BE49-F238E27FC236}">
                        <a16:creationId xmlns:a16="http://schemas.microsoft.com/office/drawing/2014/main" id="{38702A10-8A63-4041-A2E6-19D0700CDE2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49" name="Line 140">
                  <a:extLst>
                    <a:ext uri="{FF2B5EF4-FFF2-40B4-BE49-F238E27FC236}">
                      <a16:creationId xmlns:a16="http://schemas.microsoft.com/office/drawing/2014/main" id="{DB3D42B8-1E0B-2141-AC34-40F5DB748238}"/>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50" name="Line 141">
                  <a:extLst>
                    <a:ext uri="{FF2B5EF4-FFF2-40B4-BE49-F238E27FC236}">
                      <a16:creationId xmlns:a16="http://schemas.microsoft.com/office/drawing/2014/main" id="{ACF706A7-798D-A346-9CF3-ABA839EB339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1" name="Group 133">
                <a:extLst>
                  <a:ext uri="{FF2B5EF4-FFF2-40B4-BE49-F238E27FC236}">
                    <a16:creationId xmlns:a16="http://schemas.microsoft.com/office/drawing/2014/main" id="{06A6101F-46E0-3B4D-AECC-DD3071E6246F}"/>
                  </a:ext>
                </a:extLst>
              </p:cNvPr>
              <p:cNvGrpSpPr>
                <a:grpSpLocks/>
              </p:cNvGrpSpPr>
              <p:nvPr/>
            </p:nvGrpSpPr>
            <p:grpSpPr bwMode="auto">
              <a:xfrm>
                <a:off x="8772607" y="2725609"/>
                <a:ext cx="532759" cy="184809"/>
                <a:chOff x="2356" y="1300"/>
                <a:chExt cx="555" cy="194"/>
              </a:xfrm>
            </p:grpSpPr>
            <p:sp>
              <p:nvSpPr>
                <p:cNvPr id="237" name="Oval 407">
                  <a:extLst>
                    <a:ext uri="{FF2B5EF4-FFF2-40B4-BE49-F238E27FC236}">
                      <a16:creationId xmlns:a16="http://schemas.microsoft.com/office/drawing/2014/main" id="{3C6918EF-EA4A-BB45-BB58-B11A1CBCCAF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38" name="Rectangle 410">
                  <a:extLst>
                    <a:ext uri="{FF2B5EF4-FFF2-40B4-BE49-F238E27FC236}">
                      <a16:creationId xmlns:a16="http://schemas.microsoft.com/office/drawing/2014/main" id="{1E018DCB-4971-CE48-A256-AA43629130B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39" name="Oval 411">
                  <a:extLst>
                    <a:ext uri="{FF2B5EF4-FFF2-40B4-BE49-F238E27FC236}">
                      <a16:creationId xmlns:a16="http://schemas.microsoft.com/office/drawing/2014/main" id="{F09DC61A-8AB3-E645-AB67-B820BC5A88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40" name="Group 137">
                  <a:extLst>
                    <a:ext uri="{FF2B5EF4-FFF2-40B4-BE49-F238E27FC236}">
                      <a16:creationId xmlns:a16="http://schemas.microsoft.com/office/drawing/2014/main" id="{079DAECD-11B3-AF46-83BC-DC7102A4C931}"/>
                    </a:ext>
                  </a:extLst>
                </p:cNvPr>
                <p:cNvGrpSpPr>
                  <a:grpSpLocks/>
                </p:cNvGrpSpPr>
                <p:nvPr/>
              </p:nvGrpSpPr>
              <p:grpSpPr bwMode="auto">
                <a:xfrm>
                  <a:off x="2468" y="1332"/>
                  <a:ext cx="310" cy="60"/>
                  <a:chOff x="2468" y="1332"/>
                  <a:chExt cx="310" cy="60"/>
                </a:xfrm>
              </p:grpSpPr>
              <p:sp>
                <p:nvSpPr>
                  <p:cNvPr id="243" name="Freeform 138">
                    <a:extLst>
                      <a:ext uri="{FF2B5EF4-FFF2-40B4-BE49-F238E27FC236}">
                        <a16:creationId xmlns:a16="http://schemas.microsoft.com/office/drawing/2014/main" id="{6CF13D1B-9091-9C49-A731-C3B1BD2994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44" name="Freeform 139">
                    <a:extLst>
                      <a:ext uri="{FF2B5EF4-FFF2-40B4-BE49-F238E27FC236}">
                        <a16:creationId xmlns:a16="http://schemas.microsoft.com/office/drawing/2014/main" id="{1112B24D-A91B-6345-8904-3311A6EF37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41" name="Line 140">
                  <a:extLst>
                    <a:ext uri="{FF2B5EF4-FFF2-40B4-BE49-F238E27FC236}">
                      <a16:creationId xmlns:a16="http://schemas.microsoft.com/office/drawing/2014/main" id="{F4E2AE18-3DFD-6F4A-9AAD-78CC47F25FA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42" name="Line 141">
                  <a:extLst>
                    <a:ext uri="{FF2B5EF4-FFF2-40B4-BE49-F238E27FC236}">
                      <a16:creationId xmlns:a16="http://schemas.microsoft.com/office/drawing/2014/main" id="{A102C4D1-EDAF-0C49-BE0C-0530A350DC1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2" name="Group 133">
                <a:extLst>
                  <a:ext uri="{FF2B5EF4-FFF2-40B4-BE49-F238E27FC236}">
                    <a16:creationId xmlns:a16="http://schemas.microsoft.com/office/drawing/2014/main" id="{4C3582DA-B6CF-0D48-AAC3-41E294C93301}"/>
                  </a:ext>
                </a:extLst>
              </p:cNvPr>
              <p:cNvGrpSpPr>
                <a:grpSpLocks/>
              </p:cNvGrpSpPr>
              <p:nvPr/>
            </p:nvGrpSpPr>
            <p:grpSpPr bwMode="auto">
              <a:xfrm>
                <a:off x="9060908" y="2428111"/>
                <a:ext cx="532759" cy="184809"/>
                <a:chOff x="2356" y="1300"/>
                <a:chExt cx="555" cy="194"/>
              </a:xfrm>
            </p:grpSpPr>
            <p:sp>
              <p:nvSpPr>
                <p:cNvPr id="229" name="Oval 407">
                  <a:extLst>
                    <a:ext uri="{FF2B5EF4-FFF2-40B4-BE49-F238E27FC236}">
                      <a16:creationId xmlns:a16="http://schemas.microsoft.com/office/drawing/2014/main" id="{6E059628-B008-424D-8E3C-9AAA3EF6C9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30" name="Rectangle 410">
                  <a:extLst>
                    <a:ext uri="{FF2B5EF4-FFF2-40B4-BE49-F238E27FC236}">
                      <a16:creationId xmlns:a16="http://schemas.microsoft.com/office/drawing/2014/main" id="{9B0DAB25-8759-7C4C-ACC2-288100B5B1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31" name="Oval 411">
                  <a:extLst>
                    <a:ext uri="{FF2B5EF4-FFF2-40B4-BE49-F238E27FC236}">
                      <a16:creationId xmlns:a16="http://schemas.microsoft.com/office/drawing/2014/main" id="{BD574B09-1737-2942-BEA1-07433C4F34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32" name="Group 137">
                  <a:extLst>
                    <a:ext uri="{FF2B5EF4-FFF2-40B4-BE49-F238E27FC236}">
                      <a16:creationId xmlns:a16="http://schemas.microsoft.com/office/drawing/2014/main" id="{40226B75-332A-6C49-AD5D-F7B0F900E133}"/>
                    </a:ext>
                  </a:extLst>
                </p:cNvPr>
                <p:cNvGrpSpPr>
                  <a:grpSpLocks/>
                </p:cNvGrpSpPr>
                <p:nvPr/>
              </p:nvGrpSpPr>
              <p:grpSpPr bwMode="auto">
                <a:xfrm>
                  <a:off x="2468" y="1332"/>
                  <a:ext cx="310" cy="60"/>
                  <a:chOff x="2468" y="1332"/>
                  <a:chExt cx="310" cy="60"/>
                </a:xfrm>
              </p:grpSpPr>
              <p:sp>
                <p:nvSpPr>
                  <p:cNvPr id="235" name="Freeform 138">
                    <a:extLst>
                      <a:ext uri="{FF2B5EF4-FFF2-40B4-BE49-F238E27FC236}">
                        <a16:creationId xmlns:a16="http://schemas.microsoft.com/office/drawing/2014/main" id="{D4734774-D18E-F44F-A5B6-A70189E1EF7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36" name="Freeform 139">
                    <a:extLst>
                      <a:ext uri="{FF2B5EF4-FFF2-40B4-BE49-F238E27FC236}">
                        <a16:creationId xmlns:a16="http://schemas.microsoft.com/office/drawing/2014/main" id="{949C6A4F-BB8B-7C49-9178-2224D4F76E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33" name="Line 140">
                  <a:extLst>
                    <a:ext uri="{FF2B5EF4-FFF2-40B4-BE49-F238E27FC236}">
                      <a16:creationId xmlns:a16="http://schemas.microsoft.com/office/drawing/2014/main" id="{5026986B-2A1D-1A4B-AA0E-09376B1A5AA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34" name="Line 141">
                  <a:extLst>
                    <a:ext uri="{FF2B5EF4-FFF2-40B4-BE49-F238E27FC236}">
                      <a16:creationId xmlns:a16="http://schemas.microsoft.com/office/drawing/2014/main" id="{FAB277D9-41F4-B347-A4EB-B251DFAA6C54}"/>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3" name="Group 133">
                <a:extLst>
                  <a:ext uri="{FF2B5EF4-FFF2-40B4-BE49-F238E27FC236}">
                    <a16:creationId xmlns:a16="http://schemas.microsoft.com/office/drawing/2014/main" id="{78F96BC6-C625-FB44-A46C-A50621DE7061}"/>
                  </a:ext>
                </a:extLst>
              </p:cNvPr>
              <p:cNvGrpSpPr>
                <a:grpSpLocks/>
              </p:cNvGrpSpPr>
              <p:nvPr/>
            </p:nvGrpSpPr>
            <p:grpSpPr bwMode="auto">
              <a:xfrm>
                <a:off x="10005281" y="2289952"/>
                <a:ext cx="532759" cy="184809"/>
                <a:chOff x="2356" y="1300"/>
                <a:chExt cx="555" cy="194"/>
              </a:xfrm>
            </p:grpSpPr>
            <p:sp>
              <p:nvSpPr>
                <p:cNvPr id="221" name="Oval 407">
                  <a:extLst>
                    <a:ext uri="{FF2B5EF4-FFF2-40B4-BE49-F238E27FC236}">
                      <a16:creationId xmlns:a16="http://schemas.microsoft.com/office/drawing/2014/main" id="{3BCF7842-1314-FB40-87A2-521057A8485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22" name="Rectangle 410">
                  <a:extLst>
                    <a:ext uri="{FF2B5EF4-FFF2-40B4-BE49-F238E27FC236}">
                      <a16:creationId xmlns:a16="http://schemas.microsoft.com/office/drawing/2014/main" id="{E1FF86B2-59E7-AC4E-A526-C279FB716C5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23" name="Oval 411">
                  <a:extLst>
                    <a:ext uri="{FF2B5EF4-FFF2-40B4-BE49-F238E27FC236}">
                      <a16:creationId xmlns:a16="http://schemas.microsoft.com/office/drawing/2014/main" id="{9F8413E9-C48E-264A-8591-2C0B204D1C2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24" name="Group 137">
                  <a:extLst>
                    <a:ext uri="{FF2B5EF4-FFF2-40B4-BE49-F238E27FC236}">
                      <a16:creationId xmlns:a16="http://schemas.microsoft.com/office/drawing/2014/main" id="{99B838FA-6F6C-CE46-BA53-7674D71F9733}"/>
                    </a:ext>
                  </a:extLst>
                </p:cNvPr>
                <p:cNvGrpSpPr>
                  <a:grpSpLocks/>
                </p:cNvGrpSpPr>
                <p:nvPr/>
              </p:nvGrpSpPr>
              <p:grpSpPr bwMode="auto">
                <a:xfrm>
                  <a:off x="2468" y="1332"/>
                  <a:ext cx="310" cy="60"/>
                  <a:chOff x="2468" y="1332"/>
                  <a:chExt cx="310" cy="60"/>
                </a:xfrm>
              </p:grpSpPr>
              <p:sp>
                <p:nvSpPr>
                  <p:cNvPr id="227" name="Freeform 138">
                    <a:extLst>
                      <a:ext uri="{FF2B5EF4-FFF2-40B4-BE49-F238E27FC236}">
                        <a16:creationId xmlns:a16="http://schemas.microsoft.com/office/drawing/2014/main" id="{6638E85E-FA8E-E44D-8090-88DD58519A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28" name="Freeform 139">
                    <a:extLst>
                      <a:ext uri="{FF2B5EF4-FFF2-40B4-BE49-F238E27FC236}">
                        <a16:creationId xmlns:a16="http://schemas.microsoft.com/office/drawing/2014/main" id="{CC4C1859-B092-FF46-A11F-4532415ACF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25" name="Line 140">
                  <a:extLst>
                    <a:ext uri="{FF2B5EF4-FFF2-40B4-BE49-F238E27FC236}">
                      <a16:creationId xmlns:a16="http://schemas.microsoft.com/office/drawing/2014/main" id="{2706917F-DCBC-6648-B7E0-2EF70D084878}"/>
                    </a:ext>
                  </a:extLst>
                </p:cNvPr>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26" name="Line 141">
                  <a:extLst>
                    <a:ext uri="{FF2B5EF4-FFF2-40B4-BE49-F238E27FC236}">
                      <a16:creationId xmlns:a16="http://schemas.microsoft.com/office/drawing/2014/main" id="{EA36D1C6-AAAC-7642-862E-993275FFE2E7}"/>
                    </a:ext>
                  </a:extLst>
                </p:cNvPr>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4" name="Group 133">
                <a:extLst>
                  <a:ext uri="{FF2B5EF4-FFF2-40B4-BE49-F238E27FC236}">
                    <a16:creationId xmlns:a16="http://schemas.microsoft.com/office/drawing/2014/main" id="{6F71D3B3-5368-9F47-9279-5F4EC716AA2B}"/>
                  </a:ext>
                </a:extLst>
              </p:cNvPr>
              <p:cNvGrpSpPr>
                <a:grpSpLocks/>
              </p:cNvGrpSpPr>
              <p:nvPr/>
            </p:nvGrpSpPr>
            <p:grpSpPr bwMode="auto">
              <a:xfrm>
                <a:off x="10232661" y="2882876"/>
                <a:ext cx="532759" cy="184809"/>
                <a:chOff x="2356" y="1300"/>
                <a:chExt cx="555" cy="194"/>
              </a:xfrm>
            </p:grpSpPr>
            <p:sp>
              <p:nvSpPr>
                <p:cNvPr id="213" name="Oval 407">
                  <a:extLst>
                    <a:ext uri="{FF2B5EF4-FFF2-40B4-BE49-F238E27FC236}">
                      <a16:creationId xmlns:a16="http://schemas.microsoft.com/office/drawing/2014/main" id="{03EBCB07-3B8C-F04D-87C2-120934D0415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14" name="Rectangle 410">
                  <a:extLst>
                    <a:ext uri="{FF2B5EF4-FFF2-40B4-BE49-F238E27FC236}">
                      <a16:creationId xmlns:a16="http://schemas.microsoft.com/office/drawing/2014/main" id="{F054508A-5C7E-0F43-B114-28281D90606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15" name="Oval 411">
                  <a:extLst>
                    <a:ext uri="{FF2B5EF4-FFF2-40B4-BE49-F238E27FC236}">
                      <a16:creationId xmlns:a16="http://schemas.microsoft.com/office/drawing/2014/main" id="{DD0AC63F-E6BE-C442-9820-042A46C0462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16" name="Group 137">
                  <a:extLst>
                    <a:ext uri="{FF2B5EF4-FFF2-40B4-BE49-F238E27FC236}">
                      <a16:creationId xmlns:a16="http://schemas.microsoft.com/office/drawing/2014/main" id="{99E9D08B-F159-E345-A669-BEB0E58C7E53}"/>
                    </a:ext>
                  </a:extLst>
                </p:cNvPr>
                <p:cNvGrpSpPr>
                  <a:grpSpLocks/>
                </p:cNvGrpSpPr>
                <p:nvPr/>
              </p:nvGrpSpPr>
              <p:grpSpPr bwMode="auto">
                <a:xfrm>
                  <a:off x="2468" y="1332"/>
                  <a:ext cx="310" cy="60"/>
                  <a:chOff x="2468" y="1332"/>
                  <a:chExt cx="310" cy="60"/>
                </a:xfrm>
              </p:grpSpPr>
              <p:sp>
                <p:nvSpPr>
                  <p:cNvPr id="219" name="Freeform 138">
                    <a:extLst>
                      <a:ext uri="{FF2B5EF4-FFF2-40B4-BE49-F238E27FC236}">
                        <a16:creationId xmlns:a16="http://schemas.microsoft.com/office/drawing/2014/main" id="{A4A63597-6D29-6B49-84DD-2CC90577A55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20" name="Freeform 139">
                    <a:extLst>
                      <a:ext uri="{FF2B5EF4-FFF2-40B4-BE49-F238E27FC236}">
                        <a16:creationId xmlns:a16="http://schemas.microsoft.com/office/drawing/2014/main" id="{E9B40649-7213-5A4C-85C3-4E5D2E0D05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17" name="Line 140">
                  <a:extLst>
                    <a:ext uri="{FF2B5EF4-FFF2-40B4-BE49-F238E27FC236}">
                      <a16:creationId xmlns:a16="http://schemas.microsoft.com/office/drawing/2014/main" id="{6A2D1502-F648-694C-B2A3-2DCA8217C74D}"/>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18" name="Line 141">
                  <a:extLst>
                    <a:ext uri="{FF2B5EF4-FFF2-40B4-BE49-F238E27FC236}">
                      <a16:creationId xmlns:a16="http://schemas.microsoft.com/office/drawing/2014/main" id="{69384DF4-2CEC-D343-B40D-82762449761C}"/>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5" name="Group 133">
                <a:extLst>
                  <a:ext uri="{FF2B5EF4-FFF2-40B4-BE49-F238E27FC236}">
                    <a16:creationId xmlns:a16="http://schemas.microsoft.com/office/drawing/2014/main" id="{C11F5225-9372-7245-B837-0402FFE85CF9}"/>
                  </a:ext>
                </a:extLst>
              </p:cNvPr>
              <p:cNvGrpSpPr>
                <a:grpSpLocks/>
              </p:cNvGrpSpPr>
              <p:nvPr/>
            </p:nvGrpSpPr>
            <p:grpSpPr bwMode="auto">
              <a:xfrm>
                <a:off x="9330660" y="3072767"/>
                <a:ext cx="532759" cy="184809"/>
                <a:chOff x="2356" y="1300"/>
                <a:chExt cx="555" cy="194"/>
              </a:xfrm>
            </p:grpSpPr>
            <p:sp>
              <p:nvSpPr>
                <p:cNvPr id="205" name="Oval 407">
                  <a:extLst>
                    <a:ext uri="{FF2B5EF4-FFF2-40B4-BE49-F238E27FC236}">
                      <a16:creationId xmlns:a16="http://schemas.microsoft.com/office/drawing/2014/main" id="{AC8D4647-F840-2C47-90A4-1E045B3D3C4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06" name="Rectangle 410">
                  <a:extLst>
                    <a:ext uri="{FF2B5EF4-FFF2-40B4-BE49-F238E27FC236}">
                      <a16:creationId xmlns:a16="http://schemas.microsoft.com/office/drawing/2014/main" id="{B1A62944-EAE7-7E43-8999-85E502468E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207" name="Oval 411">
                  <a:extLst>
                    <a:ext uri="{FF2B5EF4-FFF2-40B4-BE49-F238E27FC236}">
                      <a16:creationId xmlns:a16="http://schemas.microsoft.com/office/drawing/2014/main" id="{B55CEF74-BD0A-E14F-8F62-E62882EFC5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08" name="Group 137">
                  <a:extLst>
                    <a:ext uri="{FF2B5EF4-FFF2-40B4-BE49-F238E27FC236}">
                      <a16:creationId xmlns:a16="http://schemas.microsoft.com/office/drawing/2014/main" id="{86BE8552-DE6E-1441-8E62-8C5E44AF1431}"/>
                    </a:ext>
                  </a:extLst>
                </p:cNvPr>
                <p:cNvGrpSpPr>
                  <a:grpSpLocks/>
                </p:cNvGrpSpPr>
                <p:nvPr/>
              </p:nvGrpSpPr>
              <p:grpSpPr bwMode="auto">
                <a:xfrm>
                  <a:off x="2468" y="1332"/>
                  <a:ext cx="310" cy="60"/>
                  <a:chOff x="2468" y="1332"/>
                  <a:chExt cx="310" cy="60"/>
                </a:xfrm>
              </p:grpSpPr>
              <p:sp>
                <p:nvSpPr>
                  <p:cNvPr id="211" name="Freeform 138">
                    <a:extLst>
                      <a:ext uri="{FF2B5EF4-FFF2-40B4-BE49-F238E27FC236}">
                        <a16:creationId xmlns:a16="http://schemas.microsoft.com/office/drawing/2014/main" id="{011886F2-634D-7A43-9E3F-B0D5E4B0820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12" name="Freeform 139">
                    <a:extLst>
                      <a:ext uri="{FF2B5EF4-FFF2-40B4-BE49-F238E27FC236}">
                        <a16:creationId xmlns:a16="http://schemas.microsoft.com/office/drawing/2014/main" id="{745E875F-3D57-B149-AE3A-24D67211D7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09" name="Line 140">
                  <a:extLst>
                    <a:ext uri="{FF2B5EF4-FFF2-40B4-BE49-F238E27FC236}">
                      <a16:creationId xmlns:a16="http://schemas.microsoft.com/office/drawing/2014/main" id="{6C7DCEF3-5492-9E41-98F4-1D0E7669B468}"/>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10" name="Line 141">
                  <a:extLst>
                    <a:ext uri="{FF2B5EF4-FFF2-40B4-BE49-F238E27FC236}">
                      <a16:creationId xmlns:a16="http://schemas.microsoft.com/office/drawing/2014/main" id="{C1E95F02-6F0C-AD4B-940D-EE552827D84C}"/>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196" name="Group 133">
                <a:extLst>
                  <a:ext uri="{FF2B5EF4-FFF2-40B4-BE49-F238E27FC236}">
                    <a16:creationId xmlns:a16="http://schemas.microsoft.com/office/drawing/2014/main" id="{116A8522-2EEF-994E-BBD0-5F4D5716BFBC}"/>
                  </a:ext>
                </a:extLst>
              </p:cNvPr>
              <p:cNvGrpSpPr>
                <a:grpSpLocks/>
              </p:cNvGrpSpPr>
              <p:nvPr/>
            </p:nvGrpSpPr>
            <p:grpSpPr bwMode="auto">
              <a:xfrm>
                <a:off x="8438032" y="3018963"/>
                <a:ext cx="532759" cy="184809"/>
                <a:chOff x="2356" y="1300"/>
                <a:chExt cx="555" cy="194"/>
              </a:xfrm>
            </p:grpSpPr>
            <p:sp>
              <p:nvSpPr>
                <p:cNvPr id="197" name="Oval 407">
                  <a:extLst>
                    <a:ext uri="{FF2B5EF4-FFF2-40B4-BE49-F238E27FC236}">
                      <a16:creationId xmlns:a16="http://schemas.microsoft.com/office/drawing/2014/main" id="{26DE0F20-7688-3E47-81FC-67B64A0C34B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98" name="Rectangle 410">
                  <a:extLst>
                    <a:ext uri="{FF2B5EF4-FFF2-40B4-BE49-F238E27FC236}">
                      <a16:creationId xmlns:a16="http://schemas.microsoft.com/office/drawing/2014/main" id="{87617361-E2F8-5441-947A-836C2D47169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99" name="Oval 411">
                  <a:extLst>
                    <a:ext uri="{FF2B5EF4-FFF2-40B4-BE49-F238E27FC236}">
                      <a16:creationId xmlns:a16="http://schemas.microsoft.com/office/drawing/2014/main" id="{55B9E919-C891-114A-9F2B-91C55602F44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200" name="Group 137">
                  <a:extLst>
                    <a:ext uri="{FF2B5EF4-FFF2-40B4-BE49-F238E27FC236}">
                      <a16:creationId xmlns:a16="http://schemas.microsoft.com/office/drawing/2014/main" id="{2FAEA4A7-AF75-7A42-B3A6-CA73C06FE0BE}"/>
                    </a:ext>
                  </a:extLst>
                </p:cNvPr>
                <p:cNvGrpSpPr>
                  <a:grpSpLocks/>
                </p:cNvGrpSpPr>
                <p:nvPr/>
              </p:nvGrpSpPr>
              <p:grpSpPr bwMode="auto">
                <a:xfrm>
                  <a:off x="2468" y="1332"/>
                  <a:ext cx="310" cy="60"/>
                  <a:chOff x="2468" y="1332"/>
                  <a:chExt cx="310" cy="60"/>
                </a:xfrm>
              </p:grpSpPr>
              <p:sp>
                <p:nvSpPr>
                  <p:cNvPr id="203" name="Freeform 138">
                    <a:extLst>
                      <a:ext uri="{FF2B5EF4-FFF2-40B4-BE49-F238E27FC236}">
                        <a16:creationId xmlns:a16="http://schemas.microsoft.com/office/drawing/2014/main" id="{8F8C2317-F654-1644-8A93-893FD07168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04" name="Freeform 139">
                    <a:extLst>
                      <a:ext uri="{FF2B5EF4-FFF2-40B4-BE49-F238E27FC236}">
                        <a16:creationId xmlns:a16="http://schemas.microsoft.com/office/drawing/2014/main" id="{FCC37B34-91F2-B84D-9A8D-F842612E4E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201" name="Line 140">
                  <a:extLst>
                    <a:ext uri="{FF2B5EF4-FFF2-40B4-BE49-F238E27FC236}">
                      <a16:creationId xmlns:a16="http://schemas.microsoft.com/office/drawing/2014/main" id="{22D337FE-9DD1-3246-8616-2EA35C66807E}"/>
                    </a:ext>
                  </a:extLst>
                </p:cNvPr>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202" name="Line 141">
                  <a:extLst>
                    <a:ext uri="{FF2B5EF4-FFF2-40B4-BE49-F238E27FC236}">
                      <a16:creationId xmlns:a16="http://schemas.microsoft.com/office/drawing/2014/main" id="{CC422D8F-3988-784B-BEBA-5F1200A73EDA}"/>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sp>
          <p:nvSpPr>
            <p:cNvPr id="67" name="Oval 417">
              <a:extLst>
                <a:ext uri="{FF2B5EF4-FFF2-40B4-BE49-F238E27FC236}">
                  <a16:creationId xmlns:a16="http://schemas.microsoft.com/office/drawing/2014/main" id="{F3EB77C2-B4A7-E04E-86B3-4302FFACEC95}"/>
                </a:ext>
              </a:extLst>
            </p:cNvPr>
            <p:cNvSpPr>
              <a:spLocks noChangeArrowheads="1"/>
            </p:cNvSpPr>
            <p:nvPr/>
          </p:nvSpPr>
          <p:spPr bwMode="auto">
            <a:xfrm>
              <a:off x="1498600" y="4165600"/>
              <a:ext cx="3086100" cy="11684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68" name="Group 133">
              <a:extLst>
                <a:ext uri="{FF2B5EF4-FFF2-40B4-BE49-F238E27FC236}">
                  <a16:creationId xmlns:a16="http://schemas.microsoft.com/office/drawing/2014/main" id="{E7351890-CEBA-A646-89FA-AF22BBF321A9}"/>
                </a:ext>
              </a:extLst>
            </p:cNvPr>
            <p:cNvGrpSpPr>
              <a:grpSpLocks/>
            </p:cNvGrpSpPr>
            <p:nvPr/>
          </p:nvGrpSpPr>
          <p:grpSpPr bwMode="auto">
            <a:xfrm>
              <a:off x="2152272" y="4264503"/>
              <a:ext cx="513732" cy="157430"/>
              <a:chOff x="2356" y="1300"/>
              <a:chExt cx="555" cy="194"/>
            </a:xfrm>
          </p:grpSpPr>
          <p:sp>
            <p:nvSpPr>
              <p:cNvPr id="171" name="Oval 492">
                <a:extLst>
                  <a:ext uri="{FF2B5EF4-FFF2-40B4-BE49-F238E27FC236}">
                    <a16:creationId xmlns:a16="http://schemas.microsoft.com/office/drawing/2014/main" id="{EEBD2308-D2A0-AC49-9242-53715D1863B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72" name="Rectangle 410">
                <a:extLst>
                  <a:ext uri="{FF2B5EF4-FFF2-40B4-BE49-F238E27FC236}">
                    <a16:creationId xmlns:a16="http://schemas.microsoft.com/office/drawing/2014/main" id="{532FA6EB-1ED3-8B41-9477-C8FD35FEEC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73" name="Oval 411">
                <a:extLst>
                  <a:ext uri="{FF2B5EF4-FFF2-40B4-BE49-F238E27FC236}">
                    <a16:creationId xmlns:a16="http://schemas.microsoft.com/office/drawing/2014/main" id="{7B459852-FD3F-344F-B1D8-5499EFA31A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174" name="Group 137">
                <a:extLst>
                  <a:ext uri="{FF2B5EF4-FFF2-40B4-BE49-F238E27FC236}">
                    <a16:creationId xmlns:a16="http://schemas.microsoft.com/office/drawing/2014/main" id="{ED6A6714-077A-F745-B1C2-F48388EAF962}"/>
                  </a:ext>
                </a:extLst>
              </p:cNvPr>
              <p:cNvGrpSpPr>
                <a:grpSpLocks/>
              </p:cNvGrpSpPr>
              <p:nvPr/>
            </p:nvGrpSpPr>
            <p:grpSpPr bwMode="auto">
              <a:xfrm>
                <a:off x="2468" y="1332"/>
                <a:ext cx="310" cy="60"/>
                <a:chOff x="2468" y="1332"/>
                <a:chExt cx="310" cy="60"/>
              </a:xfrm>
            </p:grpSpPr>
            <p:sp>
              <p:nvSpPr>
                <p:cNvPr id="177" name="Freeform 138">
                  <a:extLst>
                    <a:ext uri="{FF2B5EF4-FFF2-40B4-BE49-F238E27FC236}">
                      <a16:creationId xmlns:a16="http://schemas.microsoft.com/office/drawing/2014/main" id="{FC08ABC9-D715-6C4C-B404-5FAE1905BD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78" name="Freeform 139">
                  <a:extLst>
                    <a:ext uri="{FF2B5EF4-FFF2-40B4-BE49-F238E27FC236}">
                      <a16:creationId xmlns:a16="http://schemas.microsoft.com/office/drawing/2014/main" id="{67601DD4-804A-B34E-BDC9-E672FC8A461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175" name="Line 140">
                <a:extLst>
                  <a:ext uri="{FF2B5EF4-FFF2-40B4-BE49-F238E27FC236}">
                    <a16:creationId xmlns:a16="http://schemas.microsoft.com/office/drawing/2014/main" id="{41294936-6401-5640-9DE5-9B9F307CD1F2}"/>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76" name="Line 141">
                <a:extLst>
                  <a:ext uri="{FF2B5EF4-FFF2-40B4-BE49-F238E27FC236}">
                    <a16:creationId xmlns:a16="http://schemas.microsoft.com/office/drawing/2014/main" id="{FAB6011B-18DC-7041-93B1-5B583D1FF282}"/>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cxnSp>
          <p:nvCxnSpPr>
            <p:cNvPr id="69" name="Straight Connector 419">
              <a:extLst>
                <a:ext uri="{FF2B5EF4-FFF2-40B4-BE49-F238E27FC236}">
                  <a16:creationId xmlns:a16="http://schemas.microsoft.com/office/drawing/2014/main" id="{092470B9-25E6-754D-8107-D52A201D7C5C}"/>
                </a:ext>
              </a:extLst>
            </p:cNvPr>
            <p:cNvCxnSpPr>
              <a:cxnSpLocks noChangeShapeType="1"/>
              <a:stCxn id="176"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0" name="Straight Connector 420">
              <a:extLst>
                <a:ext uri="{FF2B5EF4-FFF2-40B4-BE49-F238E27FC236}">
                  <a16:creationId xmlns:a16="http://schemas.microsoft.com/office/drawing/2014/main" id="{1D46469C-FF4A-124C-9333-1C53B8874127}"/>
                </a:ext>
              </a:extLst>
            </p:cNvPr>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1" name="Straight Connector 421">
              <a:extLst>
                <a:ext uri="{FF2B5EF4-FFF2-40B4-BE49-F238E27FC236}">
                  <a16:creationId xmlns:a16="http://schemas.microsoft.com/office/drawing/2014/main" id="{DD95A713-4EED-B644-8C9C-300479A1AF69}"/>
                </a:ext>
              </a:extLst>
            </p:cNvPr>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422">
              <a:extLst>
                <a:ext uri="{FF2B5EF4-FFF2-40B4-BE49-F238E27FC236}">
                  <a16:creationId xmlns:a16="http://schemas.microsoft.com/office/drawing/2014/main" id="{9FD77C7D-708D-3B42-A3AD-E02039445C39}"/>
                </a:ext>
              </a:extLst>
            </p:cNvPr>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3" name="Straight Connector 423">
              <a:extLst>
                <a:ext uri="{FF2B5EF4-FFF2-40B4-BE49-F238E27FC236}">
                  <a16:creationId xmlns:a16="http://schemas.microsoft.com/office/drawing/2014/main" id="{B22933AE-4816-BF44-845B-6E3CC3BA11BF}"/>
                </a:ext>
              </a:extLst>
            </p:cNvPr>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4" name="Straight Connector 424">
              <a:extLst>
                <a:ext uri="{FF2B5EF4-FFF2-40B4-BE49-F238E27FC236}">
                  <a16:creationId xmlns:a16="http://schemas.microsoft.com/office/drawing/2014/main" id="{BDBAB80A-A0DD-C949-AD2F-A30A123B17BB}"/>
                </a:ext>
              </a:extLst>
            </p:cNvPr>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5" name="Straight Connector 425">
              <a:extLst>
                <a:ext uri="{FF2B5EF4-FFF2-40B4-BE49-F238E27FC236}">
                  <a16:creationId xmlns:a16="http://schemas.microsoft.com/office/drawing/2014/main" id="{E14B2FE8-04B9-424A-BCE8-28E93F1095BB}"/>
                </a:ext>
              </a:extLst>
            </p:cNvPr>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6" name="Straight Connector 426">
              <a:extLst>
                <a:ext uri="{FF2B5EF4-FFF2-40B4-BE49-F238E27FC236}">
                  <a16:creationId xmlns:a16="http://schemas.microsoft.com/office/drawing/2014/main" id="{34E7F923-3A06-0F4D-9346-BAD76B407F68}"/>
                </a:ext>
              </a:extLst>
            </p:cNvPr>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77" name="Straight Connector 427">
              <a:extLst>
                <a:ext uri="{FF2B5EF4-FFF2-40B4-BE49-F238E27FC236}">
                  <a16:creationId xmlns:a16="http://schemas.microsoft.com/office/drawing/2014/main" id="{BB80891E-C3E0-3D4D-BA0B-513467907B5F}"/>
                </a:ext>
              </a:extLst>
            </p:cNvPr>
            <p:cNvCxnSpPr>
              <a:cxnSpLocks noChangeShapeType="1"/>
              <a:endCxn id="171"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78" name="Group 133">
              <a:extLst>
                <a:ext uri="{FF2B5EF4-FFF2-40B4-BE49-F238E27FC236}">
                  <a16:creationId xmlns:a16="http://schemas.microsoft.com/office/drawing/2014/main" id="{3C9B9C79-44AB-9845-B93F-243C03D2B6BB}"/>
                </a:ext>
              </a:extLst>
            </p:cNvPr>
            <p:cNvGrpSpPr>
              <a:grpSpLocks/>
            </p:cNvGrpSpPr>
            <p:nvPr/>
          </p:nvGrpSpPr>
          <p:grpSpPr bwMode="auto">
            <a:xfrm>
              <a:off x="3144256" y="4681760"/>
              <a:ext cx="513732" cy="157430"/>
              <a:chOff x="2356" y="1300"/>
              <a:chExt cx="555" cy="194"/>
            </a:xfrm>
          </p:grpSpPr>
          <p:sp>
            <p:nvSpPr>
              <p:cNvPr id="163" name="Oval 407">
                <a:extLst>
                  <a:ext uri="{FF2B5EF4-FFF2-40B4-BE49-F238E27FC236}">
                    <a16:creationId xmlns:a16="http://schemas.microsoft.com/office/drawing/2014/main" id="{5B9F3A69-ABCA-854D-9577-C62049D3FD7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64" name="Rectangle 410">
                <a:extLst>
                  <a:ext uri="{FF2B5EF4-FFF2-40B4-BE49-F238E27FC236}">
                    <a16:creationId xmlns:a16="http://schemas.microsoft.com/office/drawing/2014/main" id="{2639C9AF-BEE6-1E42-B232-4DD8FD7129D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65" name="Oval 411">
                <a:extLst>
                  <a:ext uri="{FF2B5EF4-FFF2-40B4-BE49-F238E27FC236}">
                    <a16:creationId xmlns:a16="http://schemas.microsoft.com/office/drawing/2014/main" id="{28499526-DF01-DB46-85E7-6C99CE6E7F0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166" name="Group 137">
                <a:extLst>
                  <a:ext uri="{FF2B5EF4-FFF2-40B4-BE49-F238E27FC236}">
                    <a16:creationId xmlns:a16="http://schemas.microsoft.com/office/drawing/2014/main" id="{40CB12FB-1915-6846-9842-91B6EE7C0A5D}"/>
                  </a:ext>
                </a:extLst>
              </p:cNvPr>
              <p:cNvGrpSpPr>
                <a:grpSpLocks/>
              </p:cNvGrpSpPr>
              <p:nvPr/>
            </p:nvGrpSpPr>
            <p:grpSpPr bwMode="auto">
              <a:xfrm>
                <a:off x="2468" y="1332"/>
                <a:ext cx="310" cy="60"/>
                <a:chOff x="2468" y="1332"/>
                <a:chExt cx="310" cy="60"/>
              </a:xfrm>
            </p:grpSpPr>
            <p:sp>
              <p:nvSpPr>
                <p:cNvPr id="169" name="Freeform 138">
                  <a:extLst>
                    <a:ext uri="{FF2B5EF4-FFF2-40B4-BE49-F238E27FC236}">
                      <a16:creationId xmlns:a16="http://schemas.microsoft.com/office/drawing/2014/main" id="{847CB771-DA3E-AC42-B8DF-A1BF5BDEC0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70" name="Freeform 139">
                  <a:extLst>
                    <a:ext uri="{FF2B5EF4-FFF2-40B4-BE49-F238E27FC236}">
                      <a16:creationId xmlns:a16="http://schemas.microsoft.com/office/drawing/2014/main" id="{E3E08C2B-917B-D346-AA4E-B5EBC713C3F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167" name="Line 140">
                <a:extLst>
                  <a:ext uri="{FF2B5EF4-FFF2-40B4-BE49-F238E27FC236}">
                    <a16:creationId xmlns:a16="http://schemas.microsoft.com/office/drawing/2014/main" id="{99A7E912-C929-E946-B023-45C8446B1566}"/>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68" name="Line 141">
                <a:extLst>
                  <a:ext uri="{FF2B5EF4-FFF2-40B4-BE49-F238E27FC236}">
                    <a16:creationId xmlns:a16="http://schemas.microsoft.com/office/drawing/2014/main" id="{832EA990-9C84-BB4E-879A-E24BB21279D5}"/>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79" name="Group 133">
              <a:extLst>
                <a:ext uri="{FF2B5EF4-FFF2-40B4-BE49-F238E27FC236}">
                  <a16:creationId xmlns:a16="http://schemas.microsoft.com/office/drawing/2014/main" id="{1FD19532-3C6A-6944-B7A0-491DBB859B94}"/>
                </a:ext>
              </a:extLst>
            </p:cNvPr>
            <p:cNvGrpSpPr>
              <a:grpSpLocks/>
            </p:cNvGrpSpPr>
            <p:nvPr/>
          </p:nvGrpSpPr>
          <p:grpSpPr bwMode="auto">
            <a:xfrm>
              <a:off x="2389607" y="4745634"/>
              <a:ext cx="513732" cy="157430"/>
              <a:chOff x="2356" y="1300"/>
              <a:chExt cx="555" cy="194"/>
            </a:xfrm>
          </p:grpSpPr>
          <p:sp>
            <p:nvSpPr>
              <p:cNvPr id="155" name="Oval 407">
                <a:extLst>
                  <a:ext uri="{FF2B5EF4-FFF2-40B4-BE49-F238E27FC236}">
                    <a16:creationId xmlns:a16="http://schemas.microsoft.com/office/drawing/2014/main" id="{EF59029F-35B4-5849-B931-B02AC2AB14C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56" name="Rectangle 410">
                <a:extLst>
                  <a:ext uri="{FF2B5EF4-FFF2-40B4-BE49-F238E27FC236}">
                    <a16:creationId xmlns:a16="http://schemas.microsoft.com/office/drawing/2014/main" id="{08EBCE26-9B87-5E46-B45E-E25C0C68FD3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57" name="Oval 411">
                <a:extLst>
                  <a:ext uri="{FF2B5EF4-FFF2-40B4-BE49-F238E27FC236}">
                    <a16:creationId xmlns:a16="http://schemas.microsoft.com/office/drawing/2014/main" id="{0F10270F-362A-6542-AE2B-5ADF00F2B4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158" name="Group 137">
                <a:extLst>
                  <a:ext uri="{FF2B5EF4-FFF2-40B4-BE49-F238E27FC236}">
                    <a16:creationId xmlns:a16="http://schemas.microsoft.com/office/drawing/2014/main" id="{B2B95FB2-765D-8E40-8C40-F185E5E13DFC}"/>
                  </a:ext>
                </a:extLst>
              </p:cNvPr>
              <p:cNvGrpSpPr>
                <a:grpSpLocks/>
              </p:cNvGrpSpPr>
              <p:nvPr/>
            </p:nvGrpSpPr>
            <p:grpSpPr bwMode="auto">
              <a:xfrm>
                <a:off x="2468" y="1332"/>
                <a:ext cx="310" cy="60"/>
                <a:chOff x="2468" y="1332"/>
                <a:chExt cx="310" cy="60"/>
              </a:xfrm>
            </p:grpSpPr>
            <p:sp>
              <p:nvSpPr>
                <p:cNvPr id="161" name="Freeform 138">
                  <a:extLst>
                    <a:ext uri="{FF2B5EF4-FFF2-40B4-BE49-F238E27FC236}">
                      <a16:creationId xmlns:a16="http://schemas.microsoft.com/office/drawing/2014/main" id="{CE942ADE-85A2-6D40-8786-3982111C0C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62" name="Freeform 139">
                  <a:extLst>
                    <a:ext uri="{FF2B5EF4-FFF2-40B4-BE49-F238E27FC236}">
                      <a16:creationId xmlns:a16="http://schemas.microsoft.com/office/drawing/2014/main" id="{4709E040-8779-E148-8461-4E6DD6FF313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159" name="Line 140">
                <a:extLst>
                  <a:ext uri="{FF2B5EF4-FFF2-40B4-BE49-F238E27FC236}">
                    <a16:creationId xmlns:a16="http://schemas.microsoft.com/office/drawing/2014/main" id="{2EC5C348-D5F7-E848-916C-C461A6C48088}"/>
                  </a:ext>
                </a:extLst>
              </p:cNvPr>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60" name="Line 141">
                <a:extLst>
                  <a:ext uri="{FF2B5EF4-FFF2-40B4-BE49-F238E27FC236}">
                    <a16:creationId xmlns:a16="http://schemas.microsoft.com/office/drawing/2014/main" id="{53C8DA15-629E-8D47-9DC4-63C6A069CF6A}"/>
                  </a:ext>
                </a:extLst>
              </p:cNvPr>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0" name="Group 133">
              <a:extLst>
                <a:ext uri="{FF2B5EF4-FFF2-40B4-BE49-F238E27FC236}">
                  <a16:creationId xmlns:a16="http://schemas.microsoft.com/office/drawing/2014/main" id="{765B90C5-892F-0246-B0AA-9171237C36FB}"/>
                </a:ext>
              </a:extLst>
            </p:cNvPr>
            <p:cNvGrpSpPr>
              <a:grpSpLocks/>
            </p:cNvGrpSpPr>
            <p:nvPr/>
          </p:nvGrpSpPr>
          <p:grpSpPr bwMode="auto">
            <a:xfrm>
              <a:off x="2667612" y="4492209"/>
              <a:ext cx="513732" cy="157430"/>
              <a:chOff x="2356" y="1300"/>
              <a:chExt cx="555" cy="194"/>
            </a:xfrm>
          </p:grpSpPr>
          <p:sp>
            <p:nvSpPr>
              <p:cNvPr id="147" name="Oval 407">
                <a:extLst>
                  <a:ext uri="{FF2B5EF4-FFF2-40B4-BE49-F238E27FC236}">
                    <a16:creationId xmlns:a16="http://schemas.microsoft.com/office/drawing/2014/main" id="{8450505A-D0E4-334D-A6D2-E56B9DCE28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48" name="Rectangle 410">
                <a:extLst>
                  <a:ext uri="{FF2B5EF4-FFF2-40B4-BE49-F238E27FC236}">
                    <a16:creationId xmlns:a16="http://schemas.microsoft.com/office/drawing/2014/main" id="{ACCBA3C4-5E92-5D42-822C-E712FCFC378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49" name="Oval 411">
                <a:extLst>
                  <a:ext uri="{FF2B5EF4-FFF2-40B4-BE49-F238E27FC236}">
                    <a16:creationId xmlns:a16="http://schemas.microsoft.com/office/drawing/2014/main" id="{A3386F0E-8B2D-5841-A6BD-B8C379AA993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150" name="Group 137">
                <a:extLst>
                  <a:ext uri="{FF2B5EF4-FFF2-40B4-BE49-F238E27FC236}">
                    <a16:creationId xmlns:a16="http://schemas.microsoft.com/office/drawing/2014/main" id="{26F2B019-E293-DC4E-9699-082AD56AFB3D}"/>
                  </a:ext>
                </a:extLst>
              </p:cNvPr>
              <p:cNvGrpSpPr>
                <a:grpSpLocks/>
              </p:cNvGrpSpPr>
              <p:nvPr/>
            </p:nvGrpSpPr>
            <p:grpSpPr bwMode="auto">
              <a:xfrm>
                <a:off x="2468" y="1332"/>
                <a:ext cx="310" cy="60"/>
                <a:chOff x="2468" y="1332"/>
                <a:chExt cx="310" cy="60"/>
              </a:xfrm>
            </p:grpSpPr>
            <p:sp>
              <p:nvSpPr>
                <p:cNvPr id="153" name="Freeform 138">
                  <a:extLst>
                    <a:ext uri="{FF2B5EF4-FFF2-40B4-BE49-F238E27FC236}">
                      <a16:creationId xmlns:a16="http://schemas.microsoft.com/office/drawing/2014/main" id="{DB730DFB-10CF-834A-8A1F-8D99EAB4C9A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54" name="Freeform 139">
                  <a:extLst>
                    <a:ext uri="{FF2B5EF4-FFF2-40B4-BE49-F238E27FC236}">
                      <a16:creationId xmlns:a16="http://schemas.microsoft.com/office/drawing/2014/main" id="{294C6390-D20F-8D4E-92C7-D8D0368A01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151" name="Line 140">
                <a:extLst>
                  <a:ext uri="{FF2B5EF4-FFF2-40B4-BE49-F238E27FC236}">
                    <a16:creationId xmlns:a16="http://schemas.microsoft.com/office/drawing/2014/main" id="{0CC4C051-92D9-0C4A-BA08-6AA3F7B6C74B}"/>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52" name="Line 141">
                <a:extLst>
                  <a:ext uri="{FF2B5EF4-FFF2-40B4-BE49-F238E27FC236}">
                    <a16:creationId xmlns:a16="http://schemas.microsoft.com/office/drawing/2014/main" id="{DADFDC5E-543D-1A4F-9535-A63BAF4AD45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1" name="Group 133">
              <a:extLst>
                <a:ext uri="{FF2B5EF4-FFF2-40B4-BE49-F238E27FC236}">
                  <a16:creationId xmlns:a16="http://schemas.microsoft.com/office/drawing/2014/main" id="{AC489919-23DC-A74F-BC5E-03B0780A3DD8}"/>
                </a:ext>
              </a:extLst>
            </p:cNvPr>
            <p:cNvGrpSpPr>
              <a:grpSpLocks/>
            </p:cNvGrpSpPr>
            <p:nvPr/>
          </p:nvGrpSpPr>
          <p:grpSpPr bwMode="auto">
            <a:xfrm>
              <a:off x="3578257" y="4374518"/>
              <a:ext cx="513732" cy="157430"/>
              <a:chOff x="2356" y="1300"/>
              <a:chExt cx="555" cy="194"/>
            </a:xfrm>
          </p:grpSpPr>
          <p:sp>
            <p:nvSpPr>
              <p:cNvPr id="139" name="Oval 407">
                <a:extLst>
                  <a:ext uri="{FF2B5EF4-FFF2-40B4-BE49-F238E27FC236}">
                    <a16:creationId xmlns:a16="http://schemas.microsoft.com/office/drawing/2014/main" id="{8F62846A-7ED3-0D41-893C-AA8ABCCEC10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40" name="Rectangle 410">
                <a:extLst>
                  <a:ext uri="{FF2B5EF4-FFF2-40B4-BE49-F238E27FC236}">
                    <a16:creationId xmlns:a16="http://schemas.microsoft.com/office/drawing/2014/main" id="{1A61DF7E-4CE5-2E4D-87F9-D1A9222CA53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41" name="Oval 411">
                <a:extLst>
                  <a:ext uri="{FF2B5EF4-FFF2-40B4-BE49-F238E27FC236}">
                    <a16:creationId xmlns:a16="http://schemas.microsoft.com/office/drawing/2014/main" id="{AF3C5BB6-1980-E74F-937E-401D386C545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142" name="Group 137">
                <a:extLst>
                  <a:ext uri="{FF2B5EF4-FFF2-40B4-BE49-F238E27FC236}">
                    <a16:creationId xmlns:a16="http://schemas.microsoft.com/office/drawing/2014/main" id="{E7951780-FF12-1D42-AE17-FA840E6A5C4C}"/>
                  </a:ext>
                </a:extLst>
              </p:cNvPr>
              <p:cNvGrpSpPr>
                <a:grpSpLocks/>
              </p:cNvGrpSpPr>
              <p:nvPr/>
            </p:nvGrpSpPr>
            <p:grpSpPr bwMode="auto">
              <a:xfrm>
                <a:off x="2468" y="1332"/>
                <a:ext cx="310" cy="60"/>
                <a:chOff x="2468" y="1332"/>
                <a:chExt cx="310" cy="60"/>
              </a:xfrm>
            </p:grpSpPr>
            <p:sp>
              <p:nvSpPr>
                <p:cNvPr id="145" name="Freeform 138">
                  <a:extLst>
                    <a:ext uri="{FF2B5EF4-FFF2-40B4-BE49-F238E27FC236}">
                      <a16:creationId xmlns:a16="http://schemas.microsoft.com/office/drawing/2014/main" id="{C3EB81B5-31D1-674A-8C3D-F4835472A8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46" name="Freeform 139">
                  <a:extLst>
                    <a:ext uri="{FF2B5EF4-FFF2-40B4-BE49-F238E27FC236}">
                      <a16:creationId xmlns:a16="http://schemas.microsoft.com/office/drawing/2014/main" id="{AFA1D2D9-AC22-6C46-9804-C3A0F02216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143" name="Line 140">
                <a:extLst>
                  <a:ext uri="{FF2B5EF4-FFF2-40B4-BE49-F238E27FC236}">
                    <a16:creationId xmlns:a16="http://schemas.microsoft.com/office/drawing/2014/main" id="{3BE3CB23-B550-B24A-961B-B7696B26571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44" name="Line 141">
                <a:extLst>
                  <a:ext uri="{FF2B5EF4-FFF2-40B4-BE49-F238E27FC236}">
                    <a16:creationId xmlns:a16="http://schemas.microsoft.com/office/drawing/2014/main" id="{056EB8FE-8CB2-3D4C-A84C-9CF5FF1D0297}"/>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2" name="Group 133">
              <a:extLst>
                <a:ext uri="{FF2B5EF4-FFF2-40B4-BE49-F238E27FC236}">
                  <a16:creationId xmlns:a16="http://schemas.microsoft.com/office/drawing/2014/main" id="{9708FB44-81F0-8F46-A168-91749747EB09}"/>
                </a:ext>
              </a:extLst>
            </p:cNvPr>
            <p:cNvGrpSpPr>
              <a:grpSpLocks/>
            </p:cNvGrpSpPr>
            <p:nvPr/>
          </p:nvGrpSpPr>
          <p:grpSpPr bwMode="auto">
            <a:xfrm>
              <a:off x="3797517" y="4879602"/>
              <a:ext cx="513732" cy="157430"/>
              <a:chOff x="2356" y="1300"/>
              <a:chExt cx="555" cy="194"/>
            </a:xfrm>
          </p:grpSpPr>
          <p:sp>
            <p:nvSpPr>
              <p:cNvPr id="131" name="Oval 407">
                <a:extLst>
                  <a:ext uri="{FF2B5EF4-FFF2-40B4-BE49-F238E27FC236}">
                    <a16:creationId xmlns:a16="http://schemas.microsoft.com/office/drawing/2014/main" id="{2F33FFD2-A75D-DD42-873F-D6099188347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32" name="Rectangle 410">
                <a:extLst>
                  <a:ext uri="{FF2B5EF4-FFF2-40B4-BE49-F238E27FC236}">
                    <a16:creationId xmlns:a16="http://schemas.microsoft.com/office/drawing/2014/main" id="{C19BA767-E55C-584A-A7CA-8D0E63010F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33" name="Oval 411">
                <a:extLst>
                  <a:ext uri="{FF2B5EF4-FFF2-40B4-BE49-F238E27FC236}">
                    <a16:creationId xmlns:a16="http://schemas.microsoft.com/office/drawing/2014/main" id="{0AA72197-3A39-014C-AEC8-CA58E95ECC2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134" name="Group 137">
                <a:extLst>
                  <a:ext uri="{FF2B5EF4-FFF2-40B4-BE49-F238E27FC236}">
                    <a16:creationId xmlns:a16="http://schemas.microsoft.com/office/drawing/2014/main" id="{6C0714E0-0094-2940-B423-9E87F53FA058}"/>
                  </a:ext>
                </a:extLst>
              </p:cNvPr>
              <p:cNvGrpSpPr>
                <a:grpSpLocks/>
              </p:cNvGrpSpPr>
              <p:nvPr/>
            </p:nvGrpSpPr>
            <p:grpSpPr bwMode="auto">
              <a:xfrm>
                <a:off x="2468" y="1332"/>
                <a:ext cx="310" cy="60"/>
                <a:chOff x="2468" y="1332"/>
                <a:chExt cx="310" cy="60"/>
              </a:xfrm>
            </p:grpSpPr>
            <p:sp>
              <p:nvSpPr>
                <p:cNvPr id="137" name="Freeform 138">
                  <a:extLst>
                    <a:ext uri="{FF2B5EF4-FFF2-40B4-BE49-F238E27FC236}">
                      <a16:creationId xmlns:a16="http://schemas.microsoft.com/office/drawing/2014/main" id="{1DEC0890-CFB3-D142-BDBA-01853CAC8B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38" name="Freeform 139">
                  <a:extLst>
                    <a:ext uri="{FF2B5EF4-FFF2-40B4-BE49-F238E27FC236}">
                      <a16:creationId xmlns:a16="http://schemas.microsoft.com/office/drawing/2014/main" id="{55989B49-AAF6-3949-BAD4-D234242AC8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135" name="Line 140">
                <a:extLst>
                  <a:ext uri="{FF2B5EF4-FFF2-40B4-BE49-F238E27FC236}">
                    <a16:creationId xmlns:a16="http://schemas.microsoft.com/office/drawing/2014/main" id="{1C513002-E3FB-3243-8B2D-E2410BA085F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36" name="Line 141">
                <a:extLst>
                  <a:ext uri="{FF2B5EF4-FFF2-40B4-BE49-F238E27FC236}">
                    <a16:creationId xmlns:a16="http://schemas.microsoft.com/office/drawing/2014/main" id="{667FCE78-4768-944A-AC97-0F371A72C3DC}"/>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3" name="Group 133">
              <a:extLst>
                <a:ext uri="{FF2B5EF4-FFF2-40B4-BE49-F238E27FC236}">
                  <a16:creationId xmlns:a16="http://schemas.microsoft.com/office/drawing/2014/main" id="{BAC969A7-FBF2-7E4A-83B2-CEC18BF31689}"/>
                </a:ext>
              </a:extLst>
            </p:cNvPr>
            <p:cNvGrpSpPr>
              <a:grpSpLocks/>
            </p:cNvGrpSpPr>
            <p:nvPr/>
          </p:nvGrpSpPr>
          <p:grpSpPr bwMode="auto">
            <a:xfrm>
              <a:off x="2927730" y="5041361"/>
              <a:ext cx="513732" cy="157430"/>
              <a:chOff x="2356" y="1300"/>
              <a:chExt cx="555" cy="194"/>
            </a:xfrm>
          </p:grpSpPr>
          <p:sp>
            <p:nvSpPr>
              <p:cNvPr id="123" name="Oval 407">
                <a:extLst>
                  <a:ext uri="{FF2B5EF4-FFF2-40B4-BE49-F238E27FC236}">
                    <a16:creationId xmlns:a16="http://schemas.microsoft.com/office/drawing/2014/main" id="{F9C686C5-20E3-4D4C-9476-74BB5092CE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24" name="Rectangle 410">
                <a:extLst>
                  <a:ext uri="{FF2B5EF4-FFF2-40B4-BE49-F238E27FC236}">
                    <a16:creationId xmlns:a16="http://schemas.microsoft.com/office/drawing/2014/main" id="{303650D4-5E03-4C4E-A363-372D37C537C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25" name="Oval 411">
                <a:extLst>
                  <a:ext uri="{FF2B5EF4-FFF2-40B4-BE49-F238E27FC236}">
                    <a16:creationId xmlns:a16="http://schemas.microsoft.com/office/drawing/2014/main" id="{C3921D9A-BB10-C74A-9C49-2E9FFB4B55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126" name="Group 137">
                <a:extLst>
                  <a:ext uri="{FF2B5EF4-FFF2-40B4-BE49-F238E27FC236}">
                    <a16:creationId xmlns:a16="http://schemas.microsoft.com/office/drawing/2014/main" id="{1368B42A-E1D4-4E41-A535-6A0F08ED5C74}"/>
                  </a:ext>
                </a:extLst>
              </p:cNvPr>
              <p:cNvGrpSpPr>
                <a:grpSpLocks/>
              </p:cNvGrpSpPr>
              <p:nvPr/>
            </p:nvGrpSpPr>
            <p:grpSpPr bwMode="auto">
              <a:xfrm>
                <a:off x="2468" y="1332"/>
                <a:ext cx="310" cy="60"/>
                <a:chOff x="2468" y="1332"/>
                <a:chExt cx="310" cy="60"/>
              </a:xfrm>
            </p:grpSpPr>
            <p:sp>
              <p:nvSpPr>
                <p:cNvPr id="129" name="Freeform 138">
                  <a:extLst>
                    <a:ext uri="{FF2B5EF4-FFF2-40B4-BE49-F238E27FC236}">
                      <a16:creationId xmlns:a16="http://schemas.microsoft.com/office/drawing/2014/main" id="{DC2B0CDE-E5F3-8B4D-AEBE-6210B39491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30" name="Freeform 139">
                  <a:extLst>
                    <a:ext uri="{FF2B5EF4-FFF2-40B4-BE49-F238E27FC236}">
                      <a16:creationId xmlns:a16="http://schemas.microsoft.com/office/drawing/2014/main" id="{AE410816-FCD6-7E45-A8F5-619164B609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127" name="Line 140">
                <a:extLst>
                  <a:ext uri="{FF2B5EF4-FFF2-40B4-BE49-F238E27FC236}">
                    <a16:creationId xmlns:a16="http://schemas.microsoft.com/office/drawing/2014/main" id="{97701F79-D645-3040-823B-E562904B57B1}"/>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28" name="Line 141">
                <a:extLst>
                  <a:ext uri="{FF2B5EF4-FFF2-40B4-BE49-F238E27FC236}">
                    <a16:creationId xmlns:a16="http://schemas.microsoft.com/office/drawing/2014/main" id="{C2C3393C-A20E-2546-BA69-6E66D108EE22}"/>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grpSp>
          <p:nvGrpSpPr>
            <p:cNvPr id="84" name="Group 133">
              <a:extLst>
                <a:ext uri="{FF2B5EF4-FFF2-40B4-BE49-F238E27FC236}">
                  <a16:creationId xmlns:a16="http://schemas.microsoft.com/office/drawing/2014/main" id="{52520BE8-E097-9D4A-90EB-4DB743A57D28}"/>
                </a:ext>
              </a:extLst>
            </p:cNvPr>
            <p:cNvGrpSpPr>
              <a:grpSpLocks/>
            </p:cNvGrpSpPr>
            <p:nvPr/>
          </p:nvGrpSpPr>
          <p:grpSpPr bwMode="auto">
            <a:xfrm>
              <a:off x="2066981" y="4995528"/>
              <a:ext cx="513732" cy="157430"/>
              <a:chOff x="2356" y="1300"/>
              <a:chExt cx="555" cy="194"/>
            </a:xfrm>
          </p:grpSpPr>
          <p:sp>
            <p:nvSpPr>
              <p:cNvPr id="115" name="Oval 407">
                <a:extLst>
                  <a:ext uri="{FF2B5EF4-FFF2-40B4-BE49-F238E27FC236}">
                    <a16:creationId xmlns:a16="http://schemas.microsoft.com/office/drawing/2014/main" id="{17851E51-11FE-E54F-9828-F63F5240834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16" name="Rectangle 410">
                <a:extLst>
                  <a:ext uri="{FF2B5EF4-FFF2-40B4-BE49-F238E27FC236}">
                    <a16:creationId xmlns:a16="http://schemas.microsoft.com/office/drawing/2014/main" id="{652E2E03-B9B4-8844-A236-4B0AE646459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sp>
            <p:nvSpPr>
              <p:cNvPr id="117" name="Oval 411">
                <a:extLst>
                  <a:ext uri="{FF2B5EF4-FFF2-40B4-BE49-F238E27FC236}">
                    <a16:creationId xmlns:a16="http://schemas.microsoft.com/office/drawing/2014/main" id="{7B869092-152F-8849-94DF-C2E8EEB818F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latin typeface="Times New Roman" panose="02020603050405020304" pitchFamily="18" charset="0"/>
                  <a:cs typeface="Arial"/>
                </a:endParaRPr>
              </a:p>
            </p:txBody>
          </p:sp>
          <p:grpSp>
            <p:nvGrpSpPr>
              <p:cNvPr id="118" name="Group 137">
                <a:extLst>
                  <a:ext uri="{FF2B5EF4-FFF2-40B4-BE49-F238E27FC236}">
                    <a16:creationId xmlns:a16="http://schemas.microsoft.com/office/drawing/2014/main" id="{D7AB1565-C144-CF40-923D-62CBCCEB8071}"/>
                  </a:ext>
                </a:extLst>
              </p:cNvPr>
              <p:cNvGrpSpPr>
                <a:grpSpLocks/>
              </p:cNvGrpSpPr>
              <p:nvPr/>
            </p:nvGrpSpPr>
            <p:grpSpPr bwMode="auto">
              <a:xfrm>
                <a:off x="2468" y="1332"/>
                <a:ext cx="310" cy="60"/>
                <a:chOff x="2468" y="1332"/>
                <a:chExt cx="310" cy="60"/>
              </a:xfrm>
            </p:grpSpPr>
            <p:sp>
              <p:nvSpPr>
                <p:cNvPr id="121" name="Freeform 138">
                  <a:extLst>
                    <a:ext uri="{FF2B5EF4-FFF2-40B4-BE49-F238E27FC236}">
                      <a16:creationId xmlns:a16="http://schemas.microsoft.com/office/drawing/2014/main" id="{79DCBDC9-25CB-D04A-B18F-49C0271ECB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22" name="Freeform 139">
                  <a:extLst>
                    <a:ext uri="{FF2B5EF4-FFF2-40B4-BE49-F238E27FC236}">
                      <a16:creationId xmlns:a16="http://schemas.microsoft.com/office/drawing/2014/main" id="{EE1506B3-91A9-8545-BF42-773A7261D0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sp>
            <p:nvSpPr>
              <p:cNvPr id="119" name="Line 140">
                <a:extLst>
                  <a:ext uri="{FF2B5EF4-FFF2-40B4-BE49-F238E27FC236}">
                    <a16:creationId xmlns:a16="http://schemas.microsoft.com/office/drawing/2014/main" id="{6D758495-4525-1840-9108-433D7676F03D}"/>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120" name="Line 141">
                <a:extLst>
                  <a:ext uri="{FF2B5EF4-FFF2-40B4-BE49-F238E27FC236}">
                    <a16:creationId xmlns:a16="http://schemas.microsoft.com/office/drawing/2014/main" id="{F9EE4465-F2B1-6849-A118-0B1C30F339E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cxnSp>
          <p:nvCxnSpPr>
            <p:cNvPr id="85" name="Straight Connector 12">
              <a:extLst>
                <a:ext uri="{FF2B5EF4-FFF2-40B4-BE49-F238E27FC236}">
                  <a16:creationId xmlns:a16="http://schemas.microsoft.com/office/drawing/2014/main" id="{B6714E0E-0D31-C84D-8D9E-9FCB38926A94}"/>
                </a:ext>
              </a:extLst>
            </p:cNvPr>
            <p:cNvCxnSpPr>
              <a:cxnSpLocks noChangeShapeType="1"/>
              <a:endCxn id="255"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86" name="Straight Connector 500">
              <a:extLst>
                <a:ext uri="{FF2B5EF4-FFF2-40B4-BE49-F238E27FC236}">
                  <a16:creationId xmlns:a16="http://schemas.microsoft.com/office/drawing/2014/main" id="{8155903A-B103-D14E-8CCC-1DFA8FB2545E}"/>
                </a:ext>
              </a:extLst>
            </p:cNvPr>
            <p:cNvCxnSpPr>
              <a:cxnSpLocks noChangeShapeType="1"/>
              <a:stCxn id="51" idx="8"/>
              <a:endCxn id="112"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87" name="Straight Connector 501">
              <a:extLst>
                <a:ext uri="{FF2B5EF4-FFF2-40B4-BE49-F238E27FC236}">
                  <a16:creationId xmlns:a16="http://schemas.microsoft.com/office/drawing/2014/main" id="{7AC7E695-EA07-3046-99DC-F8FD9D67454A}"/>
                </a:ext>
              </a:extLst>
            </p:cNvPr>
            <p:cNvCxnSpPr>
              <a:cxnSpLocks noChangeShapeType="1"/>
              <a:endCxn id="112"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88" name="Straight Connector 502">
              <a:extLst>
                <a:ext uri="{FF2B5EF4-FFF2-40B4-BE49-F238E27FC236}">
                  <a16:creationId xmlns:a16="http://schemas.microsoft.com/office/drawing/2014/main" id="{FBEF241B-F253-EF47-B879-F39C832F0097}"/>
                </a:ext>
              </a:extLst>
            </p:cNvPr>
            <p:cNvCxnSpPr>
              <a:cxnSpLocks noChangeShapeType="1"/>
              <a:endCxn id="223"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89" name="Straight Connector 503">
              <a:extLst>
                <a:ext uri="{FF2B5EF4-FFF2-40B4-BE49-F238E27FC236}">
                  <a16:creationId xmlns:a16="http://schemas.microsoft.com/office/drawing/2014/main" id="{0A2E296A-C992-6B43-B5B6-1F149E2F6438}"/>
                </a:ext>
              </a:extLst>
            </p:cNvPr>
            <p:cNvCxnSpPr>
              <a:cxnSpLocks noChangeShapeType="1"/>
              <a:endCxn id="223"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0" name="Straight Connector 504">
              <a:extLst>
                <a:ext uri="{FF2B5EF4-FFF2-40B4-BE49-F238E27FC236}">
                  <a16:creationId xmlns:a16="http://schemas.microsoft.com/office/drawing/2014/main" id="{0BB8E01C-35B8-5443-AA35-94FD0ED7D221}"/>
                </a:ext>
              </a:extLst>
            </p:cNvPr>
            <p:cNvCxnSpPr>
              <a:cxnSpLocks noChangeShapeType="1"/>
              <a:endCxn id="305"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1" name="Straight Connector 505">
              <a:extLst>
                <a:ext uri="{FF2B5EF4-FFF2-40B4-BE49-F238E27FC236}">
                  <a16:creationId xmlns:a16="http://schemas.microsoft.com/office/drawing/2014/main" id="{3F481430-2BCB-0248-A5BC-932728EDBEAB}"/>
                </a:ext>
              </a:extLst>
            </p:cNvPr>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2" name="Straight Connector 506">
              <a:extLst>
                <a:ext uri="{FF2B5EF4-FFF2-40B4-BE49-F238E27FC236}">
                  <a16:creationId xmlns:a16="http://schemas.microsoft.com/office/drawing/2014/main" id="{DCE29518-A483-9A4A-8A10-D89316C48683}"/>
                </a:ext>
              </a:extLst>
            </p:cNvPr>
            <p:cNvCxnSpPr>
              <a:cxnSpLocks noChangeShapeType="1"/>
              <a:stCxn id="55" idx="4"/>
              <a:endCxn id="300"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3" name="Straight Connector 507">
              <a:extLst>
                <a:ext uri="{FF2B5EF4-FFF2-40B4-BE49-F238E27FC236}">
                  <a16:creationId xmlns:a16="http://schemas.microsoft.com/office/drawing/2014/main" id="{062098A9-49C1-FC4F-BB79-741CE6EB84D4}"/>
                </a:ext>
              </a:extLst>
            </p:cNvPr>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4" name="Straight Connector 508">
              <a:extLst>
                <a:ext uri="{FF2B5EF4-FFF2-40B4-BE49-F238E27FC236}">
                  <a16:creationId xmlns:a16="http://schemas.microsoft.com/office/drawing/2014/main" id="{90054380-151A-B141-BDB3-3E4AA2C38869}"/>
                </a:ext>
              </a:extLst>
            </p:cNvPr>
            <p:cNvCxnSpPr>
              <a:cxnSpLocks noChangeShapeType="1"/>
              <a:endCxn id="287"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5" name="Straight Connector 509">
              <a:extLst>
                <a:ext uri="{FF2B5EF4-FFF2-40B4-BE49-F238E27FC236}">
                  <a16:creationId xmlns:a16="http://schemas.microsoft.com/office/drawing/2014/main" id="{21C0B679-0C15-6945-A3BB-B0ACE9DA5808}"/>
                </a:ext>
              </a:extLst>
            </p:cNvPr>
            <p:cNvCxnSpPr>
              <a:cxnSpLocks noChangeShapeType="1"/>
              <a:stCxn id="56" idx="0"/>
              <a:endCxn id="111"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6" name="Straight Connector 510">
              <a:extLst>
                <a:ext uri="{FF2B5EF4-FFF2-40B4-BE49-F238E27FC236}">
                  <a16:creationId xmlns:a16="http://schemas.microsoft.com/office/drawing/2014/main" id="{33131352-7320-7646-AD94-144B19056B36}"/>
                </a:ext>
              </a:extLst>
            </p:cNvPr>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7" name="Straight Connector 511">
              <a:extLst>
                <a:ext uri="{FF2B5EF4-FFF2-40B4-BE49-F238E27FC236}">
                  <a16:creationId xmlns:a16="http://schemas.microsoft.com/office/drawing/2014/main" id="{519C1488-2E54-214C-8E4D-12B6C39EB890}"/>
                </a:ext>
              </a:extLst>
            </p:cNvPr>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8" name="Straight Connector 512">
              <a:extLst>
                <a:ext uri="{FF2B5EF4-FFF2-40B4-BE49-F238E27FC236}">
                  <a16:creationId xmlns:a16="http://schemas.microsoft.com/office/drawing/2014/main" id="{20D11DEC-F7C3-0641-8F5E-C7D41BE01B35}"/>
                </a:ext>
              </a:extLst>
            </p:cNvPr>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99" name="Straight Connector 513">
              <a:extLst>
                <a:ext uri="{FF2B5EF4-FFF2-40B4-BE49-F238E27FC236}">
                  <a16:creationId xmlns:a16="http://schemas.microsoft.com/office/drawing/2014/main" id="{88CCB251-E7F3-D446-8226-8B6A81795942}"/>
                </a:ext>
              </a:extLst>
            </p:cNvPr>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00" name="Straight Connector 514">
              <a:extLst>
                <a:ext uri="{FF2B5EF4-FFF2-40B4-BE49-F238E27FC236}">
                  <a16:creationId xmlns:a16="http://schemas.microsoft.com/office/drawing/2014/main" id="{8C9C682C-C537-0B4A-8C35-5EF72924B2CF}"/>
                </a:ext>
              </a:extLst>
            </p:cNvPr>
            <p:cNvCxnSpPr>
              <a:cxnSpLocks noChangeShapeType="1"/>
              <a:endCxn id="112"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101" name="Oval 14">
              <a:extLst>
                <a:ext uri="{FF2B5EF4-FFF2-40B4-BE49-F238E27FC236}">
                  <a16:creationId xmlns:a16="http://schemas.microsoft.com/office/drawing/2014/main" id="{12CB2B5E-74D5-1247-86F8-7D424C4BD47E}"/>
                </a:ext>
              </a:extLst>
            </p:cNvPr>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cxnSp>
          <p:nvCxnSpPr>
            <p:cNvPr id="102" name="Straight Connector 18">
              <a:extLst>
                <a:ext uri="{FF2B5EF4-FFF2-40B4-BE49-F238E27FC236}">
                  <a16:creationId xmlns:a16="http://schemas.microsoft.com/office/drawing/2014/main" id="{C9A493C6-7E3B-8F4B-9C35-7487DBD21BF3}"/>
                </a:ext>
              </a:extLst>
            </p:cNvPr>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3" name="Straight Connector 516">
              <a:extLst>
                <a:ext uri="{FF2B5EF4-FFF2-40B4-BE49-F238E27FC236}">
                  <a16:creationId xmlns:a16="http://schemas.microsoft.com/office/drawing/2014/main" id="{EA165901-B4F4-9149-8D94-F5D1EF46D020}"/>
                </a:ext>
              </a:extLst>
            </p:cNvPr>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4" name="Straight Connector 515">
              <a:extLst>
                <a:ext uri="{FF2B5EF4-FFF2-40B4-BE49-F238E27FC236}">
                  <a16:creationId xmlns:a16="http://schemas.microsoft.com/office/drawing/2014/main" id="{8F5D51C1-226C-6041-A49C-77285E66A8F2}"/>
                </a:ext>
              </a:extLst>
            </p:cNvPr>
            <p:cNvCxnSpPr>
              <a:cxnSpLocks noChangeShapeType="1"/>
              <a:stCxn id="141"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105" name="Oval 521">
              <a:extLst>
                <a:ext uri="{FF2B5EF4-FFF2-40B4-BE49-F238E27FC236}">
                  <a16:creationId xmlns:a16="http://schemas.microsoft.com/office/drawing/2014/main" id="{A11BC0A9-92CD-6445-B4EA-5AB7ECED0973}"/>
                </a:ext>
              </a:extLst>
            </p:cNvPr>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2400">
                  <a:solidFill>
                    <a:srgbClr val="000000"/>
                  </a:solidFill>
                  <a:cs typeface="Arial"/>
                </a:rPr>
                <a:t>   </a:t>
              </a:r>
            </a:p>
          </p:txBody>
        </p:sp>
        <p:cxnSp>
          <p:nvCxnSpPr>
            <p:cNvPr id="106" name="Straight Connector 519">
              <a:extLst>
                <a:ext uri="{FF2B5EF4-FFF2-40B4-BE49-F238E27FC236}">
                  <a16:creationId xmlns:a16="http://schemas.microsoft.com/office/drawing/2014/main" id="{0D76712C-6BAC-0F4F-83BA-864634AFEA71}"/>
                </a:ext>
              </a:extLst>
            </p:cNvPr>
            <p:cNvCxnSpPr>
              <a:cxnSpLocks noChangeShapeType="1"/>
              <a:stCxn id="105" idx="6"/>
              <a:endCxn id="339"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7" name="Straight Connector 520">
              <a:extLst>
                <a:ext uri="{FF2B5EF4-FFF2-40B4-BE49-F238E27FC236}">
                  <a16:creationId xmlns:a16="http://schemas.microsoft.com/office/drawing/2014/main" id="{BF1055A1-7731-DD4B-9C17-14D79C2BE26A}"/>
                </a:ext>
              </a:extLst>
            </p:cNvPr>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8" name="Straight Connector 7">
              <a:extLst>
                <a:ext uri="{FF2B5EF4-FFF2-40B4-BE49-F238E27FC236}">
                  <a16:creationId xmlns:a16="http://schemas.microsoft.com/office/drawing/2014/main" id="{DD44BBBA-67CC-324B-82FA-1F06761240E6}"/>
                </a:ext>
              </a:extLst>
            </p:cNvPr>
            <p:cNvCxnSpPr>
              <a:cxnSpLocks noChangeShapeType="1"/>
              <a:stCxn id="213" idx="5"/>
              <a:endCxn id="337"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09" name="Straight Connector 415">
              <a:extLst>
                <a:ext uri="{FF2B5EF4-FFF2-40B4-BE49-F238E27FC236}">
                  <a16:creationId xmlns:a16="http://schemas.microsoft.com/office/drawing/2014/main" id="{E5879C3B-C51B-F044-AB12-0AC49119D6A9}"/>
                </a:ext>
              </a:extLst>
            </p:cNvPr>
            <p:cNvCxnSpPr>
              <a:cxnSpLocks noChangeShapeType="1"/>
              <a:endCxn id="173"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110" name="Straight Connector 523">
              <a:extLst>
                <a:ext uri="{FF2B5EF4-FFF2-40B4-BE49-F238E27FC236}">
                  <a16:creationId xmlns:a16="http://schemas.microsoft.com/office/drawing/2014/main" id="{38228BDF-4479-0A49-B534-DBFBE9AC9F97}"/>
                </a:ext>
              </a:extLst>
            </p:cNvPr>
            <p:cNvCxnSpPr>
              <a:cxnSpLocks noChangeShapeType="1"/>
              <a:stCxn id="136"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111" name="Oval 6">
              <a:extLst>
                <a:ext uri="{FF2B5EF4-FFF2-40B4-BE49-F238E27FC236}">
                  <a16:creationId xmlns:a16="http://schemas.microsoft.com/office/drawing/2014/main" id="{E8F4E564-B0C5-094F-B054-D95E2EB4DCEA}"/>
                </a:ext>
              </a:extLst>
            </p:cNvPr>
            <p:cNvSpPr>
              <a:spLocks noChangeArrowheads="1"/>
            </p:cNvSpPr>
            <p:nvPr/>
          </p:nvSpPr>
          <p:spPr bwMode="auto">
            <a:xfrm>
              <a:off x="3340100" y="5359400"/>
              <a:ext cx="2044700"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112" name="Oval 517">
              <a:extLst>
                <a:ext uri="{FF2B5EF4-FFF2-40B4-BE49-F238E27FC236}">
                  <a16:creationId xmlns:a16="http://schemas.microsoft.com/office/drawing/2014/main" id="{3E941375-17AE-A444-BC58-27E4F58BCBA4}"/>
                </a:ext>
              </a:extLst>
            </p:cNvPr>
            <p:cNvSpPr>
              <a:spLocks noChangeArrowheads="1"/>
            </p:cNvSpPr>
            <p:nvPr/>
          </p:nvSpPr>
          <p:spPr bwMode="auto">
            <a:xfrm rot="5400000">
              <a:off x="867569" y="3736182"/>
              <a:ext cx="1252537"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cxnSp>
          <p:nvCxnSpPr>
            <p:cNvPr id="113" name="Straight Connector 39941">
              <a:extLst>
                <a:ext uri="{FF2B5EF4-FFF2-40B4-BE49-F238E27FC236}">
                  <a16:creationId xmlns:a16="http://schemas.microsoft.com/office/drawing/2014/main" id="{88CB59FF-B4E1-3045-B6B9-87E198A0A2F4}"/>
                </a:ext>
              </a:extLst>
            </p:cNvPr>
            <p:cNvCxnSpPr>
              <a:cxnSpLocks noChangeShapeType="1"/>
              <a:stCxn id="112" idx="0"/>
              <a:endCxn id="201"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114" name="Straight Connector 524">
              <a:extLst>
                <a:ext uri="{FF2B5EF4-FFF2-40B4-BE49-F238E27FC236}">
                  <a16:creationId xmlns:a16="http://schemas.microsoft.com/office/drawing/2014/main" id="{54823C0A-DE8A-3A46-9135-EC29ADC3944E}"/>
                </a:ext>
              </a:extLst>
            </p:cNvPr>
            <p:cNvCxnSpPr>
              <a:cxnSpLocks noChangeShapeType="1"/>
              <a:endCxn id="175"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343" name="Group 418">
            <a:extLst>
              <a:ext uri="{FF2B5EF4-FFF2-40B4-BE49-F238E27FC236}">
                <a16:creationId xmlns:a16="http://schemas.microsoft.com/office/drawing/2014/main" id="{64878C9C-88A7-1B45-89D7-909D79798F1A}"/>
              </a:ext>
            </a:extLst>
          </p:cNvPr>
          <p:cNvGrpSpPr>
            <a:grpSpLocks/>
          </p:cNvGrpSpPr>
          <p:nvPr/>
        </p:nvGrpSpPr>
        <p:grpSpPr bwMode="auto">
          <a:xfrm>
            <a:off x="2015991" y="4932092"/>
            <a:ext cx="874712" cy="506412"/>
            <a:chOff x="2889" y="1631"/>
            <a:chExt cx="980" cy="743"/>
          </a:xfrm>
        </p:grpSpPr>
        <p:sp>
          <p:nvSpPr>
            <p:cNvPr id="344" name="Rectangle 419">
              <a:extLst>
                <a:ext uri="{FF2B5EF4-FFF2-40B4-BE49-F238E27FC236}">
                  <a16:creationId xmlns:a16="http://schemas.microsoft.com/office/drawing/2014/main" id="{33B94C50-17C9-004C-8B35-6F999C043F7D}"/>
                </a:ext>
              </a:extLst>
            </p:cNvPr>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45" name="AutoShape 420">
              <a:extLst>
                <a:ext uri="{FF2B5EF4-FFF2-40B4-BE49-F238E27FC236}">
                  <a16:creationId xmlns:a16="http://schemas.microsoft.com/office/drawing/2014/main" id="{2546187A-576B-DE46-A64B-440FC4856904}"/>
                </a:ext>
              </a:extLst>
            </p:cNvPr>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base" hangingPunct="0">
                <a:spcBef>
                  <a:spcPct val="0"/>
                </a:spcBef>
                <a:spcAft>
                  <a:spcPct val="0"/>
                </a:spcAft>
                <a:defRPr/>
              </a:pPr>
              <a:endParaRPr lang="en-US" sz="2400" dirty="0">
                <a:solidFill>
                  <a:srgbClr val="00CCFF"/>
                </a:solidFill>
                <a:latin typeface="Arial" charset="0"/>
                <a:ea typeface="ＭＳ Ｐゴシック" charset="0"/>
                <a:cs typeface="ＭＳ Ｐゴシック" charset="0"/>
              </a:endParaRPr>
            </a:p>
          </p:txBody>
        </p:sp>
      </p:grpSp>
      <p:sp>
        <p:nvSpPr>
          <p:cNvPr id="346" name="Line 424">
            <a:extLst>
              <a:ext uri="{FF2B5EF4-FFF2-40B4-BE49-F238E27FC236}">
                <a16:creationId xmlns:a16="http://schemas.microsoft.com/office/drawing/2014/main" id="{2ADD125E-0DE3-4D46-882E-73961DE43159}"/>
              </a:ext>
            </a:extLst>
          </p:cNvPr>
          <p:cNvSpPr>
            <a:spLocks noChangeShapeType="1"/>
          </p:cNvSpPr>
          <p:nvPr/>
        </p:nvSpPr>
        <p:spPr bwMode="auto">
          <a:xfrm flipV="1">
            <a:off x="2738305" y="5384532"/>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nvGrpSpPr>
          <p:cNvPr id="347" name="Group 827">
            <a:extLst>
              <a:ext uri="{FF2B5EF4-FFF2-40B4-BE49-F238E27FC236}">
                <a16:creationId xmlns:a16="http://schemas.microsoft.com/office/drawing/2014/main" id="{FD173FB9-420D-9E49-8542-9E15A51B5B09}"/>
              </a:ext>
            </a:extLst>
          </p:cNvPr>
          <p:cNvGrpSpPr>
            <a:grpSpLocks/>
          </p:cNvGrpSpPr>
          <p:nvPr/>
        </p:nvGrpSpPr>
        <p:grpSpPr bwMode="auto">
          <a:xfrm>
            <a:off x="5964105" y="3660504"/>
            <a:ext cx="347663" cy="679450"/>
            <a:chOff x="7923189" y="2486664"/>
            <a:chExt cx="360377" cy="884585"/>
          </a:xfrm>
        </p:grpSpPr>
        <p:pic>
          <p:nvPicPr>
            <p:cNvPr id="348" name="Picture 3">
              <a:extLst>
                <a:ext uri="{FF2B5EF4-FFF2-40B4-BE49-F238E27FC236}">
                  <a16:creationId xmlns:a16="http://schemas.microsoft.com/office/drawing/2014/main" id="{90425795-A848-3A47-92DB-4B71A439E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9" name="Group 950">
              <a:extLst>
                <a:ext uri="{FF2B5EF4-FFF2-40B4-BE49-F238E27FC236}">
                  <a16:creationId xmlns:a16="http://schemas.microsoft.com/office/drawing/2014/main" id="{7B27B3BB-E951-9C4A-930D-20B82F341517}"/>
                </a:ext>
              </a:extLst>
            </p:cNvPr>
            <p:cNvGrpSpPr>
              <a:grpSpLocks/>
            </p:cNvGrpSpPr>
            <p:nvPr/>
          </p:nvGrpSpPr>
          <p:grpSpPr bwMode="auto">
            <a:xfrm>
              <a:off x="7923189" y="2890236"/>
              <a:ext cx="227012" cy="481013"/>
              <a:chOff x="4140" y="429"/>
              <a:chExt cx="1425" cy="2396"/>
            </a:xfrm>
          </p:grpSpPr>
          <p:sp>
            <p:nvSpPr>
              <p:cNvPr id="350" name="Freeform 951">
                <a:extLst>
                  <a:ext uri="{FF2B5EF4-FFF2-40B4-BE49-F238E27FC236}">
                    <a16:creationId xmlns:a16="http://schemas.microsoft.com/office/drawing/2014/main" id="{5033C289-EBE7-F848-A6AE-24C3C3AB196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51" name="Rectangle 952">
                <a:extLst>
                  <a:ext uri="{FF2B5EF4-FFF2-40B4-BE49-F238E27FC236}">
                    <a16:creationId xmlns:a16="http://schemas.microsoft.com/office/drawing/2014/main" id="{77C6B579-50BF-3B4F-A9D7-6554742C249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52" name="Freeform 953">
                <a:extLst>
                  <a:ext uri="{FF2B5EF4-FFF2-40B4-BE49-F238E27FC236}">
                    <a16:creationId xmlns:a16="http://schemas.microsoft.com/office/drawing/2014/main" id="{FF2FDFD9-CD89-314D-B9A1-9F93F6EF045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53" name="Freeform 954">
                <a:extLst>
                  <a:ext uri="{FF2B5EF4-FFF2-40B4-BE49-F238E27FC236}">
                    <a16:creationId xmlns:a16="http://schemas.microsoft.com/office/drawing/2014/main" id="{2A85F77C-9CD7-1340-B6C7-E191256EF5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54" name="Rectangle 955">
                <a:extLst>
                  <a:ext uri="{FF2B5EF4-FFF2-40B4-BE49-F238E27FC236}">
                    <a16:creationId xmlns:a16="http://schemas.microsoft.com/office/drawing/2014/main" id="{B001DC54-DB13-4B42-8FE5-F8CB8979B9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355" name="Group 956">
                <a:extLst>
                  <a:ext uri="{FF2B5EF4-FFF2-40B4-BE49-F238E27FC236}">
                    <a16:creationId xmlns:a16="http://schemas.microsoft.com/office/drawing/2014/main" id="{F307D979-FCCD-E64A-947D-6475D5D53190}"/>
                  </a:ext>
                </a:extLst>
              </p:cNvPr>
              <p:cNvGrpSpPr>
                <a:grpSpLocks/>
              </p:cNvGrpSpPr>
              <p:nvPr/>
            </p:nvGrpSpPr>
            <p:grpSpPr bwMode="auto">
              <a:xfrm>
                <a:off x="4749" y="668"/>
                <a:ext cx="581" cy="145"/>
                <a:chOff x="614" y="2568"/>
                <a:chExt cx="725" cy="139"/>
              </a:xfrm>
            </p:grpSpPr>
            <p:sp>
              <p:nvSpPr>
                <p:cNvPr id="380" name="AutoShape 957">
                  <a:extLst>
                    <a:ext uri="{FF2B5EF4-FFF2-40B4-BE49-F238E27FC236}">
                      <a16:creationId xmlns:a16="http://schemas.microsoft.com/office/drawing/2014/main" id="{283264BF-AD70-D540-9407-216C36471C1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81" name="AutoShape 958">
                  <a:extLst>
                    <a:ext uri="{FF2B5EF4-FFF2-40B4-BE49-F238E27FC236}">
                      <a16:creationId xmlns:a16="http://schemas.microsoft.com/office/drawing/2014/main" id="{DCC2AABB-6D70-B348-A2EA-B6234E7A9FB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356" name="Rectangle 959">
                <a:extLst>
                  <a:ext uri="{FF2B5EF4-FFF2-40B4-BE49-F238E27FC236}">
                    <a16:creationId xmlns:a16="http://schemas.microsoft.com/office/drawing/2014/main" id="{07023E65-53C3-0540-B684-1268D0C0895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357" name="Group 960">
                <a:extLst>
                  <a:ext uri="{FF2B5EF4-FFF2-40B4-BE49-F238E27FC236}">
                    <a16:creationId xmlns:a16="http://schemas.microsoft.com/office/drawing/2014/main" id="{0122A50B-D2CA-7D4E-A10A-A1D62BC5F6DD}"/>
                  </a:ext>
                </a:extLst>
              </p:cNvPr>
              <p:cNvGrpSpPr>
                <a:grpSpLocks/>
              </p:cNvGrpSpPr>
              <p:nvPr/>
            </p:nvGrpSpPr>
            <p:grpSpPr bwMode="auto">
              <a:xfrm>
                <a:off x="4747" y="994"/>
                <a:ext cx="581" cy="134"/>
                <a:chOff x="614" y="2568"/>
                <a:chExt cx="725" cy="139"/>
              </a:xfrm>
            </p:grpSpPr>
            <p:sp>
              <p:nvSpPr>
                <p:cNvPr id="378" name="AutoShape 961">
                  <a:extLst>
                    <a:ext uri="{FF2B5EF4-FFF2-40B4-BE49-F238E27FC236}">
                      <a16:creationId xmlns:a16="http://schemas.microsoft.com/office/drawing/2014/main" id="{B6781CF3-69CF-0F44-A5BE-A0BAE8C18FE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79" name="AutoShape 962">
                  <a:extLst>
                    <a:ext uri="{FF2B5EF4-FFF2-40B4-BE49-F238E27FC236}">
                      <a16:creationId xmlns:a16="http://schemas.microsoft.com/office/drawing/2014/main" id="{969E0336-AAFA-7A4F-BA7F-D3F8604DEA4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358" name="Rectangle 963">
                <a:extLst>
                  <a:ext uri="{FF2B5EF4-FFF2-40B4-BE49-F238E27FC236}">
                    <a16:creationId xmlns:a16="http://schemas.microsoft.com/office/drawing/2014/main" id="{4D89ED35-E659-664A-B10E-59BABA71A24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59" name="Rectangle 964">
                <a:extLst>
                  <a:ext uri="{FF2B5EF4-FFF2-40B4-BE49-F238E27FC236}">
                    <a16:creationId xmlns:a16="http://schemas.microsoft.com/office/drawing/2014/main" id="{5EF7E283-572F-1F46-9FE8-78C8353E0D7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360" name="Group 965">
                <a:extLst>
                  <a:ext uri="{FF2B5EF4-FFF2-40B4-BE49-F238E27FC236}">
                    <a16:creationId xmlns:a16="http://schemas.microsoft.com/office/drawing/2014/main" id="{E00FE29F-6519-8D48-A0C8-DD298702AE03}"/>
                  </a:ext>
                </a:extLst>
              </p:cNvPr>
              <p:cNvGrpSpPr>
                <a:grpSpLocks/>
              </p:cNvGrpSpPr>
              <p:nvPr/>
            </p:nvGrpSpPr>
            <p:grpSpPr bwMode="auto">
              <a:xfrm>
                <a:off x="4735" y="1627"/>
                <a:ext cx="582" cy="151"/>
                <a:chOff x="614" y="2568"/>
                <a:chExt cx="725" cy="139"/>
              </a:xfrm>
            </p:grpSpPr>
            <p:sp>
              <p:nvSpPr>
                <p:cNvPr id="376" name="AutoShape 966">
                  <a:extLst>
                    <a:ext uri="{FF2B5EF4-FFF2-40B4-BE49-F238E27FC236}">
                      <a16:creationId xmlns:a16="http://schemas.microsoft.com/office/drawing/2014/main" id="{EA079B44-83A2-FA4D-9076-317C7FFEDE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77" name="AutoShape 967">
                  <a:extLst>
                    <a:ext uri="{FF2B5EF4-FFF2-40B4-BE49-F238E27FC236}">
                      <a16:creationId xmlns:a16="http://schemas.microsoft.com/office/drawing/2014/main" id="{8C117DA6-5F38-3041-B5DB-50F0F1014C4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361" name="Freeform 968">
                <a:extLst>
                  <a:ext uri="{FF2B5EF4-FFF2-40B4-BE49-F238E27FC236}">
                    <a16:creationId xmlns:a16="http://schemas.microsoft.com/office/drawing/2014/main" id="{0CC5EDB9-BF34-0249-A545-5721A846013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nvGrpSpPr>
              <p:cNvPr id="362" name="Group 969">
                <a:extLst>
                  <a:ext uri="{FF2B5EF4-FFF2-40B4-BE49-F238E27FC236}">
                    <a16:creationId xmlns:a16="http://schemas.microsoft.com/office/drawing/2014/main" id="{6E1330CB-ECAA-1B49-ACA9-C508640CD4F0}"/>
                  </a:ext>
                </a:extLst>
              </p:cNvPr>
              <p:cNvGrpSpPr>
                <a:grpSpLocks/>
              </p:cNvGrpSpPr>
              <p:nvPr/>
            </p:nvGrpSpPr>
            <p:grpSpPr bwMode="auto">
              <a:xfrm>
                <a:off x="4739" y="1327"/>
                <a:ext cx="582" cy="139"/>
                <a:chOff x="614" y="2568"/>
                <a:chExt cx="725" cy="139"/>
              </a:xfrm>
            </p:grpSpPr>
            <p:sp>
              <p:nvSpPr>
                <p:cNvPr id="374" name="AutoShape 970">
                  <a:extLst>
                    <a:ext uri="{FF2B5EF4-FFF2-40B4-BE49-F238E27FC236}">
                      <a16:creationId xmlns:a16="http://schemas.microsoft.com/office/drawing/2014/main" id="{C6558777-A4A1-C646-8E74-917A3274C4B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75" name="AutoShape 971">
                  <a:extLst>
                    <a:ext uri="{FF2B5EF4-FFF2-40B4-BE49-F238E27FC236}">
                      <a16:creationId xmlns:a16="http://schemas.microsoft.com/office/drawing/2014/main" id="{6DCCB63F-4676-FA47-B3AD-6CC1AEA10E2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363" name="Rectangle 972">
                <a:extLst>
                  <a:ext uri="{FF2B5EF4-FFF2-40B4-BE49-F238E27FC236}">
                    <a16:creationId xmlns:a16="http://schemas.microsoft.com/office/drawing/2014/main" id="{8C0E6A33-5A00-3140-A409-5527D44144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64" name="Freeform 973">
                <a:extLst>
                  <a:ext uri="{FF2B5EF4-FFF2-40B4-BE49-F238E27FC236}">
                    <a16:creationId xmlns:a16="http://schemas.microsoft.com/office/drawing/2014/main" id="{55371F00-39A2-7C47-81C6-A2FE626C9A0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65" name="Freeform 974">
                <a:extLst>
                  <a:ext uri="{FF2B5EF4-FFF2-40B4-BE49-F238E27FC236}">
                    <a16:creationId xmlns:a16="http://schemas.microsoft.com/office/drawing/2014/main" id="{B7196671-27D9-0047-BDD1-2B6410E4041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66" name="Oval 975">
                <a:extLst>
                  <a:ext uri="{FF2B5EF4-FFF2-40B4-BE49-F238E27FC236}">
                    <a16:creationId xmlns:a16="http://schemas.microsoft.com/office/drawing/2014/main" id="{EFC22A25-5441-8F4F-BDA4-0DE691080FB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67" name="Freeform 976">
                <a:extLst>
                  <a:ext uri="{FF2B5EF4-FFF2-40B4-BE49-F238E27FC236}">
                    <a16:creationId xmlns:a16="http://schemas.microsoft.com/office/drawing/2014/main" id="{4826D924-9056-EA4B-A7A3-D23BC1DEBCE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68" name="AutoShape 977">
                <a:extLst>
                  <a:ext uri="{FF2B5EF4-FFF2-40B4-BE49-F238E27FC236}">
                    <a16:creationId xmlns:a16="http://schemas.microsoft.com/office/drawing/2014/main" id="{520B3BCF-295E-094B-8D59-AFBB8842ADF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69" name="AutoShape 978">
                <a:extLst>
                  <a:ext uri="{FF2B5EF4-FFF2-40B4-BE49-F238E27FC236}">
                    <a16:creationId xmlns:a16="http://schemas.microsoft.com/office/drawing/2014/main" id="{6D12D94D-F27B-0E4A-9F7C-D6E95D960E7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70" name="Oval 979">
                <a:extLst>
                  <a:ext uri="{FF2B5EF4-FFF2-40B4-BE49-F238E27FC236}">
                    <a16:creationId xmlns:a16="http://schemas.microsoft.com/office/drawing/2014/main" id="{807B1B62-B16D-8D4B-8BD9-5DF1512A891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71" name="Oval 980">
                <a:extLst>
                  <a:ext uri="{FF2B5EF4-FFF2-40B4-BE49-F238E27FC236}">
                    <a16:creationId xmlns:a16="http://schemas.microsoft.com/office/drawing/2014/main" id="{ADE21467-D624-904E-838D-70813E94C2D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defRPr/>
                </a:pPr>
                <a:endParaRPr lang="en-US" altLang="en-US" sz="1800">
                  <a:solidFill>
                    <a:srgbClr val="FF0000"/>
                  </a:solidFill>
                  <a:cs typeface="Arial"/>
                </a:endParaRPr>
              </a:p>
            </p:txBody>
          </p:sp>
          <p:sp>
            <p:nvSpPr>
              <p:cNvPr id="372" name="Oval 981">
                <a:extLst>
                  <a:ext uri="{FF2B5EF4-FFF2-40B4-BE49-F238E27FC236}">
                    <a16:creationId xmlns:a16="http://schemas.microsoft.com/office/drawing/2014/main" id="{BCA56903-72E4-7C4E-9D04-96A1C7CA795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73" name="Rectangle 982">
                <a:extLst>
                  <a:ext uri="{FF2B5EF4-FFF2-40B4-BE49-F238E27FC236}">
                    <a16:creationId xmlns:a16="http://schemas.microsoft.com/office/drawing/2014/main" id="{BC789B8C-4E82-B640-9321-FB2652EB299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grpSp>
      <p:grpSp>
        <p:nvGrpSpPr>
          <p:cNvPr id="382" name="Group 897">
            <a:extLst>
              <a:ext uri="{FF2B5EF4-FFF2-40B4-BE49-F238E27FC236}">
                <a16:creationId xmlns:a16="http://schemas.microsoft.com/office/drawing/2014/main" id="{598C6C67-F8C4-A042-A92C-2B94B91C364A}"/>
              </a:ext>
            </a:extLst>
          </p:cNvPr>
          <p:cNvGrpSpPr>
            <a:grpSpLocks/>
          </p:cNvGrpSpPr>
          <p:nvPr/>
        </p:nvGrpSpPr>
        <p:grpSpPr bwMode="auto">
          <a:xfrm>
            <a:off x="7643679" y="3933554"/>
            <a:ext cx="347663" cy="681038"/>
            <a:chOff x="7923189" y="2486664"/>
            <a:chExt cx="360377" cy="884585"/>
          </a:xfrm>
        </p:grpSpPr>
        <p:pic>
          <p:nvPicPr>
            <p:cNvPr id="383" name="Picture 3">
              <a:extLst>
                <a:ext uri="{FF2B5EF4-FFF2-40B4-BE49-F238E27FC236}">
                  <a16:creationId xmlns:a16="http://schemas.microsoft.com/office/drawing/2014/main" id="{4811B01E-BE38-934F-86FF-4F6DAF8B7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4" name="Group 950">
              <a:extLst>
                <a:ext uri="{FF2B5EF4-FFF2-40B4-BE49-F238E27FC236}">
                  <a16:creationId xmlns:a16="http://schemas.microsoft.com/office/drawing/2014/main" id="{0AFCE7C2-7232-154A-8E71-844BC22B892C}"/>
                </a:ext>
              </a:extLst>
            </p:cNvPr>
            <p:cNvGrpSpPr>
              <a:grpSpLocks/>
            </p:cNvGrpSpPr>
            <p:nvPr/>
          </p:nvGrpSpPr>
          <p:grpSpPr bwMode="auto">
            <a:xfrm>
              <a:off x="7923189" y="2890236"/>
              <a:ext cx="227012" cy="481013"/>
              <a:chOff x="4140" y="429"/>
              <a:chExt cx="1425" cy="2396"/>
            </a:xfrm>
          </p:grpSpPr>
          <p:sp>
            <p:nvSpPr>
              <p:cNvPr id="385" name="Freeform 951">
                <a:extLst>
                  <a:ext uri="{FF2B5EF4-FFF2-40B4-BE49-F238E27FC236}">
                    <a16:creationId xmlns:a16="http://schemas.microsoft.com/office/drawing/2014/main" id="{39714E75-C662-9640-8E8B-EF48CF2CD2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86" name="Rectangle 952">
                <a:extLst>
                  <a:ext uri="{FF2B5EF4-FFF2-40B4-BE49-F238E27FC236}">
                    <a16:creationId xmlns:a16="http://schemas.microsoft.com/office/drawing/2014/main" id="{C10B9719-3E0A-294C-8D8E-31A4E02C043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87" name="Freeform 953">
                <a:extLst>
                  <a:ext uri="{FF2B5EF4-FFF2-40B4-BE49-F238E27FC236}">
                    <a16:creationId xmlns:a16="http://schemas.microsoft.com/office/drawing/2014/main" id="{EA1D806A-F3BB-AD4C-A7EA-E1F699CCB0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88" name="Freeform 954">
                <a:extLst>
                  <a:ext uri="{FF2B5EF4-FFF2-40B4-BE49-F238E27FC236}">
                    <a16:creationId xmlns:a16="http://schemas.microsoft.com/office/drawing/2014/main" id="{209C3040-DFFE-2641-B3F6-A6040A3E90D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389" name="Rectangle 955">
                <a:extLst>
                  <a:ext uri="{FF2B5EF4-FFF2-40B4-BE49-F238E27FC236}">
                    <a16:creationId xmlns:a16="http://schemas.microsoft.com/office/drawing/2014/main" id="{258645F2-B091-BE46-A175-38429858166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390" name="Group 956">
                <a:extLst>
                  <a:ext uri="{FF2B5EF4-FFF2-40B4-BE49-F238E27FC236}">
                    <a16:creationId xmlns:a16="http://schemas.microsoft.com/office/drawing/2014/main" id="{500CBD05-0E32-7148-AC0F-508B79C363F9}"/>
                  </a:ext>
                </a:extLst>
              </p:cNvPr>
              <p:cNvGrpSpPr>
                <a:grpSpLocks/>
              </p:cNvGrpSpPr>
              <p:nvPr/>
            </p:nvGrpSpPr>
            <p:grpSpPr bwMode="auto">
              <a:xfrm>
                <a:off x="4749" y="668"/>
                <a:ext cx="581" cy="145"/>
                <a:chOff x="614" y="2568"/>
                <a:chExt cx="725" cy="139"/>
              </a:xfrm>
            </p:grpSpPr>
            <p:sp>
              <p:nvSpPr>
                <p:cNvPr id="415" name="AutoShape 957">
                  <a:extLst>
                    <a:ext uri="{FF2B5EF4-FFF2-40B4-BE49-F238E27FC236}">
                      <a16:creationId xmlns:a16="http://schemas.microsoft.com/office/drawing/2014/main" id="{D6E1CE8A-CD27-864E-BD7C-9FA86CA6CA3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16" name="AutoShape 958">
                  <a:extLst>
                    <a:ext uri="{FF2B5EF4-FFF2-40B4-BE49-F238E27FC236}">
                      <a16:creationId xmlns:a16="http://schemas.microsoft.com/office/drawing/2014/main" id="{631EEAAD-9EF2-1648-AD2A-A84D22BC5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391" name="Rectangle 959">
                <a:extLst>
                  <a:ext uri="{FF2B5EF4-FFF2-40B4-BE49-F238E27FC236}">
                    <a16:creationId xmlns:a16="http://schemas.microsoft.com/office/drawing/2014/main" id="{FED5732B-4C99-5E4F-99DA-07D855FE92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392" name="Group 960">
                <a:extLst>
                  <a:ext uri="{FF2B5EF4-FFF2-40B4-BE49-F238E27FC236}">
                    <a16:creationId xmlns:a16="http://schemas.microsoft.com/office/drawing/2014/main" id="{34868CC0-C56E-CF45-A807-8A35936DF885}"/>
                  </a:ext>
                </a:extLst>
              </p:cNvPr>
              <p:cNvGrpSpPr>
                <a:grpSpLocks/>
              </p:cNvGrpSpPr>
              <p:nvPr/>
            </p:nvGrpSpPr>
            <p:grpSpPr bwMode="auto">
              <a:xfrm>
                <a:off x="4747" y="994"/>
                <a:ext cx="581" cy="134"/>
                <a:chOff x="614" y="2568"/>
                <a:chExt cx="725" cy="139"/>
              </a:xfrm>
            </p:grpSpPr>
            <p:sp>
              <p:nvSpPr>
                <p:cNvPr id="413" name="AutoShape 961">
                  <a:extLst>
                    <a:ext uri="{FF2B5EF4-FFF2-40B4-BE49-F238E27FC236}">
                      <a16:creationId xmlns:a16="http://schemas.microsoft.com/office/drawing/2014/main" id="{8D2DB165-0043-0C4D-8CED-139DE529EAC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14" name="AutoShape 962">
                  <a:extLst>
                    <a:ext uri="{FF2B5EF4-FFF2-40B4-BE49-F238E27FC236}">
                      <a16:creationId xmlns:a16="http://schemas.microsoft.com/office/drawing/2014/main" id="{18927EE1-4ED6-C545-92EA-69A661ED62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393" name="Rectangle 963">
                <a:extLst>
                  <a:ext uri="{FF2B5EF4-FFF2-40B4-BE49-F238E27FC236}">
                    <a16:creationId xmlns:a16="http://schemas.microsoft.com/office/drawing/2014/main" id="{288D5BE5-BAD9-8C4A-A0D2-74549D6389A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94" name="Rectangle 964">
                <a:extLst>
                  <a:ext uri="{FF2B5EF4-FFF2-40B4-BE49-F238E27FC236}">
                    <a16:creationId xmlns:a16="http://schemas.microsoft.com/office/drawing/2014/main" id="{3664781E-2307-BA41-B3D4-74745B587C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nvGrpSpPr>
              <p:cNvPr id="395" name="Group 965">
                <a:extLst>
                  <a:ext uri="{FF2B5EF4-FFF2-40B4-BE49-F238E27FC236}">
                    <a16:creationId xmlns:a16="http://schemas.microsoft.com/office/drawing/2014/main" id="{368937B0-7AA4-1F4A-99AF-EE23A1E3BEFF}"/>
                  </a:ext>
                </a:extLst>
              </p:cNvPr>
              <p:cNvGrpSpPr>
                <a:grpSpLocks/>
              </p:cNvGrpSpPr>
              <p:nvPr/>
            </p:nvGrpSpPr>
            <p:grpSpPr bwMode="auto">
              <a:xfrm>
                <a:off x="4735" y="1627"/>
                <a:ext cx="582" cy="151"/>
                <a:chOff x="614" y="2568"/>
                <a:chExt cx="725" cy="139"/>
              </a:xfrm>
            </p:grpSpPr>
            <p:sp>
              <p:nvSpPr>
                <p:cNvPr id="411" name="AutoShape 966">
                  <a:extLst>
                    <a:ext uri="{FF2B5EF4-FFF2-40B4-BE49-F238E27FC236}">
                      <a16:creationId xmlns:a16="http://schemas.microsoft.com/office/drawing/2014/main" id="{9A01E07B-F452-0042-8749-AA6F9BF6C80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12" name="AutoShape 967">
                  <a:extLst>
                    <a:ext uri="{FF2B5EF4-FFF2-40B4-BE49-F238E27FC236}">
                      <a16:creationId xmlns:a16="http://schemas.microsoft.com/office/drawing/2014/main" id="{86F022B9-0E4F-5E4D-BC55-48B091D2460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396" name="Freeform 968">
                <a:extLst>
                  <a:ext uri="{FF2B5EF4-FFF2-40B4-BE49-F238E27FC236}">
                    <a16:creationId xmlns:a16="http://schemas.microsoft.com/office/drawing/2014/main" id="{B11B2A5F-302B-5541-A5DE-AD5D7B7C47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nvGrpSpPr>
              <p:cNvPr id="397" name="Group 969">
                <a:extLst>
                  <a:ext uri="{FF2B5EF4-FFF2-40B4-BE49-F238E27FC236}">
                    <a16:creationId xmlns:a16="http://schemas.microsoft.com/office/drawing/2014/main" id="{7FE8D8CA-4E8D-5142-84B2-6764BB308885}"/>
                  </a:ext>
                </a:extLst>
              </p:cNvPr>
              <p:cNvGrpSpPr>
                <a:grpSpLocks/>
              </p:cNvGrpSpPr>
              <p:nvPr/>
            </p:nvGrpSpPr>
            <p:grpSpPr bwMode="auto">
              <a:xfrm>
                <a:off x="4739" y="1327"/>
                <a:ext cx="582" cy="139"/>
                <a:chOff x="614" y="2568"/>
                <a:chExt cx="725" cy="139"/>
              </a:xfrm>
            </p:grpSpPr>
            <p:sp>
              <p:nvSpPr>
                <p:cNvPr id="409" name="AutoShape 970">
                  <a:extLst>
                    <a:ext uri="{FF2B5EF4-FFF2-40B4-BE49-F238E27FC236}">
                      <a16:creationId xmlns:a16="http://schemas.microsoft.com/office/drawing/2014/main" id="{A178714F-4081-7A47-88BA-AA5CE7D94DB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10" name="AutoShape 971">
                  <a:extLst>
                    <a:ext uri="{FF2B5EF4-FFF2-40B4-BE49-F238E27FC236}">
                      <a16:creationId xmlns:a16="http://schemas.microsoft.com/office/drawing/2014/main" id="{A2F330D8-AB17-ED4F-ABCD-791AB236A7B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sp>
            <p:nvSpPr>
              <p:cNvPr id="398" name="Rectangle 972">
                <a:extLst>
                  <a:ext uri="{FF2B5EF4-FFF2-40B4-BE49-F238E27FC236}">
                    <a16:creationId xmlns:a16="http://schemas.microsoft.com/office/drawing/2014/main" id="{CC1F60B5-CA5E-BD4F-9AF8-DEEC0D112CD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399" name="Freeform 973">
                <a:extLst>
                  <a:ext uri="{FF2B5EF4-FFF2-40B4-BE49-F238E27FC236}">
                    <a16:creationId xmlns:a16="http://schemas.microsoft.com/office/drawing/2014/main" id="{D876F67F-BA0F-2D43-88EA-D11665D3110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00" name="Freeform 974">
                <a:extLst>
                  <a:ext uri="{FF2B5EF4-FFF2-40B4-BE49-F238E27FC236}">
                    <a16:creationId xmlns:a16="http://schemas.microsoft.com/office/drawing/2014/main" id="{8EB4073B-CBA0-F147-819E-7A79A09ADB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01" name="Oval 975">
                <a:extLst>
                  <a:ext uri="{FF2B5EF4-FFF2-40B4-BE49-F238E27FC236}">
                    <a16:creationId xmlns:a16="http://schemas.microsoft.com/office/drawing/2014/main" id="{E2F102C3-9141-D841-8851-BF47814C0C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02" name="Freeform 976">
                <a:extLst>
                  <a:ext uri="{FF2B5EF4-FFF2-40B4-BE49-F238E27FC236}">
                    <a16:creationId xmlns:a16="http://schemas.microsoft.com/office/drawing/2014/main" id="{0104F114-0BF8-2D43-BD35-9FA4B0D492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03" name="AutoShape 977">
                <a:extLst>
                  <a:ext uri="{FF2B5EF4-FFF2-40B4-BE49-F238E27FC236}">
                    <a16:creationId xmlns:a16="http://schemas.microsoft.com/office/drawing/2014/main" id="{D6BD11DA-56DB-E643-953D-CBDA9EDD424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04" name="AutoShape 978">
                <a:extLst>
                  <a:ext uri="{FF2B5EF4-FFF2-40B4-BE49-F238E27FC236}">
                    <a16:creationId xmlns:a16="http://schemas.microsoft.com/office/drawing/2014/main" id="{33F250C2-C7BC-6149-AF22-2F888BE5C74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05" name="Oval 979">
                <a:extLst>
                  <a:ext uri="{FF2B5EF4-FFF2-40B4-BE49-F238E27FC236}">
                    <a16:creationId xmlns:a16="http://schemas.microsoft.com/office/drawing/2014/main" id="{60C7C83F-7932-2E43-A5E5-D8F782F5E5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06" name="Oval 980">
                <a:extLst>
                  <a:ext uri="{FF2B5EF4-FFF2-40B4-BE49-F238E27FC236}">
                    <a16:creationId xmlns:a16="http://schemas.microsoft.com/office/drawing/2014/main" id="{1E249C40-73FE-0443-BB83-42FB4430A8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defRPr/>
                </a:pPr>
                <a:endParaRPr lang="en-US" altLang="en-US" sz="1800">
                  <a:solidFill>
                    <a:srgbClr val="FF0000"/>
                  </a:solidFill>
                  <a:cs typeface="Arial"/>
                </a:endParaRPr>
              </a:p>
            </p:txBody>
          </p:sp>
          <p:sp>
            <p:nvSpPr>
              <p:cNvPr id="407" name="Oval 981">
                <a:extLst>
                  <a:ext uri="{FF2B5EF4-FFF2-40B4-BE49-F238E27FC236}">
                    <a16:creationId xmlns:a16="http://schemas.microsoft.com/office/drawing/2014/main" id="{5EE279AB-829B-3348-9C50-79468AA66EA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sp>
            <p:nvSpPr>
              <p:cNvPr id="408" name="Rectangle 982">
                <a:extLst>
                  <a:ext uri="{FF2B5EF4-FFF2-40B4-BE49-F238E27FC236}">
                    <a16:creationId xmlns:a16="http://schemas.microsoft.com/office/drawing/2014/main" id="{63496167-DD4B-4A45-89C4-CD008FB15CC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endParaRPr lang="en-US" altLang="en-US" sz="2400">
                  <a:solidFill>
                    <a:srgbClr val="000000"/>
                  </a:solidFill>
                  <a:cs typeface="Arial"/>
                </a:endParaRPr>
              </a:p>
            </p:txBody>
          </p:sp>
        </p:grpSp>
      </p:grpSp>
      <p:grpSp>
        <p:nvGrpSpPr>
          <p:cNvPr id="417" name="Group 15">
            <a:extLst>
              <a:ext uri="{FF2B5EF4-FFF2-40B4-BE49-F238E27FC236}">
                <a16:creationId xmlns:a16="http://schemas.microsoft.com/office/drawing/2014/main" id="{246C61B4-2DD0-DC41-8DDB-58BD5215DB8E}"/>
              </a:ext>
            </a:extLst>
          </p:cNvPr>
          <p:cNvGrpSpPr>
            <a:grpSpLocks/>
          </p:cNvGrpSpPr>
          <p:nvPr/>
        </p:nvGrpSpPr>
        <p:grpSpPr bwMode="auto">
          <a:xfrm>
            <a:off x="9283565" y="4473304"/>
            <a:ext cx="990600" cy="731838"/>
            <a:chOff x="7707615" y="4368892"/>
            <a:chExt cx="990551" cy="731635"/>
          </a:xfrm>
        </p:grpSpPr>
        <p:pic>
          <p:nvPicPr>
            <p:cNvPr id="418" name="Picture 14">
              <a:extLst>
                <a:ext uri="{FF2B5EF4-FFF2-40B4-BE49-F238E27FC236}">
                  <a16:creationId xmlns:a16="http://schemas.microsoft.com/office/drawing/2014/main" id="{8B49AFDD-88BF-0644-9165-905D632886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 name="Group 249">
              <a:extLst>
                <a:ext uri="{FF2B5EF4-FFF2-40B4-BE49-F238E27FC236}">
                  <a16:creationId xmlns:a16="http://schemas.microsoft.com/office/drawing/2014/main" id="{9428D587-7D5E-A643-B7C2-33D002F2E1E9}"/>
                </a:ext>
              </a:extLst>
            </p:cNvPr>
            <p:cNvGrpSpPr>
              <a:grpSpLocks/>
            </p:cNvGrpSpPr>
            <p:nvPr/>
          </p:nvGrpSpPr>
          <p:grpSpPr bwMode="auto">
            <a:xfrm flipH="1">
              <a:off x="7707615" y="4368892"/>
              <a:ext cx="225953" cy="395900"/>
              <a:chOff x="4140" y="429"/>
              <a:chExt cx="1425" cy="2396"/>
            </a:xfrm>
          </p:grpSpPr>
          <p:sp>
            <p:nvSpPr>
              <p:cNvPr id="488" name="Freeform 250">
                <a:extLst>
                  <a:ext uri="{FF2B5EF4-FFF2-40B4-BE49-F238E27FC236}">
                    <a16:creationId xmlns:a16="http://schemas.microsoft.com/office/drawing/2014/main" id="{AE3FB9AE-64F1-CE4C-93BD-CBDB1EDA6021}"/>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89" name="Rectangle 251">
                <a:extLst>
                  <a:ext uri="{FF2B5EF4-FFF2-40B4-BE49-F238E27FC236}">
                    <a16:creationId xmlns:a16="http://schemas.microsoft.com/office/drawing/2014/main" id="{69BF4E0E-3E93-6C45-A153-F5956ABB684B}"/>
                  </a:ext>
                </a:extLst>
              </p:cNvPr>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90" name="Freeform 252">
                <a:extLst>
                  <a:ext uri="{FF2B5EF4-FFF2-40B4-BE49-F238E27FC236}">
                    <a16:creationId xmlns:a16="http://schemas.microsoft.com/office/drawing/2014/main" id="{E8FDBF27-0875-B54D-A203-35B111948004}"/>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91" name="Freeform 253">
                <a:extLst>
                  <a:ext uri="{FF2B5EF4-FFF2-40B4-BE49-F238E27FC236}">
                    <a16:creationId xmlns:a16="http://schemas.microsoft.com/office/drawing/2014/main" id="{04B3FED4-C9E5-084B-BFDE-FBC2388857C1}"/>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92" name="Rectangle 254">
                <a:extLst>
                  <a:ext uri="{FF2B5EF4-FFF2-40B4-BE49-F238E27FC236}">
                    <a16:creationId xmlns:a16="http://schemas.microsoft.com/office/drawing/2014/main" id="{C103B347-0D35-E648-8B92-D51438E05EA2}"/>
                  </a:ext>
                </a:extLst>
              </p:cNvPr>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93" name="Group 255">
                <a:extLst>
                  <a:ext uri="{FF2B5EF4-FFF2-40B4-BE49-F238E27FC236}">
                    <a16:creationId xmlns:a16="http://schemas.microsoft.com/office/drawing/2014/main" id="{6BA830CF-5591-9E42-87E4-7706ACB3FC55}"/>
                  </a:ext>
                </a:extLst>
              </p:cNvPr>
              <p:cNvGrpSpPr>
                <a:grpSpLocks/>
              </p:cNvGrpSpPr>
              <p:nvPr/>
            </p:nvGrpSpPr>
            <p:grpSpPr bwMode="auto">
              <a:xfrm>
                <a:off x="4749" y="668"/>
                <a:ext cx="581" cy="145"/>
                <a:chOff x="614" y="2568"/>
                <a:chExt cx="725" cy="139"/>
              </a:xfrm>
            </p:grpSpPr>
            <p:sp>
              <p:nvSpPr>
                <p:cNvPr id="518" name="AutoShape 256">
                  <a:extLst>
                    <a:ext uri="{FF2B5EF4-FFF2-40B4-BE49-F238E27FC236}">
                      <a16:creationId xmlns:a16="http://schemas.microsoft.com/office/drawing/2014/main" id="{44C87939-08C0-D24F-8B6B-28CC0BEDA57F}"/>
                    </a:ext>
                  </a:extLst>
                </p:cNvPr>
                <p:cNvSpPr>
                  <a:spLocks noChangeArrowheads="1"/>
                </p:cNvSpPr>
                <p:nvPr/>
              </p:nvSpPr>
              <p:spPr bwMode="auto">
                <a:xfrm>
                  <a:off x="620" y="2569"/>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9" name="AutoShape 257">
                  <a:extLst>
                    <a:ext uri="{FF2B5EF4-FFF2-40B4-BE49-F238E27FC236}">
                      <a16:creationId xmlns:a16="http://schemas.microsoft.com/office/drawing/2014/main" id="{B98D89D4-9360-984B-B2E0-C8BE02A09280}"/>
                    </a:ext>
                  </a:extLst>
                </p:cNvPr>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94" name="Rectangle 258">
                <a:extLst>
                  <a:ext uri="{FF2B5EF4-FFF2-40B4-BE49-F238E27FC236}">
                    <a16:creationId xmlns:a16="http://schemas.microsoft.com/office/drawing/2014/main" id="{9C47E505-2EEC-3F48-91A3-F88B03ED839E}"/>
                  </a:ext>
                </a:extLst>
              </p:cNvPr>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95" name="Group 259">
                <a:extLst>
                  <a:ext uri="{FF2B5EF4-FFF2-40B4-BE49-F238E27FC236}">
                    <a16:creationId xmlns:a16="http://schemas.microsoft.com/office/drawing/2014/main" id="{B778C37F-D08E-114D-963F-D52DE6587842}"/>
                  </a:ext>
                </a:extLst>
              </p:cNvPr>
              <p:cNvGrpSpPr>
                <a:grpSpLocks/>
              </p:cNvGrpSpPr>
              <p:nvPr/>
            </p:nvGrpSpPr>
            <p:grpSpPr bwMode="auto">
              <a:xfrm>
                <a:off x="4747" y="994"/>
                <a:ext cx="581" cy="134"/>
                <a:chOff x="614" y="2568"/>
                <a:chExt cx="725" cy="139"/>
              </a:xfrm>
            </p:grpSpPr>
            <p:sp>
              <p:nvSpPr>
                <p:cNvPr id="516" name="AutoShape 260">
                  <a:extLst>
                    <a:ext uri="{FF2B5EF4-FFF2-40B4-BE49-F238E27FC236}">
                      <a16:creationId xmlns:a16="http://schemas.microsoft.com/office/drawing/2014/main" id="{9550A1B1-82EE-7841-9D81-E42FD693753D}"/>
                    </a:ext>
                  </a:extLst>
                </p:cNvPr>
                <p:cNvSpPr>
                  <a:spLocks noChangeArrowheads="1"/>
                </p:cNvSpPr>
                <p:nvPr/>
              </p:nvSpPr>
              <p:spPr bwMode="auto">
                <a:xfrm>
                  <a:off x="610" y="2570"/>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7" name="AutoShape 261">
                  <a:extLst>
                    <a:ext uri="{FF2B5EF4-FFF2-40B4-BE49-F238E27FC236}">
                      <a16:creationId xmlns:a16="http://schemas.microsoft.com/office/drawing/2014/main" id="{2BDF4C6F-6870-1143-B70C-D158AFE7C562}"/>
                    </a:ext>
                  </a:extLst>
                </p:cNvPr>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96" name="Rectangle 262">
                <a:extLst>
                  <a:ext uri="{FF2B5EF4-FFF2-40B4-BE49-F238E27FC236}">
                    <a16:creationId xmlns:a16="http://schemas.microsoft.com/office/drawing/2014/main" id="{58CCE7C7-9C37-DB41-806E-3AB5784563E3}"/>
                  </a:ext>
                </a:extLst>
              </p:cNvPr>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97" name="Rectangle 263">
                <a:extLst>
                  <a:ext uri="{FF2B5EF4-FFF2-40B4-BE49-F238E27FC236}">
                    <a16:creationId xmlns:a16="http://schemas.microsoft.com/office/drawing/2014/main" id="{DBF18367-F728-D847-BD54-067CD14D0093}"/>
                  </a:ext>
                </a:extLst>
              </p:cNvPr>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98" name="Group 264">
                <a:extLst>
                  <a:ext uri="{FF2B5EF4-FFF2-40B4-BE49-F238E27FC236}">
                    <a16:creationId xmlns:a16="http://schemas.microsoft.com/office/drawing/2014/main" id="{22E148B0-0037-E54C-9F98-077BC4E1BCD8}"/>
                  </a:ext>
                </a:extLst>
              </p:cNvPr>
              <p:cNvGrpSpPr>
                <a:grpSpLocks/>
              </p:cNvGrpSpPr>
              <p:nvPr/>
            </p:nvGrpSpPr>
            <p:grpSpPr bwMode="auto">
              <a:xfrm>
                <a:off x="4735" y="1627"/>
                <a:ext cx="582" cy="151"/>
                <a:chOff x="614" y="2568"/>
                <a:chExt cx="725" cy="139"/>
              </a:xfrm>
            </p:grpSpPr>
            <p:sp>
              <p:nvSpPr>
                <p:cNvPr id="514" name="AutoShape 265">
                  <a:extLst>
                    <a:ext uri="{FF2B5EF4-FFF2-40B4-BE49-F238E27FC236}">
                      <a16:creationId xmlns:a16="http://schemas.microsoft.com/office/drawing/2014/main" id="{758460B7-51F1-D94D-B6F3-4A98A312D38E}"/>
                    </a:ext>
                  </a:extLst>
                </p:cNvPr>
                <p:cNvSpPr>
                  <a:spLocks noChangeArrowheads="1"/>
                </p:cNvSpPr>
                <p:nvPr/>
              </p:nvSpPr>
              <p:spPr bwMode="auto">
                <a:xfrm>
                  <a:off x="613" y="2570"/>
                  <a:ext cx="711" cy="13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5" name="AutoShape 266">
                  <a:extLst>
                    <a:ext uri="{FF2B5EF4-FFF2-40B4-BE49-F238E27FC236}">
                      <a16:creationId xmlns:a16="http://schemas.microsoft.com/office/drawing/2014/main" id="{B1FE75B0-8411-8E43-BF34-3814B0D1EF94}"/>
                    </a:ext>
                  </a:extLst>
                </p:cNvPr>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99" name="Freeform 267">
                <a:extLst>
                  <a:ext uri="{FF2B5EF4-FFF2-40B4-BE49-F238E27FC236}">
                    <a16:creationId xmlns:a16="http://schemas.microsoft.com/office/drawing/2014/main" id="{34C14115-826E-C047-A5AC-61450FA594B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nvGrpSpPr>
              <p:cNvPr id="500" name="Group 268">
                <a:extLst>
                  <a:ext uri="{FF2B5EF4-FFF2-40B4-BE49-F238E27FC236}">
                    <a16:creationId xmlns:a16="http://schemas.microsoft.com/office/drawing/2014/main" id="{475038A4-EE1A-674A-B169-D29EBCE6A863}"/>
                  </a:ext>
                </a:extLst>
              </p:cNvPr>
              <p:cNvGrpSpPr>
                <a:grpSpLocks/>
              </p:cNvGrpSpPr>
              <p:nvPr/>
            </p:nvGrpSpPr>
            <p:grpSpPr bwMode="auto">
              <a:xfrm>
                <a:off x="4739" y="1327"/>
                <a:ext cx="582" cy="139"/>
                <a:chOff x="614" y="2568"/>
                <a:chExt cx="725" cy="139"/>
              </a:xfrm>
            </p:grpSpPr>
            <p:sp>
              <p:nvSpPr>
                <p:cNvPr id="512" name="AutoShape 269">
                  <a:extLst>
                    <a:ext uri="{FF2B5EF4-FFF2-40B4-BE49-F238E27FC236}">
                      <a16:creationId xmlns:a16="http://schemas.microsoft.com/office/drawing/2014/main" id="{3EA6A658-1C4E-C347-92D9-308B53694BA9}"/>
                    </a:ext>
                  </a:extLst>
                </p:cNvPr>
                <p:cNvSpPr>
                  <a:spLocks noChangeArrowheads="1"/>
                </p:cNvSpPr>
                <p:nvPr/>
              </p:nvSpPr>
              <p:spPr bwMode="auto">
                <a:xfrm>
                  <a:off x="620" y="2544"/>
                  <a:ext cx="723" cy="16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3" name="AutoShape 270">
                  <a:extLst>
                    <a:ext uri="{FF2B5EF4-FFF2-40B4-BE49-F238E27FC236}">
                      <a16:creationId xmlns:a16="http://schemas.microsoft.com/office/drawing/2014/main" id="{303A1AB4-A521-4C46-929C-FE93FAEA70EF}"/>
                    </a:ext>
                  </a:extLst>
                </p:cNvPr>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501" name="Rectangle 271">
                <a:extLst>
                  <a:ext uri="{FF2B5EF4-FFF2-40B4-BE49-F238E27FC236}">
                    <a16:creationId xmlns:a16="http://schemas.microsoft.com/office/drawing/2014/main" id="{F20799A2-C0C0-BC41-B794-662788F2C6D7}"/>
                  </a:ext>
                </a:extLst>
              </p:cNvPr>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2" name="Freeform 272">
                <a:extLst>
                  <a:ext uri="{FF2B5EF4-FFF2-40B4-BE49-F238E27FC236}">
                    <a16:creationId xmlns:a16="http://schemas.microsoft.com/office/drawing/2014/main" id="{D8EB6300-A48F-4842-8305-F21FD306D801}"/>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03" name="Freeform 273">
                <a:extLst>
                  <a:ext uri="{FF2B5EF4-FFF2-40B4-BE49-F238E27FC236}">
                    <a16:creationId xmlns:a16="http://schemas.microsoft.com/office/drawing/2014/main" id="{5069FF5B-6D12-3E48-8698-D0E32C78778C}"/>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04" name="Oval 274">
                <a:extLst>
                  <a:ext uri="{FF2B5EF4-FFF2-40B4-BE49-F238E27FC236}">
                    <a16:creationId xmlns:a16="http://schemas.microsoft.com/office/drawing/2014/main" id="{AFEF1B60-D4F2-134C-8C57-605795353942}"/>
                  </a:ext>
                </a:extLst>
              </p:cNvPr>
              <p:cNvSpPr>
                <a:spLocks noChangeArrowheads="1"/>
              </p:cNvSpPr>
              <p:nvPr/>
            </p:nvSpPr>
            <p:spPr bwMode="auto">
              <a:xfrm>
                <a:off x="5515" y="2609"/>
                <a:ext cx="50"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5" name="Freeform 275">
                <a:extLst>
                  <a:ext uri="{FF2B5EF4-FFF2-40B4-BE49-F238E27FC236}">
                    <a16:creationId xmlns:a16="http://schemas.microsoft.com/office/drawing/2014/main" id="{0200803D-62FF-4441-B044-371B60B47F8E}"/>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06" name="AutoShape 276">
                <a:extLst>
                  <a:ext uri="{FF2B5EF4-FFF2-40B4-BE49-F238E27FC236}">
                    <a16:creationId xmlns:a16="http://schemas.microsoft.com/office/drawing/2014/main" id="{6C7C58BA-3FAC-F540-8627-EF780D6225E3}"/>
                  </a:ext>
                </a:extLst>
              </p:cNvPr>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7" name="AutoShape 277">
                <a:extLst>
                  <a:ext uri="{FF2B5EF4-FFF2-40B4-BE49-F238E27FC236}">
                    <a16:creationId xmlns:a16="http://schemas.microsoft.com/office/drawing/2014/main" id="{84DCA700-1BB9-6F4F-9BFB-8C71C31C08AF}"/>
                  </a:ext>
                </a:extLst>
              </p:cNvPr>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8" name="Oval 278">
                <a:extLst>
                  <a:ext uri="{FF2B5EF4-FFF2-40B4-BE49-F238E27FC236}">
                    <a16:creationId xmlns:a16="http://schemas.microsoft.com/office/drawing/2014/main" id="{4DB7668B-A53B-204F-B691-E9B86D643857}"/>
                  </a:ext>
                </a:extLst>
              </p:cNvPr>
              <p:cNvSpPr>
                <a:spLocks noChangeArrowheads="1"/>
              </p:cNvSpPr>
              <p:nvPr/>
            </p:nvSpPr>
            <p:spPr bwMode="auto">
              <a:xfrm>
                <a:off x="4314" y="2379"/>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09" name="Oval 279">
                <a:extLst>
                  <a:ext uri="{FF2B5EF4-FFF2-40B4-BE49-F238E27FC236}">
                    <a16:creationId xmlns:a16="http://schemas.microsoft.com/office/drawing/2014/main" id="{734493BB-E4C9-364B-BE72-1ED56D27A6EE}"/>
                  </a:ext>
                </a:extLst>
              </p:cNvPr>
              <p:cNvSpPr>
                <a:spLocks noChangeArrowheads="1"/>
              </p:cNvSpPr>
              <p:nvPr/>
            </p:nvSpPr>
            <p:spPr bwMode="auto">
              <a:xfrm>
                <a:off x="4484" y="2379"/>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FF0000"/>
                  </a:solidFill>
                  <a:latin typeface="Arial" charset="0"/>
                  <a:ea typeface="ＭＳ Ｐゴシック" charset="0"/>
                  <a:cs typeface="Arial"/>
                </a:endParaRPr>
              </a:p>
            </p:txBody>
          </p:sp>
          <p:sp>
            <p:nvSpPr>
              <p:cNvPr id="510" name="Oval 280">
                <a:extLst>
                  <a:ext uri="{FF2B5EF4-FFF2-40B4-BE49-F238E27FC236}">
                    <a16:creationId xmlns:a16="http://schemas.microsoft.com/office/drawing/2014/main" id="{4FFB10A2-7D14-FB42-81F1-AC7500333CE6}"/>
                  </a:ext>
                </a:extLst>
              </p:cNvPr>
              <p:cNvSpPr>
                <a:spLocks noChangeArrowheads="1"/>
              </p:cNvSpPr>
              <p:nvPr/>
            </p:nvSpPr>
            <p:spPr bwMode="auto">
              <a:xfrm>
                <a:off x="4664" y="2379"/>
                <a:ext cx="160" cy="13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511" name="Rectangle 281">
                <a:extLst>
                  <a:ext uri="{FF2B5EF4-FFF2-40B4-BE49-F238E27FC236}">
                    <a16:creationId xmlns:a16="http://schemas.microsoft.com/office/drawing/2014/main" id="{0C4D4532-5385-5144-B156-410652EF6C6B}"/>
                  </a:ext>
                </a:extLst>
              </p:cNvPr>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grpSp>
          <p:nvGrpSpPr>
            <p:cNvPr id="420" name="Group 249">
              <a:extLst>
                <a:ext uri="{FF2B5EF4-FFF2-40B4-BE49-F238E27FC236}">
                  <a16:creationId xmlns:a16="http://schemas.microsoft.com/office/drawing/2014/main" id="{4E9454F6-8C78-1B44-A45E-659D47F71046}"/>
                </a:ext>
              </a:extLst>
            </p:cNvPr>
            <p:cNvGrpSpPr>
              <a:grpSpLocks/>
            </p:cNvGrpSpPr>
            <p:nvPr/>
          </p:nvGrpSpPr>
          <p:grpSpPr bwMode="auto">
            <a:xfrm flipH="1">
              <a:off x="7939866" y="4369199"/>
              <a:ext cx="225953" cy="395900"/>
              <a:chOff x="4140" y="429"/>
              <a:chExt cx="1425" cy="2396"/>
            </a:xfrm>
          </p:grpSpPr>
          <p:sp>
            <p:nvSpPr>
              <p:cNvPr id="454" name="Freeform 250">
                <a:extLst>
                  <a:ext uri="{FF2B5EF4-FFF2-40B4-BE49-F238E27FC236}">
                    <a16:creationId xmlns:a16="http://schemas.microsoft.com/office/drawing/2014/main" id="{A03C8245-84E8-1547-98F3-D419F0F33977}"/>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55" name="Rectangle 251">
                <a:extLst>
                  <a:ext uri="{FF2B5EF4-FFF2-40B4-BE49-F238E27FC236}">
                    <a16:creationId xmlns:a16="http://schemas.microsoft.com/office/drawing/2014/main" id="{D4658AF0-46BC-3C41-9BE0-B3058E1571A9}"/>
                  </a:ext>
                </a:extLst>
              </p:cNvPr>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57" name="Freeform 252">
                <a:extLst>
                  <a:ext uri="{FF2B5EF4-FFF2-40B4-BE49-F238E27FC236}">
                    <a16:creationId xmlns:a16="http://schemas.microsoft.com/office/drawing/2014/main" id="{C051241D-9938-2247-81A7-005E60E6A8D5}"/>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59" name="Freeform 253">
                <a:extLst>
                  <a:ext uri="{FF2B5EF4-FFF2-40B4-BE49-F238E27FC236}">
                    <a16:creationId xmlns:a16="http://schemas.microsoft.com/office/drawing/2014/main" id="{D1D41A11-05E7-684B-A0AE-EC2C9DD52B88}"/>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60" name="Rectangle 254">
                <a:extLst>
                  <a:ext uri="{FF2B5EF4-FFF2-40B4-BE49-F238E27FC236}">
                    <a16:creationId xmlns:a16="http://schemas.microsoft.com/office/drawing/2014/main" id="{CDB6110C-F2A9-2A42-A814-225C606AF356}"/>
                  </a:ext>
                </a:extLst>
              </p:cNvPr>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61" name="Group 255">
                <a:extLst>
                  <a:ext uri="{FF2B5EF4-FFF2-40B4-BE49-F238E27FC236}">
                    <a16:creationId xmlns:a16="http://schemas.microsoft.com/office/drawing/2014/main" id="{4AA01198-881E-674B-8D85-89B4A423F01B}"/>
                  </a:ext>
                </a:extLst>
              </p:cNvPr>
              <p:cNvGrpSpPr>
                <a:grpSpLocks/>
              </p:cNvGrpSpPr>
              <p:nvPr/>
            </p:nvGrpSpPr>
            <p:grpSpPr bwMode="auto">
              <a:xfrm>
                <a:off x="4749" y="668"/>
                <a:ext cx="581" cy="145"/>
                <a:chOff x="614" y="2568"/>
                <a:chExt cx="725" cy="139"/>
              </a:xfrm>
            </p:grpSpPr>
            <p:sp>
              <p:nvSpPr>
                <p:cNvPr id="486" name="AutoShape 256">
                  <a:extLst>
                    <a:ext uri="{FF2B5EF4-FFF2-40B4-BE49-F238E27FC236}">
                      <a16:creationId xmlns:a16="http://schemas.microsoft.com/office/drawing/2014/main" id="{68DC4A52-F420-DE43-A08E-43238B4C5A5A}"/>
                    </a:ext>
                  </a:extLst>
                </p:cNvPr>
                <p:cNvSpPr>
                  <a:spLocks noChangeArrowheads="1"/>
                </p:cNvSpPr>
                <p:nvPr/>
              </p:nvSpPr>
              <p:spPr bwMode="auto">
                <a:xfrm>
                  <a:off x="612" y="2567"/>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87" name="AutoShape 257">
                  <a:extLst>
                    <a:ext uri="{FF2B5EF4-FFF2-40B4-BE49-F238E27FC236}">
                      <a16:creationId xmlns:a16="http://schemas.microsoft.com/office/drawing/2014/main" id="{1F90C38E-6529-6D43-AF3F-FCF2C272690D}"/>
                    </a:ext>
                  </a:extLst>
                </p:cNvPr>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62" name="Rectangle 258">
                <a:extLst>
                  <a:ext uri="{FF2B5EF4-FFF2-40B4-BE49-F238E27FC236}">
                    <a16:creationId xmlns:a16="http://schemas.microsoft.com/office/drawing/2014/main" id="{A6C50548-B5A8-DD41-960F-934AB506C6BC}"/>
                  </a:ext>
                </a:extLst>
              </p:cNvPr>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63" name="Group 259">
                <a:extLst>
                  <a:ext uri="{FF2B5EF4-FFF2-40B4-BE49-F238E27FC236}">
                    <a16:creationId xmlns:a16="http://schemas.microsoft.com/office/drawing/2014/main" id="{B50052D3-6E51-A24F-8DA6-1A1FB1E76A45}"/>
                  </a:ext>
                </a:extLst>
              </p:cNvPr>
              <p:cNvGrpSpPr>
                <a:grpSpLocks/>
              </p:cNvGrpSpPr>
              <p:nvPr/>
            </p:nvGrpSpPr>
            <p:grpSpPr bwMode="auto">
              <a:xfrm>
                <a:off x="4747" y="994"/>
                <a:ext cx="581" cy="134"/>
                <a:chOff x="614" y="2568"/>
                <a:chExt cx="725" cy="139"/>
              </a:xfrm>
            </p:grpSpPr>
            <p:sp>
              <p:nvSpPr>
                <p:cNvPr id="484" name="AutoShape 260">
                  <a:extLst>
                    <a:ext uri="{FF2B5EF4-FFF2-40B4-BE49-F238E27FC236}">
                      <a16:creationId xmlns:a16="http://schemas.microsoft.com/office/drawing/2014/main" id="{F197C4B6-E0DE-F849-B48E-BCEE5E7A9212}"/>
                    </a:ext>
                  </a:extLst>
                </p:cNvPr>
                <p:cNvSpPr>
                  <a:spLocks noChangeArrowheads="1"/>
                </p:cNvSpPr>
                <p:nvPr/>
              </p:nvSpPr>
              <p:spPr bwMode="auto">
                <a:xfrm>
                  <a:off x="614" y="2568"/>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85" name="AutoShape 261">
                  <a:extLst>
                    <a:ext uri="{FF2B5EF4-FFF2-40B4-BE49-F238E27FC236}">
                      <a16:creationId xmlns:a16="http://schemas.microsoft.com/office/drawing/2014/main" id="{93DD5F29-0A86-D349-B160-42359A1BEF2F}"/>
                    </a:ext>
                  </a:extLst>
                </p:cNvPr>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64" name="Rectangle 262">
                <a:extLst>
                  <a:ext uri="{FF2B5EF4-FFF2-40B4-BE49-F238E27FC236}">
                    <a16:creationId xmlns:a16="http://schemas.microsoft.com/office/drawing/2014/main" id="{2CEEAE7B-F0C2-3741-812C-E68B25F4271E}"/>
                  </a:ext>
                </a:extLst>
              </p:cNvPr>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65" name="Rectangle 263">
                <a:extLst>
                  <a:ext uri="{FF2B5EF4-FFF2-40B4-BE49-F238E27FC236}">
                    <a16:creationId xmlns:a16="http://schemas.microsoft.com/office/drawing/2014/main" id="{D214CDE3-D2A8-274C-8077-E1A2A229E83F}"/>
                  </a:ext>
                </a:extLst>
              </p:cNvPr>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66" name="Group 264">
                <a:extLst>
                  <a:ext uri="{FF2B5EF4-FFF2-40B4-BE49-F238E27FC236}">
                    <a16:creationId xmlns:a16="http://schemas.microsoft.com/office/drawing/2014/main" id="{6E439FEA-F5FC-3B4E-9319-CE3BAECB554A}"/>
                  </a:ext>
                </a:extLst>
              </p:cNvPr>
              <p:cNvGrpSpPr>
                <a:grpSpLocks/>
              </p:cNvGrpSpPr>
              <p:nvPr/>
            </p:nvGrpSpPr>
            <p:grpSpPr bwMode="auto">
              <a:xfrm>
                <a:off x="4735" y="1627"/>
                <a:ext cx="582" cy="151"/>
                <a:chOff x="614" y="2568"/>
                <a:chExt cx="725" cy="139"/>
              </a:xfrm>
            </p:grpSpPr>
            <p:sp>
              <p:nvSpPr>
                <p:cNvPr id="482" name="AutoShape 265">
                  <a:extLst>
                    <a:ext uri="{FF2B5EF4-FFF2-40B4-BE49-F238E27FC236}">
                      <a16:creationId xmlns:a16="http://schemas.microsoft.com/office/drawing/2014/main" id="{C9355DB6-C6B8-FF44-B122-7F1B0154AD4C}"/>
                    </a:ext>
                  </a:extLst>
                </p:cNvPr>
                <p:cNvSpPr>
                  <a:spLocks noChangeArrowheads="1"/>
                </p:cNvSpPr>
                <p:nvPr/>
              </p:nvSpPr>
              <p:spPr bwMode="auto">
                <a:xfrm>
                  <a:off x="617" y="2569"/>
                  <a:ext cx="711" cy="141"/>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83" name="AutoShape 266">
                  <a:extLst>
                    <a:ext uri="{FF2B5EF4-FFF2-40B4-BE49-F238E27FC236}">
                      <a16:creationId xmlns:a16="http://schemas.microsoft.com/office/drawing/2014/main" id="{49670351-9F5F-4D49-B71A-D4248C3860E6}"/>
                    </a:ext>
                  </a:extLst>
                </p:cNvPr>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67" name="Freeform 267">
                <a:extLst>
                  <a:ext uri="{FF2B5EF4-FFF2-40B4-BE49-F238E27FC236}">
                    <a16:creationId xmlns:a16="http://schemas.microsoft.com/office/drawing/2014/main" id="{8C813492-9EA7-3A44-9D0E-5EE281C2F7A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nvGrpSpPr>
              <p:cNvPr id="468" name="Group 268">
                <a:extLst>
                  <a:ext uri="{FF2B5EF4-FFF2-40B4-BE49-F238E27FC236}">
                    <a16:creationId xmlns:a16="http://schemas.microsoft.com/office/drawing/2014/main" id="{401906C0-A649-EA4C-AD29-60A7328EFA7F}"/>
                  </a:ext>
                </a:extLst>
              </p:cNvPr>
              <p:cNvGrpSpPr>
                <a:grpSpLocks/>
              </p:cNvGrpSpPr>
              <p:nvPr/>
            </p:nvGrpSpPr>
            <p:grpSpPr bwMode="auto">
              <a:xfrm>
                <a:off x="4739" y="1327"/>
                <a:ext cx="582" cy="139"/>
                <a:chOff x="614" y="2568"/>
                <a:chExt cx="725" cy="139"/>
              </a:xfrm>
            </p:grpSpPr>
            <p:sp>
              <p:nvSpPr>
                <p:cNvPr id="480" name="AutoShape 269">
                  <a:extLst>
                    <a:ext uri="{FF2B5EF4-FFF2-40B4-BE49-F238E27FC236}">
                      <a16:creationId xmlns:a16="http://schemas.microsoft.com/office/drawing/2014/main" id="{6D630F50-E03D-D54B-AD8B-C27CDE09FDC9}"/>
                    </a:ext>
                  </a:extLst>
                </p:cNvPr>
                <p:cNvSpPr>
                  <a:spLocks noChangeArrowheads="1"/>
                </p:cNvSpPr>
                <p:nvPr/>
              </p:nvSpPr>
              <p:spPr bwMode="auto">
                <a:xfrm>
                  <a:off x="612" y="2571"/>
                  <a:ext cx="761" cy="13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81" name="AutoShape 270">
                  <a:extLst>
                    <a:ext uri="{FF2B5EF4-FFF2-40B4-BE49-F238E27FC236}">
                      <a16:creationId xmlns:a16="http://schemas.microsoft.com/office/drawing/2014/main" id="{3017E51C-7609-2E48-8538-5848C41247B2}"/>
                    </a:ext>
                  </a:extLst>
                </p:cNvPr>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69" name="Rectangle 271">
                <a:extLst>
                  <a:ext uri="{FF2B5EF4-FFF2-40B4-BE49-F238E27FC236}">
                    <a16:creationId xmlns:a16="http://schemas.microsoft.com/office/drawing/2014/main" id="{651B996A-729D-A14F-9266-27B9137CBA47}"/>
                  </a:ext>
                </a:extLst>
              </p:cNvPr>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0" name="Freeform 272">
                <a:extLst>
                  <a:ext uri="{FF2B5EF4-FFF2-40B4-BE49-F238E27FC236}">
                    <a16:creationId xmlns:a16="http://schemas.microsoft.com/office/drawing/2014/main" id="{6B82CA0B-96B1-5C4F-BD88-422C7BF99872}"/>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71" name="Freeform 273">
                <a:extLst>
                  <a:ext uri="{FF2B5EF4-FFF2-40B4-BE49-F238E27FC236}">
                    <a16:creationId xmlns:a16="http://schemas.microsoft.com/office/drawing/2014/main" id="{45542DB4-486A-8545-8B5E-F0F0A3148C2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72" name="Oval 274">
                <a:extLst>
                  <a:ext uri="{FF2B5EF4-FFF2-40B4-BE49-F238E27FC236}">
                    <a16:creationId xmlns:a16="http://schemas.microsoft.com/office/drawing/2014/main" id="{435B7EFD-D157-2C4F-8DF0-32699F988FBD}"/>
                  </a:ext>
                </a:extLst>
              </p:cNvPr>
              <p:cNvSpPr>
                <a:spLocks noChangeArrowheads="1"/>
              </p:cNvSpPr>
              <p:nvPr/>
            </p:nvSpPr>
            <p:spPr bwMode="auto">
              <a:xfrm>
                <a:off x="5518" y="2617"/>
                <a:ext cx="50"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3" name="Freeform 275">
                <a:extLst>
                  <a:ext uri="{FF2B5EF4-FFF2-40B4-BE49-F238E27FC236}">
                    <a16:creationId xmlns:a16="http://schemas.microsoft.com/office/drawing/2014/main" id="{91EEEC1B-222B-2041-8B74-71DB51088E9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74" name="AutoShape 276">
                <a:extLst>
                  <a:ext uri="{FF2B5EF4-FFF2-40B4-BE49-F238E27FC236}">
                    <a16:creationId xmlns:a16="http://schemas.microsoft.com/office/drawing/2014/main" id="{2E4D5386-12FD-904A-A597-3248471B1814}"/>
                  </a:ext>
                </a:extLst>
              </p:cNvPr>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5" name="AutoShape 277">
                <a:extLst>
                  <a:ext uri="{FF2B5EF4-FFF2-40B4-BE49-F238E27FC236}">
                    <a16:creationId xmlns:a16="http://schemas.microsoft.com/office/drawing/2014/main" id="{405DC85D-D545-9549-815B-7EF5CE6A7EDC}"/>
                  </a:ext>
                </a:extLst>
              </p:cNvPr>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6" name="Oval 278">
                <a:extLst>
                  <a:ext uri="{FF2B5EF4-FFF2-40B4-BE49-F238E27FC236}">
                    <a16:creationId xmlns:a16="http://schemas.microsoft.com/office/drawing/2014/main" id="{E7D84189-0B0B-2344-A5F0-0C10C7C10926}"/>
                  </a:ext>
                </a:extLst>
              </p:cNvPr>
              <p:cNvSpPr>
                <a:spLocks noChangeArrowheads="1"/>
              </p:cNvSpPr>
              <p:nvPr/>
            </p:nvSpPr>
            <p:spPr bwMode="auto">
              <a:xfrm>
                <a:off x="4307" y="2387"/>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7" name="Oval 279">
                <a:extLst>
                  <a:ext uri="{FF2B5EF4-FFF2-40B4-BE49-F238E27FC236}">
                    <a16:creationId xmlns:a16="http://schemas.microsoft.com/office/drawing/2014/main" id="{5EAF772E-478C-8E4A-93CB-26B379E18F52}"/>
                  </a:ext>
                </a:extLst>
              </p:cNvPr>
              <p:cNvSpPr>
                <a:spLocks noChangeArrowheads="1"/>
              </p:cNvSpPr>
              <p:nvPr/>
            </p:nvSpPr>
            <p:spPr bwMode="auto">
              <a:xfrm>
                <a:off x="4487" y="2387"/>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FF0000"/>
                  </a:solidFill>
                  <a:latin typeface="Arial" charset="0"/>
                  <a:ea typeface="ＭＳ Ｐゴシック" charset="0"/>
                  <a:cs typeface="Arial"/>
                </a:endParaRPr>
              </a:p>
            </p:txBody>
          </p:sp>
          <p:sp>
            <p:nvSpPr>
              <p:cNvPr id="478" name="Oval 280">
                <a:extLst>
                  <a:ext uri="{FF2B5EF4-FFF2-40B4-BE49-F238E27FC236}">
                    <a16:creationId xmlns:a16="http://schemas.microsoft.com/office/drawing/2014/main" id="{27AE0AC9-B7B9-4E40-B5F3-DEC4F7D4DE07}"/>
                  </a:ext>
                </a:extLst>
              </p:cNvPr>
              <p:cNvSpPr>
                <a:spLocks noChangeArrowheads="1"/>
              </p:cNvSpPr>
              <p:nvPr/>
            </p:nvSpPr>
            <p:spPr bwMode="auto">
              <a:xfrm>
                <a:off x="4657" y="2387"/>
                <a:ext cx="160" cy="13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79" name="Rectangle 281">
                <a:extLst>
                  <a:ext uri="{FF2B5EF4-FFF2-40B4-BE49-F238E27FC236}">
                    <a16:creationId xmlns:a16="http://schemas.microsoft.com/office/drawing/2014/main" id="{FBC56F80-E750-304F-95F3-C043C627AFC8}"/>
                  </a:ext>
                </a:extLst>
              </p:cNvPr>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grpSp>
          <p:nvGrpSpPr>
            <p:cNvPr id="421" name="Group 249">
              <a:extLst>
                <a:ext uri="{FF2B5EF4-FFF2-40B4-BE49-F238E27FC236}">
                  <a16:creationId xmlns:a16="http://schemas.microsoft.com/office/drawing/2014/main" id="{063CADA8-4BAC-AB4C-87C1-F68FF3A8BFF2}"/>
                </a:ext>
              </a:extLst>
            </p:cNvPr>
            <p:cNvGrpSpPr>
              <a:grpSpLocks/>
            </p:cNvGrpSpPr>
            <p:nvPr/>
          </p:nvGrpSpPr>
          <p:grpSpPr bwMode="auto">
            <a:xfrm flipH="1">
              <a:off x="8472213" y="4384408"/>
              <a:ext cx="225953" cy="395900"/>
              <a:chOff x="4140" y="429"/>
              <a:chExt cx="1425" cy="2396"/>
            </a:xfrm>
          </p:grpSpPr>
          <p:sp>
            <p:nvSpPr>
              <p:cNvPr id="422" name="Freeform 250">
                <a:extLst>
                  <a:ext uri="{FF2B5EF4-FFF2-40B4-BE49-F238E27FC236}">
                    <a16:creationId xmlns:a16="http://schemas.microsoft.com/office/drawing/2014/main" id="{83609DD9-788C-B34B-A84D-5AF80A7E89F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23" name="Rectangle 251">
                <a:extLst>
                  <a:ext uri="{FF2B5EF4-FFF2-40B4-BE49-F238E27FC236}">
                    <a16:creationId xmlns:a16="http://schemas.microsoft.com/office/drawing/2014/main" id="{9A83466C-E4FD-704C-B5A3-73372A72E720}"/>
                  </a:ext>
                </a:extLst>
              </p:cNvPr>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24" name="Freeform 252">
                <a:extLst>
                  <a:ext uri="{FF2B5EF4-FFF2-40B4-BE49-F238E27FC236}">
                    <a16:creationId xmlns:a16="http://schemas.microsoft.com/office/drawing/2014/main" id="{6B912C6A-CA11-6241-B86E-7D90B7966DC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25" name="Freeform 253">
                <a:extLst>
                  <a:ext uri="{FF2B5EF4-FFF2-40B4-BE49-F238E27FC236}">
                    <a16:creationId xmlns:a16="http://schemas.microsoft.com/office/drawing/2014/main" id="{4EF65B28-986F-2941-82BF-82235F3C0F30}"/>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26" name="Rectangle 254">
                <a:extLst>
                  <a:ext uri="{FF2B5EF4-FFF2-40B4-BE49-F238E27FC236}">
                    <a16:creationId xmlns:a16="http://schemas.microsoft.com/office/drawing/2014/main" id="{2E0706E9-4632-5147-9763-45281A5F5070}"/>
                  </a:ext>
                </a:extLst>
              </p:cNvPr>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27" name="Group 255">
                <a:extLst>
                  <a:ext uri="{FF2B5EF4-FFF2-40B4-BE49-F238E27FC236}">
                    <a16:creationId xmlns:a16="http://schemas.microsoft.com/office/drawing/2014/main" id="{AFDA2183-F275-5945-8D00-53B62203DF25}"/>
                  </a:ext>
                </a:extLst>
              </p:cNvPr>
              <p:cNvGrpSpPr>
                <a:grpSpLocks/>
              </p:cNvGrpSpPr>
              <p:nvPr/>
            </p:nvGrpSpPr>
            <p:grpSpPr bwMode="auto">
              <a:xfrm>
                <a:off x="4749" y="668"/>
                <a:ext cx="581" cy="145"/>
                <a:chOff x="614" y="2568"/>
                <a:chExt cx="725" cy="139"/>
              </a:xfrm>
            </p:grpSpPr>
            <p:sp>
              <p:nvSpPr>
                <p:cNvPr id="452" name="AutoShape 256">
                  <a:extLst>
                    <a:ext uri="{FF2B5EF4-FFF2-40B4-BE49-F238E27FC236}">
                      <a16:creationId xmlns:a16="http://schemas.microsoft.com/office/drawing/2014/main" id="{6771E5BD-9EAE-334D-A62A-489F0A6F3B96}"/>
                    </a:ext>
                  </a:extLst>
                </p:cNvPr>
                <p:cNvSpPr>
                  <a:spLocks noChangeArrowheads="1"/>
                </p:cNvSpPr>
                <p:nvPr/>
              </p:nvSpPr>
              <p:spPr bwMode="auto">
                <a:xfrm>
                  <a:off x="616" y="2571"/>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53" name="AutoShape 257">
                  <a:extLst>
                    <a:ext uri="{FF2B5EF4-FFF2-40B4-BE49-F238E27FC236}">
                      <a16:creationId xmlns:a16="http://schemas.microsoft.com/office/drawing/2014/main" id="{EDB32EF2-BB3C-FA43-98D2-E17A7C0B2946}"/>
                    </a:ext>
                  </a:extLst>
                </p:cNvPr>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28" name="Rectangle 258">
                <a:extLst>
                  <a:ext uri="{FF2B5EF4-FFF2-40B4-BE49-F238E27FC236}">
                    <a16:creationId xmlns:a16="http://schemas.microsoft.com/office/drawing/2014/main" id="{BC61EC3E-F484-3D44-8AB5-E7A307F177D6}"/>
                  </a:ext>
                </a:extLst>
              </p:cNvPr>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29" name="Group 259">
                <a:extLst>
                  <a:ext uri="{FF2B5EF4-FFF2-40B4-BE49-F238E27FC236}">
                    <a16:creationId xmlns:a16="http://schemas.microsoft.com/office/drawing/2014/main" id="{59D9A9D5-9943-2D41-B20D-6F38276B0DA2}"/>
                  </a:ext>
                </a:extLst>
              </p:cNvPr>
              <p:cNvGrpSpPr>
                <a:grpSpLocks/>
              </p:cNvGrpSpPr>
              <p:nvPr/>
            </p:nvGrpSpPr>
            <p:grpSpPr bwMode="auto">
              <a:xfrm>
                <a:off x="4747" y="994"/>
                <a:ext cx="581" cy="134"/>
                <a:chOff x="614" y="2568"/>
                <a:chExt cx="725" cy="139"/>
              </a:xfrm>
            </p:grpSpPr>
            <p:sp>
              <p:nvSpPr>
                <p:cNvPr id="450" name="AutoShape 260">
                  <a:extLst>
                    <a:ext uri="{FF2B5EF4-FFF2-40B4-BE49-F238E27FC236}">
                      <a16:creationId xmlns:a16="http://schemas.microsoft.com/office/drawing/2014/main" id="{8D06F510-A5A6-DE4C-9A08-7E75EB9E601A}"/>
                    </a:ext>
                  </a:extLst>
                </p:cNvPr>
                <p:cNvSpPr>
                  <a:spLocks noChangeArrowheads="1"/>
                </p:cNvSpPr>
                <p:nvPr/>
              </p:nvSpPr>
              <p:spPr bwMode="auto">
                <a:xfrm>
                  <a:off x="581" y="2572"/>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51" name="AutoShape 261">
                  <a:extLst>
                    <a:ext uri="{FF2B5EF4-FFF2-40B4-BE49-F238E27FC236}">
                      <a16:creationId xmlns:a16="http://schemas.microsoft.com/office/drawing/2014/main" id="{8FF0110B-B100-9542-B3BF-7AA2C9E42D10}"/>
                    </a:ext>
                  </a:extLst>
                </p:cNvPr>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30" name="Rectangle 262">
                <a:extLst>
                  <a:ext uri="{FF2B5EF4-FFF2-40B4-BE49-F238E27FC236}">
                    <a16:creationId xmlns:a16="http://schemas.microsoft.com/office/drawing/2014/main" id="{3DC50D41-35CD-1341-A6D5-D950C8EDB19A}"/>
                  </a:ext>
                </a:extLst>
              </p:cNvPr>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31" name="Rectangle 263">
                <a:extLst>
                  <a:ext uri="{FF2B5EF4-FFF2-40B4-BE49-F238E27FC236}">
                    <a16:creationId xmlns:a16="http://schemas.microsoft.com/office/drawing/2014/main" id="{7337A979-AD5D-9D44-B53F-15B562751712}"/>
                  </a:ext>
                </a:extLst>
              </p:cNvPr>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nvGrpSpPr>
              <p:cNvPr id="432" name="Group 264">
                <a:extLst>
                  <a:ext uri="{FF2B5EF4-FFF2-40B4-BE49-F238E27FC236}">
                    <a16:creationId xmlns:a16="http://schemas.microsoft.com/office/drawing/2014/main" id="{941F8FDA-8D7F-2346-A6C2-6EA10A4250C9}"/>
                  </a:ext>
                </a:extLst>
              </p:cNvPr>
              <p:cNvGrpSpPr>
                <a:grpSpLocks/>
              </p:cNvGrpSpPr>
              <p:nvPr/>
            </p:nvGrpSpPr>
            <p:grpSpPr bwMode="auto">
              <a:xfrm>
                <a:off x="4735" y="1627"/>
                <a:ext cx="582" cy="151"/>
                <a:chOff x="614" y="2568"/>
                <a:chExt cx="725" cy="139"/>
              </a:xfrm>
            </p:grpSpPr>
            <p:sp>
              <p:nvSpPr>
                <p:cNvPr id="448" name="AutoShape 265">
                  <a:extLst>
                    <a:ext uri="{FF2B5EF4-FFF2-40B4-BE49-F238E27FC236}">
                      <a16:creationId xmlns:a16="http://schemas.microsoft.com/office/drawing/2014/main" id="{EECF23DE-461B-6144-AED7-04E1E1285290}"/>
                    </a:ext>
                  </a:extLst>
                </p:cNvPr>
                <p:cNvSpPr>
                  <a:spLocks noChangeArrowheads="1"/>
                </p:cNvSpPr>
                <p:nvPr/>
              </p:nvSpPr>
              <p:spPr bwMode="auto">
                <a:xfrm>
                  <a:off x="609" y="2572"/>
                  <a:ext cx="686" cy="133"/>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9" name="AutoShape 266">
                  <a:extLst>
                    <a:ext uri="{FF2B5EF4-FFF2-40B4-BE49-F238E27FC236}">
                      <a16:creationId xmlns:a16="http://schemas.microsoft.com/office/drawing/2014/main" id="{0A68C799-922E-B342-9C3E-D7370E6F6212}"/>
                    </a:ext>
                  </a:extLst>
                </p:cNvPr>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33" name="Freeform 267">
                <a:extLst>
                  <a:ext uri="{FF2B5EF4-FFF2-40B4-BE49-F238E27FC236}">
                    <a16:creationId xmlns:a16="http://schemas.microsoft.com/office/drawing/2014/main" id="{936DB453-D72B-EF48-B4DE-1F4AA2CB6A2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grpSp>
            <p:nvGrpSpPr>
              <p:cNvPr id="434" name="Group 268">
                <a:extLst>
                  <a:ext uri="{FF2B5EF4-FFF2-40B4-BE49-F238E27FC236}">
                    <a16:creationId xmlns:a16="http://schemas.microsoft.com/office/drawing/2014/main" id="{C294DBB1-7698-5440-AE7E-BC967A344089}"/>
                  </a:ext>
                </a:extLst>
              </p:cNvPr>
              <p:cNvGrpSpPr>
                <a:grpSpLocks/>
              </p:cNvGrpSpPr>
              <p:nvPr/>
            </p:nvGrpSpPr>
            <p:grpSpPr bwMode="auto">
              <a:xfrm>
                <a:off x="4739" y="1327"/>
                <a:ext cx="582" cy="139"/>
                <a:chOff x="614" y="2568"/>
                <a:chExt cx="725" cy="139"/>
              </a:xfrm>
            </p:grpSpPr>
            <p:sp>
              <p:nvSpPr>
                <p:cNvPr id="446" name="AutoShape 269">
                  <a:extLst>
                    <a:ext uri="{FF2B5EF4-FFF2-40B4-BE49-F238E27FC236}">
                      <a16:creationId xmlns:a16="http://schemas.microsoft.com/office/drawing/2014/main" id="{1C28E9A7-7F8C-7448-8072-16825BD7A195}"/>
                    </a:ext>
                  </a:extLst>
                </p:cNvPr>
                <p:cNvSpPr>
                  <a:spLocks noChangeArrowheads="1"/>
                </p:cNvSpPr>
                <p:nvPr/>
              </p:nvSpPr>
              <p:spPr bwMode="auto">
                <a:xfrm>
                  <a:off x="616" y="2565"/>
                  <a:ext cx="723"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7" name="AutoShape 270">
                  <a:extLst>
                    <a:ext uri="{FF2B5EF4-FFF2-40B4-BE49-F238E27FC236}">
                      <a16:creationId xmlns:a16="http://schemas.microsoft.com/office/drawing/2014/main" id="{F487AB71-1F45-EB49-A690-2C22A7507D2D}"/>
                    </a:ext>
                  </a:extLst>
                </p:cNvPr>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sp>
            <p:nvSpPr>
              <p:cNvPr id="435" name="Rectangle 271">
                <a:extLst>
                  <a:ext uri="{FF2B5EF4-FFF2-40B4-BE49-F238E27FC236}">
                    <a16:creationId xmlns:a16="http://schemas.microsoft.com/office/drawing/2014/main" id="{72F89151-6238-B74D-867E-21A9ECE3B53D}"/>
                  </a:ext>
                </a:extLst>
              </p:cNvPr>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36" name="Freeform 272">
                <a:extLst>
                  <a:ext uri="{FF2B5EF4-FFF2-40B4-BE49-F238E27FC236}">
                    <a16:creationId xmlns:a16="http://schemas.microsoft.com/office/drawing/2014/main" id="{2D301E59-F089-F146-9D78-8606C4C6E0C8}"/>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37" name="Freeform 273">
                <a:extLst>
                  <a:ext uri="{FF2B5EF4-FFF2-40B4-BE49-F238E27FC236}">
                    <a16:creationId xmlns:a16="http://schemas.microsoft.com/office/drawing/2014/main" id="{58EE3F91-4AF5-C142-BEAE-95FF763AA5C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38" name="Oval 274">
                <a:extLst>
                  <a:ext uri="{FF2B5EF4-FFF2-40B4-BE49-F238E27FC236}">
                    <a16:creationId xmlns:a16="http://schemas.microsoft.com/office/drawing/2014/main" id="{1DBFAAB7-01C0-0142-B148-67BAAC23F233}"/>
                  </a:ext>
                </a:extLst>
              </p:cNvPr>
              <p:cNvSpPr>
                <a:spLocks noChangeArrowheads="1"/>
              </p:cNvSpPr>
              <p:nvPr/>
            </p:nvSpPr>
            <p:spPr bwMode="auto">
              <a:xfrm>
                <a:off x="5512" y="2611"/>
                <a:ext cx="50" cy="96"/>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39" name="Freeform 275">
                <a:extLst>
                  <a:ext uri="{FF2B5EF4-FFF2-40B4-BE49-F238E27FC236}">
                    <a16:creationId xmlns:a16="http://schemas.microsoft.com/office/drawing/2014/main" id="{6A788E83-B9AD-684D-9098-48CAC937AA9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440" name="AutoShape 276">
                <a:extLst>
                  <a:ext uri="{FF2B5EF4-FFF2-40B4-BE49-F238E27FC236}">
                    <a16:creationId xmlns:a16="http://schemas.microsoft.com/office/drawing/2014/main" id="{3B10DC55-A939-5F48-BD8F-218473E0B903}"/>
                  </a:ext>
                </a:extLst>
              </p:cNvPr>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1" name="AutoShape 277">
                <a:extLst>
                  <a:ext uri="{FF2B5EF4-FFF2-40B4-BE49-F238E27FC236}">
                    <a16:creationId xmlns:a16="http://schemas.microsoft.com/office/drawing/2014/main" id="{21263D7D-4294-5148-B3A9-27122535AF49}"/>
                  </a:ext>
                </a:extLst>
              </p:cNvPr>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2" name="Oval 278">
                <a:extLst>
                  <a:ext uri="{FF2B5EF4-FFF2-40B4-BE49-F238E27FC236}">
                    <a16:creationId xmlns:a16="http://schemas.microsoft.com/office/drawing/2014/main" id="{43CCDDD0-BFF9-884C-91C4-A05681D8CC4A}"/>
                  </a:ext>
                </a:extLst>
              </p:cNvPr>
              <p:cNvSpPr>
                <a:spLocks noChangeArrowheads="1"/>
              </p:cNvSpPr>
              <p:nvPr/>
            </p:nvSpPr>
            <p:spPr bwMode="auto">
              <a:xfrm>
                <a:off x="4310" y="2381"/>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3" name="Oval 279">
                <a:extLst>
                  <a:ext uri="{FF2B5EF4-FFF2-40B4-BE49-F238E27FC236}">
                    <a16:creationId xmlns:a16="http://schemas.microsoft.com/office/drawing/2014/main" id="{797CAFF6-2540-2A43-A7EB-6DC214987BBD}"/>
                  </a:ext>
                </a:extLst>
              </p:cNvPr>
              <p:cNvSpPr>
                <a:spLocks noChangeArrowheads="1"/>
              </p:cNvSpPr>
              <p:nvPr/>
            </p:nvSpPr>
            <p:spPr bwMode="auto">
              <a:xfrm>
                <a:off x="4480" y="2381"/>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dirty="0">
                  <a:solidFill>
                    <a:srgbClr val="FF0000"/>
                  </a:solidFill>
                  <a:latin typeface="Arial" charset="0"/>
                  <a:ea typeface="ＭＳ Ｐゴシック" charset="0"/>
                  <a:cs typeface="Arial"/>
                </a:endParaRPr>
              </a:p>
            </p:txBody>
          </p:sp>
          <p:sp>
            <p:nvSpPr>
              <p:cNvPr id="444" name="Oval 280">
                <a:extLst>
                  <a:ext uri="{FF2B5EF4-FFF2-40B4-BE49-F238E27FC236}">
                    <a16:creationId xmlns:a16="http://schemas.microsoft.com/office/drawing/2014/main" id="{4BB328AC-52B7-0E49-B39E-D6076BDE881C}"/>
                  </a:ext>
                </a:extLst>
              </p:cNvPr>
              <p:cNvSpPr>
                <a:spLocks noChangeArrowheads="1"/>
              </p:cNvSpPr>
              <p:nvPr/>
            </p:nvSpPr>
            <p:spPr bwMode="auto">
              <a:xfrm>
                <a:off x="4661" y="2381"/>
                <a:ext cx="160" cy="13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sp>
            <p:nvSpPr>
              <p:cNvPr id="445" name="Rectangle 281">
                <a:extLst>
                  <a:ext uri="{FF2B5EF4-FFF2-40B4-BE49-F238E27FC236}">
                    <a16:creationId xmlns:a16="http://schemas.microsoft.com/office/drawing/2014/main" id="{E9E2B2D4-67FA-DD44-B88A-D47E4481C15A}"/>
                  </a:ext>
                </a:extLst>
              </p:cNvPr>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400" dirty="0">
                  <a:solidFill>
                    <a:srgbClr val="000000"/>
                  </a:solidFill>
                  <a:latin typeface="Arial" charset="0"/>
                  <a:ea typeface="ＭＳ Ｐゴシック" charset="0"/>
                  <a:cs typeface="Arial"/>
                </a:endParaRPr>
              </a:p>
            </p:txBody>
          </p:sp>
        </p:grpSp>
      </p:grpSp>
      <p:grpSp>
        <p:nvGrpSpPr>
          <p:cNvPr id="520" name="Group 19">
            <a:extLst>
              <a:ext uri="{FF2B5EF4-FFF2-40B4-BE49-F238E27FC236}">
                <a16:creationId xmlns:a16="http://schemas.microsoft.com/office/drawing/2014/main" id="{06C52556-3B7F-CA46-899E-C10EBF5C4BFA}"/>
              </a:ext>
            </a:extLst>
          </p:cNvPr>
          <p:cNvGrpSpPr>
            <a:grpSpLocks/>
          </p:cNvGrpSpPr>
          <p:nvPr/>
        </p:nvGrpSpPr>
        <p:grpSpPr bwMode="auto">
          <a:xfrm>
            <a:off x="1803266" y="3824017"/>
            <a:ext cx="982663" cy="1585912"/>
            <a:chOff x="226804" y="3719080"/>
            <a:chExt cx="982820" cy="1586234"/>
          </a:xfrm>
        </p:grpSpPr>
        <p:pic>
          <p:nvPicPr>
            <p:cNvPr id="521" name="Picture 9">
              <a:extLst>
                <a:ext uri="{FF2B5EF4-FFF2-40B4-BE49-F238E27FC236}">
                  <a16:creationId xmlns:a16="http://schemas.microsoft.com/office/drawing/2014/main" id="{885F0363-C2C7-B040-9A9F-8762313A0D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Cloud Callout 16">
              <a:extLst>
                <a:ext uri="{FF2B5EF4-FFF2-40B4-BE49-F238E27FC236}">
                  <a16:creationId xmlns:a16="http://schemas.microsoft.com/office/drawing/2014/main" id="{CB6F3878-13F6-7E42-A58F-2603D66CC771}"/>
                </a:ext>
              </a:extLst>
            </p:cNvPr>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cs typeface="Arial"/>
              </a:endParaRPr>
            </a:p>
          </p:txBody>
        </p:sp>
        <p:pic>
          <p:nvPicPr>
            <p:cNvPr id="523" name="Picture 18" descr="madman.jpg">
              <a:extLst>
                <a:ext uri="{FF2B5EF4-FFF2-40B4-BE49-F238E27FC236}">
                  <a16:creationId xmlns:a16="http://schemas.microsoft.com/office/drawing/2014/main" id="{22004AD2-F07E-954C-8CB1-F531A6E218E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4" name="Group 22">
            <a:extLst>
              <a:ext uri="{FF2B5EF4-FFF2-40B4-BE49-F238E27FC236}">
                <a16:creationId xmlns:a16="http://schemas.microsoft.com/office/drawing/2014/main" id="{5C53D66F-2454-534A-B251-EF79F3D2D063}"/>
              </a:ext>
            </a:extLst>
          </p:cNvPr>
          <p:cNvGrpSpPr>
            <a:grpSpLocks/>
          </p:cNvGrpSpPr>
          <p:nvPr/>
        </p:nvGrpSpPr>
        <p:grpSpPr bwMode="auto">
          <a:xfrm>
            <a:off x="1611178" y="5135294"/>
            <a:ext cx="1856086" cy="338554"/>
            <a:chOff x="5957397" y="-30236"/>
            <a:chExt cx="1856111" cy="338972"/>
          </a:xfrm>
        </p:grpSpPr>
        <p:sp>
          <p:nvSpPr>
            <p:cNvPr id="525" name="Rectangle 20">
              <a:extLst>
                <a:ext uri="{FF2B5EF4-FFF2-40B4-BE49-F238E27FC236}">
                  <a16:creationId xmlns:a16="http://schemas.microsoft.com/office/drawing/2014/main" id="{9DB5E779-F208-9B41-B538-A1AA669BD2E5}"/>
                </a:ext>
              </a:extLst>
            </p:cNvPr>
            <p:cNvSpPr>
              <a:spLocks noChangeArrowheads="1"/>
            </p:cNvSpPr>
            <p:nvPr/>
          </p:nvSpPr>
          <p:spPr bwMode="auto">
            <a:xfrm>
              <a:off x="5957398" y="0"/>
              <a:ext cx="1829556" cy="27212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cs typeface="Arial"/>
              </a:endParaRPr>
            </a:p>
          </p:txBody>
        </p:sp>
        <p:sp>
          <p:nvSpPr>
            <p:cNvPr id="526" name="TextBox 21">
              <a:extLst>
                <a:ext uri="{FF2B5EF4-FFF2-40B4-BE49-F238E27FC236}">
                  <a16:creationId xmlns:a16="http://schemas.microsoft.com/office/drawing/2014/main" id="{BC52E3C7-5102-E549-BEF6-5D6E61CFD9B1}"/>
                </a:ext>
              </a:extLst>
            </p:cNvPr>
            <p:cNvSpPr txBox="1">
              <a:spLocks noChangeArrowheads="1"/>
            </p:cNvSpPr>
            <p:nvPr/>
          </p:nvSpPr>
          <p:spPr bwMode="auto">
            <a:xfrm>
              <a:off x="5957397" y="-30236"/>
              <a:ext cx="1856111" cy="33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1600">
                  <a:solidFill>
                    <a:srgbClr val="FFFFFF"/>
                  </a:solidFill>
                  <a:cs typeface="Arial"/>
                </a:rPr>
                <a:t>where’s Madmen?</a:t>
              </a:r>
            </a:p>
          </p:txBody>
        </p:sp>
      </p:grpSp>
      <p:grpSp>
        <p:nvGrpSpPr>
          <p:cNvPr id="527" name="Group 1112">
            <a:extLst>
              <a:ext uri="{FF2B5EF4-FFF2-40B4-BE49-F238E27FC236}">
                <a16:creationId xmlns:a16="http://schemas.microsoft.com/office/drawing/2014/main" id="{53C9D43F-CF97-804C-AB6A-00DEC2449E31}"/>
              </a:ext>
            </a:extLst>
          </p:cNvPr>
          <p:cNvGrpSpPr>
            <a:grpSpLocks/>
          </p:cNvGrpSpPr>
          <p:nvPr/>
        </p:nvGrpSpPr>
        <p:grpSpPr bwMode="auto">
          <a:xfrm>
            <a:off x="8837482" y="4882879"/>
            <a:ext cx="1279517" cy="338554"/>
            <a:chOff x="5931471" y="-30236"/>
            <a:chExt cx="1279738" cy="339388"/>
          </a:xfrm>
        </p:grpSpPr>
        <p:sp>
          <p:nvSpPr>
            <p:cNvPr id="528" name="Rectangle 1113">
              <a:extLst>
                <a:ext uri="{FF2B5EF4-FFF2-40B4-BE49-F238E27FC236}">
                  <a16:creationId xmlns:a16="http://schemas.microsoft.com/office/drawing/2014/main" id="{CEB0D8F2-12E1-5148-8CC2-45D6340D7B05}"/>
                </a:ext>
              </a:extLst>
            </p:cNvPr>
            <p:cNvSpPr>
              <a:spLocks noChangeArrowheads="1"/>
            </p:cNvSpPr>
            <p:nvPr/>
          </p:nvSpPr>
          <p:spPr bwMode="auto">
            <a:xfrm>
              <a:off x="5957398" y="13898"/>
              <a:ext cx="1225865" cy="25822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defRPr/>
              </a:pPr>
              <a:endParaRPr lang="en-US" altLang="en-US" sz="2400">
                <a:solidFill>
                  <a:srgbClr val="000000"/>
                </a:solidFill>
                <a:cs typeface="Arial"/>
              </a:endParaRPr>
            </a:p>
          </p:txBody>
        </p:sp>
        <p:sp>
          <p:nvSpPr>
            <p:cNvPr id="529" name="TextBox 1114">
              <a:extLst>
                <a:ext uri="{FF2B5EF4-FFF2-40B4-BE49-F238E27FC236}">
                  <a16:creationId xmlns:a16="http://schemas.microsoft.com/office/drawing/2014/main" id="{ED0C07AF-EC8A-1D44-A984-8A2456A295A2}"/>
                </a:ext>
              </a:extLst>
            </p:cNvPr>
            <p:cNvSpPr txBox="1">
              <a:spLocks noChangeArrowheads="1"/>
            </p:cNvSpPr>
            <p:nvPr/>
          </p:nvSpPr>
          <p:spPr bwMode="auto">
            <a:xfrm>
              <a:off x="5931471" y="-30236"/>
              <a:ext cx="1279738" cy="33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1600">
                  <a:solidFill>
                    <a:srgbClr val="FFFFFF"/>
                  </a:solidFill>
                  <a:cs typeface="Arial"/>
                </a:rPr>
                <a:t>manifest file</a:t>
              </a:r>
            </a:p>
          </p:txBody>
        </p:sp>
      </p:grpSp>
      <p:sp>
        <p:nvSpPr>
          <p:cNvPr id="530" name="Freeform 27">
            <a:extLst>
              <a:ext uri="{FF2B5EF4-FFF2-40B4-BE49-F238E27FC236}">
                <a16:creationId xmlns:a16="http://schemas.microsoft.com/office/drawing/2014/main" id="{068BEAB9-D8D3-C441-9C37-3B12CF5A5614}"/>
              </a:ext>
            </a:extLst>
          </p:cNvPr>
          <p:cNvSpPr>
            <a:spLocks/>
          </p:cNvSpPr>
          <p:nvPr/>
        </p:nvSpPr>
        <p:spPr bwMode="auto">
          <a:xfrm>
            <a:off x="2623282" y="4334038"/>
            <a:ext cx="1008063" cy="881062"/>
          </a:xfrm>
          <a:custGeom>
            <a:avLst/>
            <a:gdLst>
              <a:gd name="T0" fmla="*/ 542251 w 1284637"/>
              <a:gd name="T1" fmla="*/ 0 h 1108430"/>
              <a:gd name="T2" fmla="*/ 620508 w 1284637"/>
              <a:gd name="T3" fmla="*/ 556152 h 1108430"/>
              <a:gd name="T4" fmla="*/ 0 w 1284637"/>
              <a:gd name="T5" fmla="*/ 555512 h 1108430"/>
              <a:gd name="T6" fmla="*/ 0 60000 65536"/>
              <a:gd name="T7" fmla="*/ 0 60000 65536"/>
              <a:gd name="T8" fmla="*/ 0 60000 65536"/>
            </a:gdLst>
            <a:ahLst/>
            <a:cxnLst>
              <a:cxn ang="T6">
                <a:pos x="T0" y="T1"/>
              </a:cxn>
              <a:cxn ang="T7">
                <a:pos x="T2" y="T3"/>
              </a:cxn>
              <a:cxn ang="T8">
                <a:pos x="T4" y="T5"/>
              </a:cxn>
            </a:cxnLst>
            <a:rect l="0" t="0" r="r" b="b"/>
            <a:pathLst>
              <a:path w="1284637" h="1108430">
                <a:moveTo>
                  <a:pt x="1122624" y="0"/>
                </a:moveTo>
                <a:lnTo>
                  <a:pt x="1284637" y="1108430"/>
                </a:lnTo>
                <a:lnTo>
                  <a:pt x="0" y="1107156"/>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
        <p:nvSpPr>
          <p:cNvPr id="531" name="Freeform 1120">
            <a:extLst>
              <a:ext uri="{FF2B5EF4-FFF2-40B4-BE49-F238E27FC236}">
                <a16:creationId xmlns:a16="http://schemas.microsoft.com/office/drawing/2014/main" id="{1FA9C861-3CFD-5C47-9603-F36C34D39F14}"/>
              </a:ext>
            </a:extLst>
          </p:cNvPr>
          <p:cNvSpPr>
            <a:spLocks/>
          </p:cNvSpPr>
          <p:nvPr/>
        </p:nvSpPr>
        <p:spPr bwMode="auto">
          <a:xfrm flipV="1">
            <a:off x="2676393" y="5232132"/>
            <a:ext cx="2166937" cy="709613"/>
          </a:xfrm>
          <a:custGeom>
            <a:avLst/>
            <a:gdLst>
              <a:gd name="T0" fmla="*/ 1752991 w 1898925"/>
              <a:gd name="T1" fmla="*/ 0 h 980345"/>
              <a:gd name="T2" fmla="*/ 2822161 w 1898925"/>
              <a:gd name="T3" fmla="*/ 227646 h 980345"/>
              <a:gd name="T4" fmla="*/ 2173683 w 1898925"/>
              <a:gd name="T5" fmla="*/ 258645 h 980345"/>
              <a:gd name="T6" fmla="*/ 1262389 w 1898925"/>
              <a:gd name="T7" fmla="*/ 362755 h 980345"/>
              <a:gd name="T8" fmla="*/ 0 w 1898925"/>
              <a:gd name="T9" fmla="*/ 371335 h 980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925" h="980345">
                <a:moveTo>
                  <a:pt x="1179521" y="0"/>
                </a:moveTo>
                <a:lnTo>
                  <a:pt x="1898925" y="600997"/>
                </a:lnTo>
                <a:lnTo>
                  <a:pt x="1462589" y="682836"/>
                </a:lnTo>
                <a:cubicBezTo>
                  <a:pt x="1258197" y="730637"/>
                  <a:pt x="1110581" y="844165"/>
                  <a:pt x="849414" y="957692"/>
                </a:cubicBezTo>
                <a:lnTo>
                  <a:pt x="0" y="980345"/>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eaLnBrk="0" fontAlgn="base" hangingPunct="0">
              <a:spcBef>
                <a:spcPct val="20000"/>
              </a:spcBef>
              <a:spcAft>
                <a:spcPct val="0"/>
              </a:spcAft>
              <a:buClr>
                <a:srgbClr val="3333CC"/>
              </a:buClr>
              <a:buSzPct val="85000"/>
              <a:defRPr/>
            </a:pPr>
            <a:endParaRPr lang="en-US" sz="2000">
              <a:solidFill>
                <a:srgbClr val="000000"/>
              </a:solidFill>
              <a:latin typeface="Arial" panose="020B0604020202020204" pitchFamily="34" charset="0"/>
              <a:ea typeface="ＭＳ Ｐゴシック" panose="020B0600070205080204" pitchFamily="34" charset="-128"/>
              <a:cs typeface="Arial"/>
            </a:endParaRPr>
          </a:p>
        </p:txBody>
      </p:sp>
    </p:spTree>
    <p:extLst>
      <p:ext uri="{BB962C8B-B14F-4D97-AF65-F5344CB8AC3E}">
        <p14:creationId xmlns:p14="http://schemas.microsoft.com/office/powerpoint/2010/main" val="219859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347"/>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3" name="Whoosh"/>
                                        </p:tgtEl>
                                      </p:cMediaNode>
                                    </p:audio>
                                  </p:sub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20"/>
                                        </p:tgtEl>
                                        <p:attrNameLst>
                                          <p:attrName>style.visibility</p:attrName>
                                        </p:attrNameLst>
                                      </p:cBhvr>
                                      <p:to>
                                        <p:strVal val="visible"/>
                                      </p:to>
                                    </p:set>
                                    <p:animEffect transition="in" filter="wipe(down)">
                                      <p:cBhvr>
                                        <p:cTn id="17" dur="500"/>
                                        <p:tgtEl>
                                          <p:spTgt spid="5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dissolve">
                                      <p:cBhvr>
                                        <p:cTn id="22" dur="500"/>
                                        <p:tgtEl>
                                          <p:spTgt spid="524"/>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3.54167E-6 -1.85185E-6 L 0.08763 -0.02916 L 0.11106 -0.02685 L 0.24635 0.00185 L 0.3569 -0.03079 L 0.42682 -0.00486 L 0.48242 0.01551 L 0.56041 -0.01088 L 0.60026 -0.05509 " pathEditMode="relative" rAng="0" ptsTypes="AAAAAAAAA">
                                      <p:cBhvr>
                                        <p:cTn id="25" dur="2000" fill="hold"/>
                                        <p:tgtEl>
                                          <p:spTgt spid="524"/>
                                        </p:tgtEl>
                                        <p:attrNameLst>
                                          <p:attrName>ppt_x</p:attrName>
                                          <p:attrName>ppt_y</p:attrName>
                                        </p:attrNameLst>
                                      </p:cBhvr>
                                      <p:rCtr x="30013" y="-1991"/>
                                    </p:animMotion>
                                  </p:childTnLst>
                                </p:cTn>
                              </p:par>
                            </p:childTnLst>
                          </p:cTn>
                        </p:par>
                        <p:par>
                          <p:cTn id="26" fill="hold">
                            <p:stCondLst>
                              <p:cond delay="2500"/>
                            </p:stCondLst>
                            <p:childTnLst>
                              <p:par>
                                <p:cTn id="27" presetID="9" presetClass="exit" presetSubtype="0" fill="hold" nodeType="afterEffect">
                                  <p:stCondLst>
                                    <p:cond delay="0"/>
                                  </p:stCondLst>
                                  <p:childTnLst>
                                    <p:animEffect transition="out" filter="dissolve">
                                      <p:cBhvr>
                                        <p:cTn id="28" dur="500"/>
                                        <p:tgtEl>
                                          <p:spTgt spid="524"/>
                                        </p:tgtEl>
                                      </p:cBhvr>
                                    </p:animEffect>
                                    <p:set>
                                      <p:cBhvr>
                                        <p:cTn id="29" dur="1" fill="hold">
                                          <p:stCondLst>
                                            <p:cond delay="499"/>
                                          </p:stCondLst>
                                        </p:cTn>
                                        <p:tgtEl>
                                          <p:spTgt spid="524"/>
                                        </p:tgtEl>
                                        <p:attrNameLst>
                                          <p:attrName>style.visibility</p:attrName>
                                        </p:attrNameLst>
                                      </p:cBhvr>
                                      <p:to>
                                        <p:strVal val="hidden"/>
                                      </p:to>
                                    </p:set>
                                  </p:childTnLst>
                                </p:cTn>
                              </p:par>
                            </p:childTnLst>
                          </p:cTn>
                        </p:par>
                        <p:par>
                          <p:cTn id="30" fill="hold">
                            <p:stCondLst>
                              <p:cond delay="3000"/>
                            </p:stCondLst>
                            <p:childTnLst>
                              <p:par>
                                <p:cTn id="31" presetID="9" presetClass="entr" presetSubtype="0" fill="hold" nodeType="afterEffect">
                                  <p:stCondLst>
                                    <p:cond delay="0"/>
                                  </p:stCondLst>
                                  <p:childTnLst>
                                    <p:set>
                                      <p:cBhvr>
                                        <p:cTn id="32" dur="1" fill="hold">
                                          <p:stCondLst>
                                            <p:cond delay="0"/>
                                          </p:stCondLst>
                                        </p:cTn>
                                        <p:tgtEl>
                                          <p:spTgt spid="527"/>
                                        </p:tgtEl>
                                        <p:attrNameLst>
                                          <p:attrName>style.visibility</p:attrName>
                                        </p:attrNameLst>
                                      </p:cBhvr>
                                      <p:to>
                                        <p:strVal val="visible"/>
                                      </p:to>
                                    </p:set>
                                    <p:animEffect transition="in" filter="dissolve">
                                      <p:cBhvr>
                                        <p:cTn id="33" dur="500"/>
                                        <p:tgtEl>
                                          <p:spTgt spid="527"/>
                                        </p:tgtEl>
                                      </p:cBhvr>
                                    </p:animEffect>
                                  </p:childTnLst>
                                </p:cTn>
                              </p:par>
                            </p:childTnLst>
                          </p:cTn>
                        </p:par>
                        <p:par>
                          <p:cTn id="34" fill="hold">
                            <p:stCondLst>
                              <p:cond delay="3500"/>
                            </p:stCondLst>
                            <p:childTnLst>
                              <p:par>
                                <p:cTn id="35" presetID="0" presetClass="path" presetSubtype="0" accel="50000" decel="50000" fill="hold" nodeType="afterEffect">
                                  <p:stCondLst>
                                    <p:cond delay="0"/>
                                  </p:stCondLst>
                                  <p:childTnLst>
                                    <p:animMotion origin="layout" path="M 0.07735 -0.01829 L -0.02942 0.05208 L -0.16276 0.0037 L -0.28893 0.03449 L -0.46106 0.01018 L -0.56901 0.0368 " pathEditMode="relative" rAng="0" ptsTypes="AAAAAA">
                                      <p:cBhvr>
                                        <p:cTn id="36" dur="2000" fill="hold"/>
                                        <p:tgtEl>
                                          <p:spTgt spid="527"/>
                                        </p:tgtEl>
                                        <p:attrNameLst>
                                          <p:attrName>ppt_x</p:attrName>
                                          <p:attrName>ppt_y</p:attrName>
                                        </p:attrNameLst>
                                      </p:cBhvr>
                                      <p:rCtr x="-32318" y="3519"/>
                                    </p:animMotion>
                                  </p:childTnLst>
                                </p:cTn>
                              </p:par>
                            </p:childTnLst>
                          </p:cTn>
                        </p:par>
                        <p:par>
                          <p:cTn id="37" fill="hold">
                            <p:stCondLst>
                              <p:cond delay="5500"/>
                            </p:stCondLst>
                            <p:childTnLst>
                              <p:par>
                                <p:cTn id="38" presetID="9" presetClass="exit" presetSubtype="0" fill="hold" nodeType="afterEffect">
                                  <p:stCondLst>
                                    <p:cond delay="0"/>
                                  </p:stCondLst>
                                  <p:childTnLst>
                                    <p:animEffect transition="out" filter="dissolve">
                                      <p:cBhvr>
                                        <p:cTn id="39" dur="500"/>
                                        <p:tgtEl>
                                          <p:spTgt spid="527"/>
                                        </p:tgtEl>
                                      </p:cBhvr>
                                    </p:animEffect>
                                    <p:set>
                                      <p:cBhvr>
                                        <p:cTn id="40" dur="1" fill="hold">
                                          <p:stCondLst>
                                            <p:cond delay="499"/>
                                          </p:stCondLst>
                                        </p:cTn>
                                        <p:tgtEl>
                                          <p:spTgt spid="527"/>
                                        </p:tgtEl>
                                        <p:attrNameLst>
                                          <p:attrName>style.visibility</p:attrName>
                                        </p:attrNameLst>
                                      </p:cBhvr>
                                      <p:to>
                                        <p:strVal val="hidden"/>
                                      </p:to>
                                    </p:set>
                                  </p:childTnLst>
                                </p:cTn>
                              </p:par>
                            </p:childTnLst>
                          </p:cTn>
                        </p:par>
                        <p:par>
                          <p:cTn id="41" fill="hold">
                            <p:stCondLst>
                              <p:cond delay="6000"/>
                            </p:stCondLst>
                            <p:childTnLst>
                              <p:par>
                                <p:cTn id="42" presetID="9" presetClass="entr" presetSubtype="0" fill="hold" nodeType="afterEffect">
                                  <p:stCondLst>
                                    <p:cond delay="0"/>
                                  </p:stCondLst>
                                  <p:childTnLst>
                                    <p:set>
                                      <p:cBhvr>
                                        <p:cTn id="43" dur="1" fill="hold">
                                          <p:stCondLst>
                                            <p:cond delay="0"/>
                                          </p:stCondLst>
                                        </p:cTn>
                                        <p:tgtEl>
                                          <p:spTgt spid="530"/>
                                        </p:tgtEl>
                                        <p:attrNameLst>
                                          <p:attrName>style.visibility</p:attrName>
                                        </p:attrNameLst>
                                      </p:cBhvr>
                                      <p:to>
                                        <p:strVal val="visible"/>
                                      </p:to>
                                    </p:set>
                                    <p:animEffect transition="in" filter="dissolve">
                                      <p:cBhvr>
                                        <p:cTn id="44" dur="500"/>
                                        <p:tgtEl>
                                          <p:spTgt spid="530"/>
                                        </p:tgtEl>
                                      </p:cBhvr>
                                    </p:animEffect>
                                  </p:childTnLst>
                                </p:cTn>
                              </p:par>
                            </p:childTnLst>
                          </p:cTn>
                        </p:par>
                        <p:par>
                          <p:cTn id="45" fill="hold">
                            <p:stCondLst>
                              <p:cond delay="6500"/>
                            </p:stCondLst>
                            <p:childTnLst>
                              <p:par>
                                <p:cTn id="46" presetID="9" presetClass="exit" presetSubtype="0" fill="hold" nodeType="afterEffect">
                                  <p:stCondLst>
                                    <p:cond delay="0"/>
                                  </p:stCondLst>
                                  <p:childTnLst>
                                    <p:animEffect transition="out" filter="dissolve">
                                      <p:cBhvr>
                                        <p:cTn id="47" dur="500"/>
                                        <p:tgtEl>
                                          <p:spTgt spid="530"/>
                                        </p:tgtEl>
                                      </p:cBhvr>
                                    </p:animEffect>
                                    <p:set>
                                      <p:cBhvr>
                                        <p:cTn id="48" dur="1" fill="hold">
                                          <p:stCondLst>
                                            <p:cond delay="499"/>
                                          </p:stCondLst>
                                        </p:cTn>
                                        <p:tgtEl>
                                          <p:spTgt spid="530"/>
                                        </p:tgtEl>
                                        <p:attrNameLst>
                                          <p:attrName>style.visibility</p:attrName>
                                        </p:attrNameLst>
                                      </p:cBhvr>
                                      <p:to>
                                        <p:strVal val="hidden"/>
                                      </p:to>
                                    </p:set>
                                  </p:childTnLst>
                                </p:cTn>
                              </p:par>
                            </p:childTnLst>
                          </p:cTn>
                        </p:par>
                        <p:par>
                          <p:cTn id="49" fill="hold">
                            <p:stCondLst>
                              <p:cond delay="7000"/>
                            </p:stCondLst>
                            <p:childTnLst>
                              <p:par>
                                <p:cTn id="50" presetID="9" presetClass="entr" presetSubtype="0" fill="hold" nodeType="afterEffect">
                                  <p:stCondLst>
                                    <p:cond delay="0"/>
                                  </p:stCondLst>
                                  <p:childTnLst>
                                    <p:set>
                                      <p:cBhvr>
                                        <p:cTn id="51" dur="1" fill="hold">
                                          <p:stCondLst>
                                            <p:cond delay="0"/>
                                          </p:stCondLst>
                                        </p:cTn>
                                        <p:tgtEl>
                                          <p:spTgt spid="531"/>
                                        </p:tgtEl>
                                        <p:attrNameLst>
                                          <p:attrName>style.visibility</p:attrName>
                                        </p:attrNameLst>
                                      </p:cBhvr>
                                      <p:to>
                                        <p:strVal val="visible"/>
                                      </p:to>
                                    </p:set>
                                    <p:animEffect transition="in" filter="dissolve">
                                      <p:cBhvr>
                                        <p:cTn id="52" dur="5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zh-CN" altLang="en-US" dirty="0"/>
              <a:t>内容分发网络</a:t>
            </a:r>
            <a:r>
              <a:rPr lang="en-US" altLang="zh-CN" dirty="0"/>
              <a:t>CDN</a:t>
            </a:r>
            <a:endParaRPr kumimoji="1"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3014864"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,Tanenbaum</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4" name="内容占位符 3"/>
          <p:cNvSpPr>
            <a:spLocks noGrp="1"/>
          </p:cNvSpPr>
          <p:nvPr>
            <p:ph idx="1"/>
          </p:nvPr>
        </p:nvSpPr>
        <p:spPr>
          <a:xfrm>
            <a:off x="679269" y="1510758"/>
            <a:ext cx="10674531" cy="1716974"/>
          </a:xfrm>
        </p:spPr>
        <p:txBody>
          <a:bodyPr>
            <a:normAutofit lnSpcReduction="10000"/>
          </a:bodyPr>
          <a:lstStyle/>
          <a:p>
            <a:pPr>
              <a:lnSpc>
                <a:spcPct val="130000"/>
              </a:lnSpc>
            </a:pPr>
            <a:r>
              <a:rPr lang="en-US" altLang="zh-CN" dirty="0"/>
              <a:t>CDN</a:t>
            </a:r>
            <a:r>
              <a:rPr lang="zh-CN" altLang="en-US" dirty="0"/>
              <a:t>可以扩展</a:t>
            </a:r>
            <a:r>
              <a:rPr lang="en-US" altLang="zh-CN" dirty="0"/>
              <a:t>Web </a:t>
            </a:r>
            <a:r>
              <a:rPr lang="zh-CN" altLang="en-US" dirty="0"/>
              <a:t>服务器的客户端，这些客户端从就近的</a:t>
            </a:r>
            <a:r>
              <a:rPr lang="en-US" altLang="zh-CN" dirty="0"/>
              <a:t>CDN</a:t>
            </a:r>
            <a:r>
              <a:rPr lang="zh-CN" altLang="en-US" dirty="0"/>
              <a:t>结点（或缓存）处得到内容</a:t>
            </a:r>
            <a:endParaRPr lang="en-US" altLang="zh-CN" dirty="0"/>
          </a:p>
          <a:p>
            <a:pPr>
              <a:lnSpc>
                <a:spcPct val="130000"/>
              </a:lnSpc>
            </a:pPr>
            <a:r>
              <a:rPr lang="en-US" altLang="zh-CN" dirty="0"/>
              <a:t>CDN</a:t>
            </a:r>
            <a:r>
              <a:rPr lang="zh-CN" altLang="en-US" dirty="0"/>
              <a:t>分发树</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226" y="3364256"/>
            <a:ext cx="6782925" cy="2992094"/>
          </a:xfrm>
          <a:prstGeom prst="rect">
            <a:avLst/>
          </a:prstGeom>
        </p:spPr>
      </p:pic>
    </p:spTree>
    <p:extLst>
      <p:ext uri="{BB962C8B-B14F-4D97-AF65-F5344CB8AC3E}">
        <p14:creationId xmlns:p14="http://schemas.microsoft.com/office/powerpoint/2010/main" val="18978250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zh-CN" altLang="en-US" dirty="0"/>
              <a:t>内容分发网络</a:t>
            </a:r>
            <a:r>
              <a:rPr lang="en-US" altLang="zh-CN" dirty="0"/>
              <a:t>CDN</a:t>
            </a:r>
            <a:endParaRPr kumimoji="1"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2852063"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徐敬东等</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4" name="内容占位符 3"/>
          <p:cNvSpPr>
            <a:spLocks noGrp="1"/>
          </p:cNvSpPr>
          <p:nvPr>
            <p:ph idx="1"/>
          </p:nvPr>
        </p:nvSpPr>
        <p:spPr>
          <a:xfrm>
            <a:off x="587828" y="1384663"/>
            <a:ext cx="4634454" cy="5108211"/>
          </a:xfrm>
        </p:spPr>
        <p:txBody>
          <a:bodyPr>
            <a:normAutofit/>
          </a:bodyPr>
          <a:lstStyle/>
          <a:p>
            <a:pPr>
              <a:lnSpc>
                <a:spcPct val="130000"/>
              </a:lnSpc>
            </a:pPr>
            <a:r>
              <a:rPr lang="en-US" altLang="zh-CN" dirty="0">
                <a:solidFill>
                  <a:srgbClr val="C00000"/>
                </a:solidFill>
              </a:rPr>
              <a:t>DNS</a:t>
            </a:r>
            <a:r>
              <a:rPr lang="zh-CN" altLang="en-US" dirty="0">
                <a:solidFill>
                  <a:srgbClr val="C00000"/>
                </a:solidFill>
              </a:rPr>
              <a:t>重定向实现</a:t>
            </a:r>
            <a:r>
              <a:rPr lang="en-US" altLang="zh-CN" dirty="0">
                <a:solidFill>
                  <a:srgbClr val="C00000"/>
                </a:solidFill>
              </a:rPr>
              <a:t>CDN</a:t>
            </a:r>
          </a:p>
          <a:p>
            <a:pPr>
              <a:lnSpc>
                <a:spcPct val="130000"/>
              </a:lnSpc>
            </a:pPr>
            <a:r>
              <a:rPr lang="zh-CN" altLang="en-US" dirty="0">
                <a:solidFill>
                  <a:prstClr val="black"/>
                </a:solidFill>
              </a:rPr>
              <a:t>将请求调度到较近或负载较轻的</a:t>
            </a:r>
            <a:r>
              <a:rPr lang="en-US" altLang="zh-CN" dirty="0">
                <a:solidFill>
                  <a:prstClr val="black"/>
                </a:solidFill>
              </a:rPr>
              <a:t>CDN</a:t>
            </a:r>
            <a:r>
              <a:rPr lang="zh-CN" altLang="en-US" dirty="0">
                <a:solidFill>
                  <a:prstClr val="black"/>
                </a:solidFill>
              </a:rPr>
              <a:t>服务器</a:t>
            </a:r>
            <a:endParaRPr lang="en-US" altLang="zh-CN" dirty="0">
              <a:solidFill>
                <a:prstClr val="black"/>
              </a:solidFill>
            </a:endParaRPr>
          </a:p>
          <a:p>
            <a:pPr marL="361950" indent="-361950">
              <a:lnSpc>
                <a:spcPct val="130000"/>
              </a:lnSpc>
              <a:spcBef>
                <a:spcPts val="0"/>
              </a:spcBef>
            </a:pPr>
            <a:r>
              <a:rPr lang="en-US" altLang="zh-CN" dirty="0">
                <a:solidFill>
                  <a:srgbClr val="BD0372"/>
                </a:solidFill>
              </a:rPr>
              <a:t>HTTP</a:t>
            </a:r>
            <a:r>
              <a:rPr lang="zh-CN" altLang="en-US" dirty="0">
                <a:solidFill>
                  <a:srgbClr val="BD0372"/>
                </a:solidFill>
              </a:rPr>
              <a:t>重定向</a:t>
            </a:r>
            <a:r>
              <a:rPr lang="zh-CN" altLang="en-US" dirty="0"/>
              <a:t>请求内容，服务提供者返回清单</a:t>
            </a:r>
            <a:r>
              <a:rPr lang="en-US" altLang="zh-CN" dirty="0">
                <a:solidFill>
                  <a:prstClr val="black"/>
                </a:solidFill>
              </a:rPr>
              <a:t>CDN</a:t>
            </a:r>
          </a:p>
          <a:p>
            <a:pPr marL="628650" lvl="1" indent="-271463">
              <a:lnSpc>
                <a:spcPct val="130000"/>
              </a:lnSpc>
              <a:spcBef>
                <a:spcPts val="0"/>
              </a:spcBef>
            </a:pP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原始服务器决策</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CDN</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服务器</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628650" lvl="1" indent="-271463">
              <a:lnSpc>
                <a:spcPct val="130000"/>
              </a:lnSpc>
              <a:spcBef>
                <a:spcPts val="0"/>
              </a:spcBef>
            </a:pP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HTTP</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响应：状态码</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30X</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Location</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：指明新的位置</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a:p>
            <a:pPr marL="0" indent="0">
              <a:buNone/>
            </a:pPr>
            <a:endParaRPr lang="zh-CN" altLang="en-US" sz="2400" dirty="0"/>
          </a:p>
        </p:txBody>
      </p:sp>
      <p:grpSp>
        <p:nvGrpSpPr>
          <p:cNvPr id="5" name="组合 4"/>
          <p:cNvGrpSpPr/>
          <p:nvPr/>
        </p:nvGrpSpPr>
        <p:grpSpPr>
          <a:xfrm>
            <a:off x="5206562" y="1595020"/>
            <a:ext cx="6842924" cy="3938087"/>
            <a:chOff x="5271877" y="1921595"/>
            <a:chExt cx="6842924" cy="3938087"/>
          </a:xfrm>
        </p:grpSpPr>
        <p:grpSp>
          <p:nvGrpSpPr>
            <p:cNvPr id="7" name="Group 102">
              <a:extLst>
                <a:ext uri="{FF2B5EF4-FFF2-40B4-BE49-F238E27FC236}">
                  <a16:creationId xmlns:a16="http://schemas.microsoft.com/office/drawing/2014/main" id="{E3C6DC3B-1C09-4C5A-87B5-A995CA1CFFB7}"/>
                </a:ext>
              </a:extLst>
            </p:cNvPr>
            <p:cNvGrpSpPr>
              <a:grpSpLocks/>
            </p:cNvGrpSpPr>
            <p:nvPr/>
          </p:nvGrpSpPr>
          <p:grpSpPr bwMode="auto">
            <a:xfrm>
              <a:off x="6384103" y="4363500"/>
              <a:ext cx="800203" cy="690934"/>
              <a:chOff x="-44" y="1473"/>
              <a:chExt cx="981" cy="1105"/>
            </a:xfrm>
          </p:grpSpPr>
          <p:pic>
            <p:nvPicPr>
              <p:cNvPr id="8" name="Picture 103" descr="desktop_computer_stylized_medium">
                <a:extLst>
                  <a:ext uri="{FF2B5EF4-FFF2-40B4-BE49-F238E27FC236}">
                    <a16:creationId xmlns:a16="http://schemas.microsoft.com/office/drawing/2014/main" id="{E4BA6A14-0635-42D8-A977-2E550892F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04">
                <a:extLst>
                  <a:ext uri="{FF2B5EF4-FFF2-40B4-BE49-F238E27FC236}">
                    <a16:creationId xmlns:a16="http://schemas.microsoft.com/office/drawing/2014/main" id="{B0CB1265-CE83-4CC8-B871-A1814E5ECF0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Text Box 21">
              <a:extLst>
                <a:ext uri="{FF2B5EF4-FFF2-40B4-BE49-F238E27FC236}">
                  <a16:creationId xmlns:a16="http://schemas.microsoft.com/office/drawing/2014/main" id="{DBCA4983-5B6C-4576-BEF8-20835AE2F01A}"/>
                </a:ext>
              </a:extLst>
            </p:cNvPr>
            <p:cNvSpPr txBox="1">
              <a:spLocks noChangeArrowheads="1"/>
            </p:cNvSpPr>
            <p:nvPr/>
          </p:nvSpPr>
          <p:spPr bwMode="auto">
            <a:xfrm>
              <a:off x="6126481" y="5012193"/>
              <a:ext cx="14717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Text Box 47">
              <a:extLst>
                <a:ext uri="{FF2B5EF4-FFF2-40B4-BE49-F238E27FC236}">
                  <a16:creationId xmlns:a16="http://schemas.microsoft.com/office/drawing/2014/main" id="{59063460-1CA4-4E44-BA85-AEE8CA56CB47}"/>
                </a:ext>
              </a:extLst>
            </p:cNvPr>
            <p:cNvSpPr txBox="1">
              <a:spLocks noChangeArrowheads="1"/>
            </p:cNvSpPr>
            <p:nvPr/>
          </p:nvSpPr>
          <p:spPr bwMode="auto">
            <a:xfrm>
              <a:off x="9613070" y="2618026"/>
              <a:ext cx="1755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原始服务器</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Group 69">
              <a:extLst>
                <a:ext uri="{FF2B5EF4-FFF2-40B4-BE49-F238E27FC236}">
                  <a16:creationId xmlns:a16="http://schemas.microsoft.com/office/drawing/2014/main" id="{5894EBBA-2506-4F1B-A0FD-1CFB677A9BEE}"/>
                </a:ext>
              </a:extLst>
            </p:cNvPr>
            <p:cNvGrpSpPr>
              <a:grpSpLocks/>
            </p:cNvGrpSpPr>
            <p:nvPr/>
          </p:nvGrpSpPr>
          <p:grpSpPr bwMode="auto">
            <a:xfrm>
              <a:off x="8162053" y="1921595"/>
              <a:ext cx="504516" cy="647839"/>
              <a:chOff x="4140" y="429"/>
              <a:chExt cx="1425" cy="2396"/>
            </a:xfrm>
          </p:grpSpPr>
          <p:sp>
            <p:nvSpPr>
              <p:cNvPr id="13" name="Freeform 70">
                <a:extLst>
                  <a:ext uri="{FF2B5EF4-FFF2-40B4-BE49-F238E27FC236}">
                    <a16:creationId xmlns:a16="http://schemas.microsoft.com/office/drawing/2014/main" id="{FA8E2F80-EC9C-4091-8485-6DD2F25C1A84}"/>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71">
                <a:extLst>
                  <a:ext uri="{FF2B5EF4-FFF2-40B4-BE49-F238E27FC236}">
                    <a16:creationId xmlns:a16="http://schemas.microsoft.com/office/drawing/2014/main" id="{737F6822-DFB9-4EF2-A31C-A77213A93021}"/>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Freeform 72">
                <a:extLst>
                  <a:ext uri="{FF2B5EF4-FFF2-40B4-BE49-F238E27FC236}">
                    <a16:creationId xmlns:a16="http://schemas.microsoft.com/office/drawing/2014/main" id="{157928D5-FAA2-4C7D-8906-5DD23959358D}"/>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Freeform 73">
                <a:extLst>
                  <a:ext uri="{FF2B5EF4-FFF2-40B4-BE49-F238E27FC236}">
                    <a16:creationId xmlns:a16="http://schemas.microsoft.com/office/drawing/2014/main" id="{5165D391-3DCB-48DB-8FE7-6360083D1552}"/>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Rectangle 74">
                <a:extLst>
                  <a:ext uri="{FF2B5EF4-FFF2-40B4-BE49-F238E27FC236}">
                    <a16:creationId xmlns:a16="http://schemas.microsoft.com/office/drawing/2014/main" id="{BFC1BF24-92A1-4CDE-AED3-C02D6290B357}"/>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8" name="Group 75">
                <a:extLst>
                  <a:ext uri="{FF2B5EF4-FFF2-40B4-BE49-F238E27FC236}">
                    <a16:creationId xmlns:a16="http://schemas.microsoft.com/office/drawing/2014/main" id="{3AD4AF61-8C5A-4879-9EA6-19ED1A7CB568}"/>
                  </a:ext>
                </a:extLst>
              </p:cNvPr>
              <p:cNvGrpSpPr>
                <a:grpSpLocks/>
              </p:cNvGrpSpPr>
              <p:nvPr/>
            </p:nvGrpSpPr>
            <p:grpSpPr bwMode="auto">
              <a:xfrm>
                <a:off x="4749" y="668"/>
                <a:ext cx="581" cy="145"/>
                <a:chOff x="614" y="2568"/>
                <a:chExt cx="725" cy="139"/>
              </a:xfrm>
            </p:grpSpPr>
            <p:sp>
              <p:nvSpPr>
                <p:cNvPr id="43" name="AutoShape 76">
                  <a:extLst>
                    <a:ext uri="{FF2B5EF4-FFF2-40B4-BE49-F238E27FC236}">
                      <a16:creationId xmlns:a16="http://schemas.microsoft.com/office/drawing/2014/main" id="{F75ADE5D-CCC1-42AD-BD51-A8CFEAD0AFE7}"/>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AutoShape 77">
                  <a:extLst>
                    <a:ext uri="{FF2B5EF4-FFF2-40B4-BE49-F238E27FC236}">
                      <a16:creationId xmlns:a16="http://schemas.microsoft.com/office/drawing/2014/main" id="{DC09C567-A9B5-4F35-9C7E-DC4E2DD4735D}"/>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Rectangle 78">
                <a:extLst>
                  <a:ext uri="{FF2B5EF4-FFF2-40B4-BE49-F238E27FC236}">
                    <a16:creationId xmlns:a16="http://schemas.microsoft.com/office/drawing/2014/main" id="{EB9F0F99-AC7D-4387-9A3C-806349207CBB}"/>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 name="Group 79">
                <a:extLst>
                  <a:ext uri="{FF2B5EF4-FFF2-40B4-BE49-F238E27FC236}">
                    <a16:creationId xmlns:a16="http://schemas.microsoft.com/office/drawing/2014/main" id="{8A304646-94D7-404A-B8E3-D70C11BCB724}"/>
                  </a:ext>
                </a:extLst>
              </p:cNvPr>
              <p:cNvGrpSpPr>
                <a:grpSpLocks/>
              </p:cNvGrpSpPr>
              <p:nvPr/>
            </p:nvGrpSpPr>
            <p:grpSpPr bwMode="auto">
              <a:xfrm>
                <a:off x="4747" y="994"/>
                <a:ext cx="581" cy="134"/>
                <a:chOff x="614" y="2568"/>
                <a:chExt cx="725" cy="139"/>
              </a:xfrm>
            </p:grpSpPr>
            <p:sp>
              <p:nvSpPr>
                <p:cNvPr id="41" name="AutoShape 80">
                  <a:extLst>
                    <a:ext uri="{FF2B5EF4-FFF2-40B4-BE49-F238E27FC236}">
                      <a16:creationId xmlns:a16="http://schemas.microsoft.com/office/drawing/2014/main" id="{6BBDE8C4-7449-40D1-801D-45C326625EE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AutoShape 81">
                  <a:extLst>
                    <a:ext uri="{FF2B5EF4-FFF2-40B4-BE49-F238E27FC236}">
                      <a16:creationId xmlns:a16="http://schemas.microsoft.com/office/drawing/2014/main" id="{5C348898-D4CA-46A7-A842-CB69A6246C9A}"/>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1" name="Rectangle 82">
                <a:extLst>
                  <a:ext uri="{FF2B5EF4-FFF2-40B4-BE49-F238E27FC236}">
                    <a16:creationId xmlns:a16="http://schemas.microsoft.com/office/drawing/2014/main" id="{E4014077-F104-4198-95D9-2465311EB142}"/>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83">
                <a:extLst>
                  <a:ext uri="{FF2B5EF4-FFF2-40B4-BE49-F238E27FC236}">
                    <a16:creationId xmlns:a16="http://schemas.microsoft.com/office/drawing/2014/main" id="{B8663F0B-0F91-4D6D-B052-AEC488AEF0F1}"/>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 name="Group 84">
                <a:extLst>
                  <a:ext uri="{FF2B5EF4-FFF2-40B4-BE49-F238E27FC236}">
                    <a16:creationId xmlns:a16="http://schemas.microsoft.com/office/drawing/2014/main" id="{5BF2256A-172C-4697-B1D9-F3C3591C45E0}"/>
                  </a:ext>
                </a:extLst>
              </p:cNvPr>
              <p:cNvGrpSpPr>
                <a:grpSpLocks/>
              </p:cNvGrpSpPr>
              <p:nvPr/>
            </p:nvGrpSpPr>
            <p:grpSpPr bwMode="auto">
              <a:xfrm>
                <a:off x="4735" y="1627"/>
                <a:ext cx="582" cy="151"/>
                <a:chOff x="614" y="2568"/>
                <a:chExt cx="725" cy="139"/>
              </a:xfrm>
            </p:grpSpPr>
            <p:sp>
              <p:nvSpPr>
                <p:cNvPr id="39" name="AutoShape 85">
                  <a:extLst>
                    <a:ext uri="{FF2B5EF4-FFF2-40B4-BE49-F238E27FC236}">
                      <a16:creationId xmlns:a16="http://schemas.microsoft.com/office/drawing/2014/main" id="{C6AC1FAE-9B95-4BFE-910B-B84B9C839753}"/>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AutoShape 86">
                  <a:extLst>
                    <a:ext uri="{FF2B5EF4-FFF2-40B4-BE49-F238E27FC236}">
                      <a16:creationId xmlns:a16="http://schemas.microsoft.com/office/drawing/2014/main" id="{AACC26CC-3BED-4A12-81A0-7F794B763565}"/>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 name="Freeform 87">
                <a:extLst>
                  <a:ext uri="{FF2B5EF4-FFF2-40B4-BE49-F238E27FC236}">
                    <a16:creationId xmlns:a16="http://schemas.microsoft.com/office/drawing/2014/main" id="{D38E49B9-2276-49EE-9FA7-D0A0EA3DD061}"/>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Group 88">
                <a:extLst>
                  <a:ext uri="{FF2B5EF4-FFF2-40B4-BE49-F238E27FC236}">
                    <a16:creationId xmlns:a16="http://schemas.microsoft.com/office/drawing/2014/main" id="{84DD999C-783B-426D-BBE8-B0A5FD1B1AB3}"/>
                  </a:ext>
                </a:extLst>
              </p:cNvPr>
              <p:cNvGrpSpPr>
                <a:grpSpLocks/>
              </p:cNvGrpSpPr>
              <p:nvPr/>
            </p:nvGrpSpPr>
            <p:grpSpPr bwMode="auto">
              <a:xfrm>
                <a:off x="4739" y="1327"/>
                <a:ext cx="582" cy="139"/>
                <a:chOff x="614" y="2568"/>
                <a:chExt cx="725" cy="139"/>
              </a:xfrm>
            </p:grpSpPr>
            <p:sp>
              <p:nvSpPr>
                <p:cNvPr id="37" name="AutoShape 89">
                  <a:extLst>
                    <a:ext uri="{FF2B5EF4-FFF2-40B4-BE49-F238E27FC236}">
                      <a16:creationId xmlns:a16="http://schemas.microsoft.com/office/drawing/2014/main" id="{27744BB3-1EC8-46DE-BF80-4A2CC68379B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AutoShape 90">
                  <a:extLst>
                    <a:ext uri="{FF2B5EF4-FFF2-40B4-BE49-F238E27FC236}">
                      <a16:creationId xmlns:a16="http://schemas.microsoft.com/office/drawing/2014/main" id="{E233B097-E64E-4646-ACBC-A273422B7BEF}"/>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Rectangle 91">
                <a:extLst>
                  <a:ext uri="{FF2B5EF4-FFF2-40B4-BE49-F238E27FC236}">
                    <a16:creationId xmlns:a16="http://schemas.microsoft.com/office/drawing/2014/main" id="{20FE0222-C8B5-4661-8A44-BBB724A56D15}"/>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Freeform 92">
                <a:extLst>
                  <a:ext uri="{FF2B5EF4-FFF2-40B4-BE49-F238E27FC236}">
                    <a16:creationId xmlns:a16="http://schemas.microsoft.com/office/drawing/2014/main" id="{81E7F030-50A3-4B32-9AFD-C58F3DF66D84}"/>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Freeform 93">
                <a:extLst>
                  <a:ext uri="{FF2B5EF4-FFF2-40B4-BE49-F238E27FC236}">
                    <a16:creationId xmlns:a16="http://schemas.microsoft.com/office/drawing/2014/main" id="{A0C145D1-1ACD-4226-AC39-72C53EDFDD1A}"/>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Oval 94">
                <a:extLst>
                  <a:ext uri="{FF2B5EF4-FFF2-40B4-BE49-F238E27FC236}">
                    <a16:creationId xmlns:a16="http://schemas.microsoft.com/office/drawing/2014/main" id="{1E36C2B3-3527-47F4-8C9A-60A56C02BA4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Freeform 95">
                <a:extLst>
                  <a:ext uri="{FF2B5EF4-FFF2-40B4-BE49-F238E27FC236}">
                    <a16:creationId xmlns:a16="http://schemas.microsoft.com/office/drawing/2014/main" id="{DE75B5AA-D6EF-4BD0-8A79-CEAF6AF30A18}"/>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AutoShape 96">
                <a:extLst>
                  <a:ext uri="{FF2B5EF4-FFF2-40B4-BE49-F238E27FC236}">
                    <a16:creationId xmlns:a16="http://schemas.microsoft.com/office/drawing/2014/main" id="{A027147A-9923-428E-9F43-18DE694D1BBA}"/>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AutoShape 97">
                <a:extLst>
                  <a:ext uri="{FF2B5EF4-FFF2-40B4-BE49-F238E27FC236}">
                    <a16:creationId xmlns:a16="http://schemas.microsoft.com/office/drawing/2014/main" id="{E9A90485-8428-4D9D-A1F9-9D1D167846FD}"/>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Oval 98">
                <a:extLst>
                  <a:ext uri="{FF2B5EF4-FFF2-40B4-BE49-F238E27FC236}">
                    <a16:creationId xmlns:a16="http://schemas.microsoft.com/office/drawing/2014/main" id="{949E5EDC-0D51-4275-9C26-4C66FE50D999}"/>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Oval 99">
                <a:extLst>
                  <a:ext uri="{FF2B5EF4-FFF2-40B4-BE49-F238E27FC236}">
                    <a16:creationId xmlns:a16="http://schemas.microsoft.com/office/drawing/2014/main" id="{151B5C9B-46E9-4CE8-B81E-90B623B112EA}"/>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Oval 100">
                <a:extLst>
                  <a:ext uri="{FF2B5EF4-FFF2-40B4-BE49-F238E27FC236}">
                    <a16:creationId xmlns:a16="http://schemas.microsoft.com/office/drawing/2014/main" id="{FEC90134-C2C0-41D9-AA56-05CE24319208}"/>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101">
                <a:extLst>
                  <a:ext uri="{FF2B5EF4-FFF2-40B4-BE49-F238E27FC236}">
                    <a16:creationId xmlns:a16="http://schemas.microsoft.com/office/drawing/2014/main" id="{BE9891FB-DFBD-49D5-9327-151933D15D8A}"/>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5" name="Group 69">
              <a:extLst>
                <a:ext uri="{FF2B5EF4-FFF2-40B4-BE49-F238E27FC236}">
                  <a16:creationId xmlns:a16="http://schemas.microsoft.com/office/drawing/2014/main" id="{D8CE1447-764B-4A08-A95E-A060674A6787}"/>
                </a:ext>
              </a:extLst>
            </p:cNvPr>
            <p:cNvGrpSpPr>
              <a:grpSpLocks/>
            </p:cNvGrpSpPr>
            <p:nvPr/>
          </p:nvGrpSpPr>
          <p:grpSpPr bwMode="auto">
            <a:xfrm>
              <a:off x="5271877" y="1922458"/>
              <a:ext cx="504516" cy="647839"/>
              <a:chOff x="4140" y="429"/>
              <a:chExt cx="1425" cy="2396"/>
            </a:xfrm>
          </p:grpSpPr>
          <p:sp>
            <p:nvSpPr>
              <p:cNvPr id="46" name="Freeform 70">
                <a:extLst>
                  <a:ext uri="{FF2B5EF4-FFF2-40B4-BE49-F238E27FC236}">
                    <a16:creationId xmlns:a16="http://schemas.microsoft.com/office/drawing/2014/main" id="{A843E2B9-7692-4C33-8985-02AF2B6CC26C}"/>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Rectangle 71">
                <a:extLst>
                  <a:ext uri="{FF2B5EF4-FFF2-40B4-BE49-F238E27FC236}">
                    <a16:creationId xmlns:a16="http://schemas.microsoft.com/office/drawing/2014/main" id="{6BECF107-4BD6-4414-BBC3-4E9B6223AA58}"/>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Freeform 72">
                <a:extLst>
                  <a:ext uri="{FF2B5EF4-FFF2-40B4-BE49-F238E27FC236}">
                    <a16:creationId xmlns:a16="http://schemas.microsoft.com/office/drawing/2014/main" id="{70F8D8B6-ED31-450E-AECF-5E662B52242A}"/>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Freeform 73">
                <a:extLst>
                  <a:ext uri="{FF2B5EF4-FFF2-40B4-BE49-F238E27FC236}">
                    <a16:creationId xmlns:a16="http://schemas.microsoft.com/office/drawing/2014/main" id="{EDD978D1-16C9-415F-93BD-5A37CFF14665}"/>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Rectangle 74">
                <a:extLst>
                  <a:ext uri="{FF2B5EF4-FFF2-40B4-BE49-F238E27FC236}">
                    <a16:creationId xmlns:a16="http://schemas.microsoft.com/office/drawing/2014/main" id="{3905C34D-6C29-42D8-BD5C-3B6EC793DAD8}"/>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1" name="Group 75">
                <a:extLst>
                  <a:ext uri="{FF2B5EF4-FFF2-40B4-BE49-F238E27FC236}">
                    <a16:creationId xmlns:a16="http://schemas.microsoft.com/office/drawing/2014/main" id="{31E65A51-05FA-4C1D-BA1B-62D5BB70E70C}"/>
                  </a:ext>
                </a:extLst>
              </p:cNvPr>
              <p:cNvGrpSpPr>
                <a:grpSpLocks/>
              </p:cNvGrpSpPr>
              <p:nvPr/>
            </p:nvGrpSpPr>
            <p:grpSpPr bwMode="auto">
              <a:xfrm>
                <a:off x="4749" y="668"/>
                <a:ext cx="581" cy="145"/>
                <a:chOff x="614" y="2568"/>
                <a:chExt cx="725" cy="139"/>
              </a:xfrm>
            </p:grpSpPr>
            <p:sp>
              <p:nvSpPr>
                <p:cNvPr id="76" name="AutoShape 76">
                  <a:extLst>
                    <a:ext uri="{FF2B5EF4-FFF2-40B4-BE49-F238E27FC236}">
                      <a16:creationId xmlns:a16="http://schemas.microsoft.com/office/drawing/2014/main" id="{3DD1F76E-D6FE-442D-8A8A-CE122D04B449}"/>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AutoShape 77">
                  <a:extLst>
                    <a:ext uri="{FF2B5EF4-FFF2-40B4-BE49-F238E27FC236}">
                      <a16:creationId xmlns:a16="http://schemas.microsoft.com/office/drawing/2014/main" id="{4ADFB398-6FF1-4931-948B-4066134D3760}"/>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2" name="Rectangle 78">
                <a:extLst>
                  <a:ext uri="{FF2B5EF4-FFF2-40B4-BE49-F238E27FC236}">
                    <a16:creationId xmlns:a16="http://schemas.microsoft.com/office/drawing/2014/main" id="{A37AB143-EB4D-4C92-851C-B4E88857A546}"/>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3" name="Group 79">
                <a:extLst>
                  <a:ext uri="{FF2B5EF4-FFF2-40B4-BE49-F238E27FC236}">
                    <a16:creationId xmlns:a16="http://schemas.microsoft.com/office/drawing/2014/main" id="{07D30E51-E78B-4ABC-9280-A04E20724B1A}"/>
                  </a:ext>
                </a:extLst>
              </p:cNvPr>
              <p:cNvGrpSpPr>
                <a:grpSpLocks/>
              </p:cNvGrpSpPr>
              <p:nvPr/>
            </p:nvGrpSpPr>
            <p:grpSpPr bwMode="auto">
              <a:xfrm>
                <a:off x="4747" y="994"/>
                <a:ext cx="581" cy="134"/>
                <a:chOff x="614" y="2568"/>
                <a:chExt cx="725" cy="139"/>
              </a:xfrm>
            </p:grpSpPr>
            <p:sp>
              <p:nvSpPr>
                <p:cNvPr id="74" name="AutoShape 80">
                  <a:extLst>
                    <a:ext uri="{FF2B5EF4-FFF2-40B4-BE49-F238E27FC236}">
                      <a16:creationId xmlns:a16="http://schemas.microsoft.com/office/drawing/2014/main" id="{ED084485-E30F-462A-B1C8-6710423A32F9}"/>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AutoShape 81">
                  <a:extLst>
                    <a:ext uri="{FF2B5EF4-FFF2-40B4-BE49-F238E27FC236}">
                      <a16:creationId xmlns:a16="http://schemas.microsoft.com/office/drawing/2014/main" id="{CFE33EEA-A434-49F9-A45A-8AC32D92F328}"/>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4" name="Rectangle 82">
                <a:extLst>
                  <a:ext uri="{FF2B5EF4-FFF2-40B4-BE49-F238E27FC236}">
                    <a16:creationId xmlns:a16="http://schemas.microsoft.com/office/drawing/2014/main" id="{0C19DCF3-EC31-4231-AEB2-E19816A2D7B8}"/>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83">
                <a:extLst>
                  <a:ext uri="{FF2B5EF4-FFF2-40B4-BE49-F238E27FC236}">
                    <a16:creationId xmlns:a16="http://schemas.microsoft.com/office/drawing/2014/main" id="{7D4283AA-793C-4A3B-8BD4-9A7E4D265706}"/>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6" name="Group 84">
                <a:extLst>
                  <a:ext uri="{FF2B5EF4-FFF2-40B4-BE49-F238E27FC236}">
                    <a16:creationId xmlns:a16="http://schemas.microsoft.com/office/drawing/2014/main" id="{767E2295-E486-4B06-9340-D12FCBC5CD08}"/>
                  </a:ext>
                </a:extLst>
              </p:cNvPr>
              <p:cNvGrpSpPr>
                <a:grpSpLocks/>
              </p:cNvGrpSpPr>
              <p:nvPr/>
            </p:nvGrpSpPr>
            <p:grpSpPr bwMode="auto">
              <a:xfrm>
                <a:off x="4735" y="1627"/>
                <a:ext cx="582" cy="151"/>
                <a:chOff x="614" y="2568"/>
                <a:chExt cx="725" cy="139"/>
              </a:xfrm>
            </p:grpSpPr>
            <p:sp>
              <p:nvSpPr>
                <p:cNvPr id="72" name="AutoShape 85">
                  <a:extLst>
                    <a:ext uri="{FF2B5EF4-FFF2-40B4-BE49-F238E27FC236}">
                      <a16:creationId xmlns:a16="http://schemas.microsoft.com/office/drawing/2014/main" id="{0DC2E8F4-4A43-45BD-91E1-200B19000D50}"/>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AutoShape 86">
                  <a:extLst>
                    <a:ext uri="{FF2B5EF4-FFF2-40B4-BE49-F238E27FC236}">
                      <a16:creationId xmlns:a16="http://schemas.microsoft.com/office/drawing/2014/main" id="{F3775D02-4723-4A86-A727-02F8D35DDFE2}"/>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7" name="Freeform 87">
                <a:extLst>
                  <a:ext uri="{FF2B5EF4-FFF2-40B4-BE49-F238E27FC236}">
                    <a16:creationId xmlns:a16="http://schemas.microsoft.com/office/drawing/2014/main" id="{4A91CBA0-43D9-4C0B-A975-278F40475180}"/>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8" name="Group 88">
                <a:extLst>
                  <a:ext uri="{FF2B5EF4-FFF2-40B4-BE49-F238E27FC236}">
                    <a16:creationId xmlns:a16="http://schemas.microsoft.com/office/drawing/2014/main" id="{90CFCA20-B689-4AC2-BCE5-825878ABCC2D}"/>
                  </a:ext>
                </a:extLst>
              </p:cNvPr>
              <p:cNvGrpSpPr>
                <a:grpSpLocks/>
              </p:cNvGrpSpPr>
              <p:nvPr/>
            </p:nvGrpSpPr>
            <p:grpSpPr bwMode="auto">
              <a:xfrm>
                <a:off x="4739" y="1327"/>
                <a:ext cx="582" cy="139"/>
                <a:chOff x="614" y="2568"/>
                <a:chExt cx="725" cy="139"/>
              </a:xfrm>
            </p:grpSpPr>
            <p:sp>
              <p:nvSpPr>
                <p:cNvPr id="70" name="AutoShape 89">
                  <a:extLst>
                    <a:ext uri="{FF2B5EF4-FFF2-40B4-BE49-F238E27FC236}">
                      <a16:creationId xmlns:a16="http://schemas.microsoft.com/office/drawing/2014/main" id="{85CE5A31-2614-44DE-816B-6843BFF97485}"/>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AutoShape 90">
                  <a:extLst>
                    <a:ext uri="{FF2B5EF4-FFF2-40B4-BE49-F238E27FC236}">
                      <a16:creationId xmlns:a16="http://schemas.microsoft.com/office/drawing/2014/main" id="{F0B19A0B-8D17-44CF-85F3-3A709FBB9DC6}"/>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9" name="Rectangle 91">
                <a:extLst>
                  <a:ext uri="{FF2B5EF4-FFF2-40B4-BE49-F238E27FC236}">
                    <a16:creationId xmlns:a16="http://schemas.microsoft.com/office/drawing/2014/main" id="{5D1DE0C5-AD8D-469A-BBA5-5E5131135F19}"/>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Freeform 92">
                <a:extLst>
                  <a:ext uri="{FF2B5EF4-FFF2-40B4-BE49-F238E27FC236}">
                    <a16:creationId xmlns:a16="http://schemas.microsoft.com/office/drawing/2014/main" id="{52C88AE6-DFAB-4969-9D7E-746D31BFE8F7}"/>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Freeform 93">
                <a:extLst>
                  <a:ext uri="{FF2B5EF4-FFF2-40B4-BE49-F238E27FC236}">
                    <a16:creationId xmlns:a16="http://schemas.microsoft.com/office/drawing/2014/main" id="{8788664E-0733-4A5B-9D9B-923E20FB18E5}"/>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Oval 94">
                <a:extLst>
                  <a:ext uri="{FF2B5EF4-FFF2-40B4-BE49-F238E27FC236}">
                    <a16:creationId xmlns:a16="http://schemas.microsoft.com/office/drawing/2014/main" id="{D29C4648-DF2D-4C32-9729-FECCF5F0A37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Freeform 95">
                <a:extLst>
                  <a:ext uri="{FF2B5EF4-FFF2-40B4-BE49-F238E27FC236}">
                    <a16:creationId xmlns:a16="http://schemas.microsoft.com/office/drawing/2014/main" id="{03E61109-BFA8-4031-8ED5-A9446AEFE748}"/>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AutoShape 96">
                <a:extLst>
                  <a:ext uri="{FF2B5EF4-FFF2-40B4-BE49-F238E27FC236}">
                    <a16:creationId xmlns:a16="http://schemas.microsoft.com/office/drawing/2014/main" id="{899C07BD-7994-4AC5-B88D-E2CFC914B41A}"/>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AutoShape 97">
                <a:extLst>
                  <a:ext uri="{FF2B5EF4-FFF2-40B4-BE49-F238E27FC236}">
                    <a16:creationId xmlns:a16="http://schemas.microsoft.com/office/drawing/2014/main" id="{A1AA7C4C-95A6-4D5B-BA38-78B546CA7CEA}"/>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Oval 98">
                <a:extLst>
                  <a:ext uri="{FF2B5EF4-FFF2-40B4-BE49-F238E27FC236}">
                    <a16:creationId xmlns:a16="http://schemas.microsoft.com/office/drawing/2014/main" id="{DD49A895-6582-4D35-BAB1-1CEC3C382E90}"/>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Oval 99">
                <a:extLst>
                  <a:ext uri="{FF2B5EF4-FFF2-40B4-BE49-F238E27FC236}">
                    <a16:creationId xmlns:a16="http://schemas.microsoft.com/office/drawing/2014/main" id="{A34BFC78-17FD-49EF-8704-981D846802B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Oval 100">
                <a:extLst>
                  <a:ext uri="{FF2B5EF4-FFF2-40B4-BE49-F238E27FC236}">
                    <a16:creationId xmlns:a16="http://schemas.microsoft.com/office/drawing/2014/main" id="{377E9FE4-4D68-4C1A-8B39-53392471CD2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Rectangle 101">
                <a:extLst>
                  <a:ext uri="{FF2B5EF4-FFF2-40B4-BE49-F238E27FC236}">
                    <a16:creationId xmlns:a16="http://schemas.microsoft.com/office/drawing/2014/main" id="{0A68D2EF-014E-4903-A3EA-AA4A5FDB187B}"/>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8" name="Group 69">
              <a:extLst>
                <a:ext uri="{FF2B5EF4-FFF2-40B4-BE49-F238E27FC236}">
                  <a16:creationId xmlns:a16="http://schemas.microsoft.com/office/drawing/2014/main" id="{C1F61496-42A5-4912-8A4C-A608A6000EA0}"/>
                </a:ext>
              </a:extLst>
            </p:cNvPr>
            <p:cNvGrpSpPr>
              <a:grpSpLocks/>
            </p:cNvGrpSpPr>
            <p:nvPr/>
          </p:nvGrpSpPr>
          <p:grpSpPr bwMode="auto">
            <a:xfrm>
              <a:off x="6681781" y="2898240"/>
              <a:ext cx="504516" cy="647839"/>
              <a:chOff x="4140" y="429"/>
              <a:chExt cx="1425" cy="2396"/>
            </a:xfrm>
          </p:grpSpPr>
          <p:sp>
            <p:nvSpPr>
              <p:cNvPr id="79" name="Freeform 70">
                <a:extLst>
                  <a:ext uri="{FF2B5EF4-FFF2-40B4-BE49-F238E27FC236}">
                    <a16:creationId xmlns:a16="http://schemas.microsoft.com/office/drawing/2014/main" id="{FF5F7E64-D76F-4994-85CE-F9A84CB4E215}"/>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Rectangle 71">
                <a:extLst>
                  <a:ext uri="{FF2B5EF4-FFF2-40B4-BE49-F238E27FC236}">
                    <a16:creationId xmlns:a16="http://schemas.microsoft.com/office/drawing/2014/main" id="{CCA042B6-D820-4A0A-9EB8-24432F42F01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Freeform 72">
                <a:extLst>
                  <a:ext uri="{FF2B5EF4-FFF2-40B4-BE49-F238E27FC236}">
                    <a16:creationId xmlns:a16="http://schemas.microsoft.com/office/drawing/2014/main" id="{4B547D26-5F1E-493C-95BC-5E49207134F9}"/>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Freeform 73">
                <a:extLst>
                  <a:ext uri="{FF2B5EF4-FFF2-40B4-BE49-F238E27FC236}">
                    <a16:creationId xmlns:a16="http://schemas.microsoft.com/office/drawing/2014/main" id="{B91C4275-6F90-4795-92FF-A85011328C15}"/>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Rectangle 74">
                <a:extLst>
                  <a:ext uri="{FF2B5EF4-FFF2-40B4-BE49-F238E27FC236}">
                    <a16:creationId xmlns:a16="http://schemas.microsoft.com/office/drawing/2014/main" id="{6CF64A50-45DC-4F2E-9DD5-64B8494AB5E8}"/>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75">
                <a:extLst>
                  <a:ext uri="{FF2B5EF4-FFF2-40B4-BE49-F238E27FC236}">
                    <a16:creationId xmlns:a16="http://schemas.microsoft.com/office/drawing/2014/main" id="{59051A6E-D579-4582-8BD0-A54913F2E099}"/>
                  </a:ext>
                </a:extLst>
              </p:cNvPr>
              <p:cNvGrpSpPr>
                <a:grpSpLocks/>
              </p:cNvGrpSpPr>
              <p:nvPr/>
            </p:nvGrpSpPr>
            <p:grpSpPr bwMode="auto">
              <a:xfrm>
                <a:off x="4749" y="668"/>
                <a:ext cx="581" cy="145"/>
                <a:chOff x="614" y="2568"/>
                <a:chExt cx="725" cy="139"/>
              </a:xfrm>
            </p:grpSpPr>
            <p:sp>
              <p:nvSpPr>
                <p:cNvPr id="109" name="AutoShape 76">
                  <a:extLst>
                    <a:ext uri="{FF2B5EF4-FFF2-40B4-BE49-F238E27FC236}">
                      <a16:creationId xmlns:a16="http://schemas.microsoft.com/office/drawing/2014/main" id="{76D429C4-EDA3-4C94-8B76-792099B43D03}"/>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 name="AutoShape 77">
                  <a:extLst>
                    <a:ext uri="{FF2B5EF4-FFF2-40B4-BE49-F238E27FC236}">
                      <a16:creationId xmlns:a16="http://schemas.microsoft.com/office/drawing/2014/main" id="{432B266B-735D-4775-9D40-00A51E8A65C8}"/>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5" name="Rectangle 78">
                <a:extLst>
                  <a:ext uri="{FF2B5EF4-FFF2-40B4-BE49-F238E27FC236}">
                    <a16:creationId xmlns:a16="http://schemas.microsoft.com/office/drawing/2014/main" id="{D45B62E7-CEF8-4964-83B5-7111850FAADF}"/>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6" name="Group 79">
                <a:extLst>
                  <a:ext uri="{FF2B5EF4-FFF2-40B4-BE49-F238E27FC236}">
                    <a16:creationId xmlns:a16="http://schemas.microsoft.com/office/drawing/2014/main" id="{6E6A4321-77E5-4460-B0D9-4C8193688C3B}"/>
                  </a:ext>
                </a:extLst>
              </p:cNvPr>
              <p:cNvGrpSpPr>
                <a:grpSpLocks/>
              </p:cNvGrpSpPr>
              <p:nvPr/>
            </p:nvGrpSpPr>
            <p:grpSpPr bwMode="auto">
              <a:xfrm>
                <a:off x="4747" y="994"/>
                <a:ext cx="581" cy="134"/>
                <a:chOff x="614" y="2568"/>
                <a:chExt cx="725" cy="139"/>
              </a:xfrm>
            </p:grpSpPr>
            <p:sp>
              <p:nvSpPr>
                <p:cNvPr id="107" name="AutoShape 80">
                  <a:extLst>
                    <a:ext uri="{FF2B5EF4-FFF2-40B4-BE49-F238E27FC236}">
                      <a16:creationId xmlns:a16="http://schemas.microsoft.com/office/drawing/2014/main" id="{45AA6F0B-824D-49E9-871A-65758B8C8E55}"/>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AutoShape 81">
                  <a:extLst>
                    <a:ext uri="{FF2B5EF4-FFF2-40B4-BE49-F238E27FC236}">
                      <a16:creationId xmlns:a16="http://schemas.microsoft.com/office/drawing/2014/main" id="{F6F0A179-D908-4830-A38C-9C4FA5ECD4E9}"/>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Rectangle 82">
                <a:extLst>
                  <a:ext uri="{FF2B5EF4-FFF2-40B4-BE49-F238E27FC236}">
                    <a16:creationId xmlns:a16="http://schemas.microsoft.com/office/drawing/2014/main" id="{DCD017B7-12A2-4A1E-9981-3AD073CED5E4}"/>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Rectangle 83">
                <a:extLst>
                  <a:ext uri="{FF2B5EF4-FFF2-40B4-BE49-F238E27FC236}">
                    <a16:creationId xmlns:a16="http://schemas.microsoft.com/office/drawing/2014/main" id="{18B5C81B-7B3A-49D7-B865-0718F2D161F5}"/>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9" name="Group 84">
                <a:extLst>
                  <a:ext uri="{FF2B5EF4-FFF2-40B4-BE49-F238E27FC236}">
                    <a16:creationId xmlns:a16="http://schemas.microsoft.com/office/drawing/2014/main" id="{BE036261-401F-4E61-B84A-939B864C3B41}"/>
                  </a:ext>
                </a:extLst>
              </p:cNvPr>
              <p:cNvGrpSpPr>
                <a:grpSpLocks/>
              </p:cNvGrpSpPr>
              <p:nvPr/>
            </p:nvGrpSpPr>
            <p:grpSpPr bwMode="auto">
              <a:xfrm>
                <a:off x="4735" y="1627"/>
                <a:ext cx="582" cy="151"/>
                <a:chOff x="614" y="2568"/>
                <a:chExt cx="725" cy="139"/>
              </a:xfrm>
            </p:grpSpPr>
            <p:sp>
              <p:nvSpPr>
                <p:cNvPr id="105" name="AutoShape 85">
                  <a:extLst>
                    <a:ext uri="{FF2B5EF4-FFF2-40B4-BE49-F238E27FC236}">
                      <a16:creationId xmlns:a16="http://schemas.microsoft.com/office/drawing/2014/main" id="{F34FF66F-AD59-48FC-87EA-6DE6FFB1FF93}"/>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AutoShape 86">
                  <a:extLst>
                    <a:ext uri="{FF2B5EF4-FFF2-40B4-BE49-F238E27FC236}">
                      <a16:creationId xmlns:a16="http://schemas.microsoft.com/office/drawing/2014/main" id="{FB3BE760-A3AE-4FCB-AD2B-B1E278C9F9E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0" name="Freeform 87">
                <a:extLst>
                  <a:ext uri="{FF2B5EF4-FFF2-40B4-BE49-F238E27FC236}">
                    <a16:creationId xmlns:a16="http://schemas.microsoft.com/office/drawing/2014/main" id="{F613E6D9-B4AF-4355-A1FC-919A72BC6444}"/>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1" name="Group 88">
                <a:extLst>
                  <a:ext uri="{FF2B5EF4-FFF2-40B4-BE49-F238E27FC236}">
                    <a16:creationId xmlns:a16="http://schemas.microsoft.com/office/drawing/2014/main" id="{AF35A12E-DD79-4F8E-8671-9167F7ADEC5A}"/>
                  </a:ext>
                </a:extLst>
              </p:cNvPr>
              <p:cNvGrpSpPr>
                <a:grpSpLocks/>
              </p:cNvGrpSpPr>
              <p:nvPr/>
            </p:nvGrpSpPr>
            <p:grpSpPr bwMode="auto">
              <a:xfrm>
                <a:off x="4739" y="1327"/>
                <a:ext cx="582" cy="139"/>
                <a:chOff x="614" y="2568"/>
                <a:chExt cx="725" cy="139"/>
              </a:xfrm>
            </p:grpSpPr>
            <p:sp>
              <p:nvSpPr>
                <p:cNvPr id="103" name="AutoShape 89">
                  <a:extLst>
                    <a:ext uri="{FF2B5EF4-FFF2-40B4-BE49-F238E27FC236}">
                      <a16:creationId xmlns:a16="http://schemas.microsoft.com/office/drawing/2014/main" id="{7DE68963-33EE-4750-8A34-1F706687533A}"/>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AutoShape 90">
                  <a:extLst>
                    <a:ext uri="{FF2B5EF4-FFF2-40B4-BE49-F238E27FC236}">
                      <a16:creationId xmlns:a16="http://schemas.microsoft.com/office/drawing/2014/main" id="{69D279EC-2695-444A-8E81-403F8E1C502B}"/>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2" name="Rectangle 91">
                <a:extLst>
                  <a:ext uri="{FF2B5EF4-FFF2-40B4-BE49-F238E27FC236}">
                    <a16:creationId xmlns:a16="http://schemas.microsoft.com/office/drawing/2014/main" id="{3AA27E97-548B-4416-94B4-5F9EA56A6A86}"/>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Freeform 92">
                <a:extLst>
                  <a:ext uri="{FF2B5EF4-FFF2-40B4-BE49-F238E27FC236}">
                    <a16:creationId xmlns:a16="http://schemas.microsoft.com/office/drawing/2014/main" id="{8B11E2B0-F0C6-420F-8048-1A0F318CC5CC}"/>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Freeform 93">
                <a:extLst>
                  <a:ext uri="{FF2B5EF4-FFF2-40B4-BE49-F238E27FC236}">
                    <a16:creationId xmlns:a16="http://schemas.microsoft.com/office/drawing/2014/main" id="{9308ADEF-50E9-4D05-8A3C-AA26E8F412B3}"/>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Oval 94">
                <a:extLst>
                  <a:ext uri="{FF2B5EF4-FFF2-40B4-BE49-F238E27FC236}">
                    <a16:creationId xmlns:a16="http://schemas.microsoft.com/office/drawing/2014/main" id="{C92F5913-2D9C-44B6-A8B2-D73CD54EE64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Freeform 95">
                <a:extLst>
                  <a:ext uri="{FF2B5EF4-FFF2-40B4-BE49-F238E27FC236}">
                    <a16:creationId xmlns:a16="http://schemas.microsoft.com/office/drawing/2014/main" id="{E05B4012-ADCD-4513-9A74-80BD39D470FA}"/>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AutoShape 96">
                <a:extLst>
                  <a:ext uri="{FF2B5EF4-FFF2-40B4-BE49-F238E27FC236}">
                    <a16:creationId xmlns:a16="http://schemas.microsoft.com/office/drawing/2014/main" id="{81E2BA7B-85F6-4669-9584-B8E3E950E005}"/>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AutoShape 97">
                <a:extLst>
                  <a:ext uri="{FF2B5EF4-FFF2-40B4-BE49-F238E27FC236}">
                    <a16:creationId xmlns:a16="http://schemas.microsoft.com/office/drawing/2014/main" id="{446933B2-1664-40BE-8281-0A760F4BC29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Oval 98">
                <a:extLst>
                  <a:ext uri="{FF2B5EF4-FFF2-40B4-BE49-F238E27FC236}">
                    <a16:creationId xmlns:a16="http://schemas.microsoft.com/office/drawing/2014/main" id="{A3B78805-3DCF-446E-A34B-D81B84DA532C}"/>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Oval 99">
                <a:extLst>
                  <a:ext uri="{FF2B5EF4-FFF2-40B4-BE49-F238E27FC236}">
                    <a16:creationId xmlns:a16="http://schemas.microsoft.com/office/drawing/2014/main" id="{BD67CD91-195D-4908-B35D-1101330EEF8B}"/>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Oval 100">
                <a:extLst>
                  <a:ext uri="{FF2B5EF4-FFF2-40B4-BE49-F238E27FC236}">
                    <a16:creationId xmlns:a16="http://schemas.microsoft.com/office/drawing/2014/main" id="{7D3D12E2-7C93-455B-B0FD-C2CA35122CF6}"/>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Rectangle 101">
                <a:extLst>
                  <a:ext uri="{FF2B5EF4-FFF2-40B4-BE49-F238E27FC236}">
                    <a16:creationId xmlns:a16="http://schemas.microsoft.com/office/drawing/2014/main" id="{FC7C6A00-2471-4754-B7E7-96FEFE11F322}"/>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1" name="Text Box 47">
              <a:extLst>
                <a:ext uri="{FF2B5EF4-FFF2-40B4-BE49-F238E27FC236}">
                  <a16:creationId xmlns:a16="http://schemas.microsoft.com/office/drawing/2014/main" id="{2359AEDC-812D-41BE-A831-239A00DF2C6B}"/>
                </a:ext>
              </a:extLst>
            </p:cNvPr>
            <p:cNvSpPr txBox="1">
              <a:spLocks noChangeArrowheads="1"/>
            </p:cNvSpPr>
            <p:nvPr/>
          </p:nvSpPr>
          <p:spPr bwMode="auto">
            <a:xfrm>
              <a:off x="5356407" y="3073588"/>
              <a:ext cx="1350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本地</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sp>
          <p:nvSpPr>
            <p:cNvPr id="112" name="Text Box 47">
              <a:extLst>
                <a:ext uri="{FF2B5EF4-FFF2-40B4-BE49-F238E27FC236}">
                  <a16:creationId xmlns:a16="http://schemas.microsoft.com/office/drawing/2014/main" id="{4E1C8A7E-9443-4BD6-8DFC-C7B4CEF8184D}"/>
                </a:ext>
              </a:extLst>
            </p:cNvPr>
            <p:cNvSpPr txBox="1">
              <a:spLocks noChangeArrowheads="1"/>
            </p:cNvSpPr>
            <p:nvPr/>
          </p:nvSpPr>
          <p:spPr bwMode="auto">
            <a:xfrm>
              <a:off x="8576371" y="2084074"/>
              <a:ext cx="1350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授权</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cxnSp>
          <p:nvCxnSpPr>
            <p:cNvPr id="113" name="直接箭头连接符 112">
              <a:extLst>
                <a:ext uri="{FF2B5EF4-FFF2-40B4-BE49-F238E27FC236}">
                  <a16:creationId xmlns:a16="http://schemas.microsoft.com/office/drawing/2014/main" id="{49D25C31-5D40-47F3-84B1-B4E340951423}"/>
                </a:ext>
              </a:extLst>
            </p:cNvPr>
            <p:cNvCxnSpPr>
              <a:cxnSpLocks/>
            </p:cNvCxnSpPr>
            <p:nvPr/>
          </p:nvCxnSpPr>
          <p:spPr>
            <a:xfrm>
              <a:off x="7008918" y="3592619"/>
              <a:ext cx="0" cy="73913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A14AB2D0-7230-4F1F-836A-3EB1A446BBE8}"/>
                </a:ext>
              </a:extLst>
            </p:cNvPr>
            <p:cNvCxnSpPr>
              <a:cxnSpLocks/>
            </p:cNvCxnSpPr>
            <p:nvPr/>
          </p:nvCxnSpPr>
          <p:spPr>
            <a:xfrm>
              <a:off x="6865418" y="3589012"/>
              <a:ext cx="0" cy="739137"/>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97DDC088-87A2-4053-A7B9-044B9100F839}"/>
                </a:ext>
              </a:extLst>
            </p:cNvPr>
            <p:cNvSpPr txBox="1"/>
            <p:nvPr/>
          </p:nvSpPr>
          <p:spPr>
            <a:xfrm>
              <a:off x="6419890" y="3822186"/>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文本框 115">
              <a:extLst>
                <a:ext uri="{FF2B5EF4-FFF2-40B4-BE49-F238E27FC236}">
                  <a16:creationId xmlns:a16="http://schemas.microsoft.com/office/drawing/2014/main" id="{2E2AA4D5-0209-4838-9ADD-20C5D2AA9F17}"/>
                </a:ext>
              </a:extLst>
            </p:cNvPr>
            <p:cNvSpPr txBox="1"/>
            <p:nvPr/>
          </p:nvSpPr>
          <p:spPr>
            <a:xfrm>
              <a:off x="6993190" y="3822186"/>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(6)</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17" name="直接箭头连接符 116">
              <a:extLst>
                <a:ext uri="{FF2B5EF4-FFF2-40B4-BE49-F238E27FC236}">
                  <a16:creationId xmlns:a16="http://schemas.microsoft.com/office/drawing/2014/main" id="{D5B9C56E-BA23-41BC-AD72-A7CAC500ABD0}"/>
                </a:ext>
              </a:extLst>
            </p:cNvPr>
            <p:cNvCxnSpPr>
              <a:cxnSpLocks/>
            </p:cNvCxnSpPr>
            <p:nvPr/>
          </p:nvCxnSpPr>
          <p:spPr>
            <a:xfrm flipH="1" flipV="1">
              <a:off x="5854347" y="2351412"/>
              <a:ext cx="769727" cy="50108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29B8ECB0-AC82-4D70-825F-63C26AF4A770}"/>
                </a:ext>
              </a:extLst>
            </p:cNvPr>
            <p:cNvCxnSpPr>
              <a:cxnSpLocks/>
            </p:cNvCxnSpPr>
            <p:nvPr/>
          </p:nvCxnSpPr>
          <p:spPr>
            <a:xfrm flipH="1" flipV="1">
              <a:off x="5973368" y="2265915"/>
              <a:ext cx="769727" cy="50108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E77D1209-2B59-4F8B-A522-76734E5A3E53}"/>
                </a:ext>
              </a:extLst>
            </p:cNvPr>
            <p:cNvCxnSpPr>
              <a:cxnSpLocks/>
            </p:cNvCxnSpPr>
            <p:nvPr/>
          </p:nvCxnSpPr>
          <p:spPr>
            <a:xfrm flipV="1">
              <a:off x="7179922" y="2285836"/>
              <a:ext cx="852901" cy="46868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D755ED70-33D7-4695-A640-31F7E5FB3998}"/>
                </a:ext>
              </a:extLst>
            </p:cNvPr>
            <p:cNvCxnSpPr>
              <a:cxnSpLocks/>
            </p:cNvCxnSpPr>
            <p:nvPr/>
          </p:nvCxnSpPr>
          <p:spPr>
            <a:xfrm flipH="1">
              <a:off x="7271496" y="2396624"/>
              <a:ext cx="823999" cy="4654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18DF856C-1545-4822-B09A-90372676239E}"/>
                </a:ext>
              </a:extLst>
            </p:cNvPr>
            <p:cNvSpPr txBox="1"/>
            <p:nvPr/>
          </p:nvSpPr>
          <p:spPr>
            <a:xfrm>
              <a:off x="5854343" y="2556521"/>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 name="文本框 121">
              <a:extLst>
                <a:ext uri="{FF2B5EF4-FFF2-40B4-BE49-F238E27FC236}">
                  <a16:creationId xmlns:a16="http://schemas.microsoft.com/office/drawing/2014/main" id="{40BE9549-3C2E-4524-B4B0-EB46D7705102}"/>
                </a:ext>
              </a:extLst>
            </p:cNvPr>
            <p:cNvSpPr txBox="1"/>
            <p:nvPr/>
          </p:nvSpPr>
          <p:spPr>
            <a:xfrm>
              <a:off x="6252777" y="2258291"/>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3" name="文本框 122">
              <a:extLst>
                <a:ext uri="{FF2B5EF4-FFF2-40B4-BE49-F238E27FC236}">
                  <a16:creationId xmlns:a16="http://schemas.microsoft.com/office/drawing/2014/main" id="{4B3D4338-0DBA-47D3-AB15-F6B3CD2864D3}"/>
                </a:ext>
              </a:extLst>
            </p:cNvPr>
            <p:cNvSpPr txBox="1"/>
            <p:nvPr/>
          </p:nvSpPr>
          <p:spPr>
            <a:xfrm>
              <a:off x="7242386" y="2258129"/>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文本框 123">
              <a:extLst>
                <a:ext uri="{FF2B5EF4-FFF2-40B4-BE49-F238E27FC236}">
                  <a16:creationId xmlns:a16="http://schemas.microsoft.com/office/drawing/2014/main" id="{8AC2DF21-2976-40D8-B8E2-65F653C1D2C9}"/>
                </a:ext>
              </a:extLst>
            </p:cNvPr>
            <p:cNvSpPr txBox="1"/>
            <p:nvPr/>
          </p:nvSpPr>
          <p:spPr>
            <a:xfrm>
              <a:off x="7598262" y="2580538"/>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5" name="直接箭头连接符 124">
              <a:extLst>
                <a:ext uri="{FF2B5EF4-FFF2-40B4-BE49-F238E27FC236}">
                  <a16:creationId xmlns:a16="http://schemas.microsoft.com/office/drawing/2014/main" id="{41BF02C8-7F85-418A-8D03-80947F1F7B1C}"/>
                </a:ext>
              </a:extLst>
            </p:cNvPr>
            <p:cNvCxnSpPr>
              <a:cxnSpLocks/>
            </p:cNvCxnSpPr>
            <p:nvPr/>
          </p:nvCxnSpPr>
          <p:spPr>
            <a:xfrm flipH="1">
              <a:off x="7369027" y="4604253"/>
              <a:ext cx="1941691" cy="16459"/>
            </a:xfrm>
            <a:prstGeom prst="straightConnector1">
              <a:avLst/>
            </a:prstGeom>
            <a:ln w="19050">
              <a:solidFill>
                <a:schemeClr val="accent6">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A46B6357-51B0-4551-A841-F18A35E942AC}"/>
                </a:ext>
              </a:extLst>
            </p:cNvPr>
            <p:cNvCxnSpPr>
              <a:cxnSpLocks/>
            </p:cNvCxnSpPr>
            <p:nvPr/>
          </p:nvCxnSpPr>
          <p:spPr>
            <a:xfrm flipH="1">
              <a:off x="7369029" y="4727346"/>
              <a:ext cx="1904092" cy="15351"/>
            </a:xfrm>
            <a:prstGeom prst="straightConnector1">
              <a:avLst/>
            </a:prstGeom>
            <a:ln w="19050">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592C73B6-67A1-4467-B199-CEAC7870AB02}"/>
                </a:ext>
              </a:extLst>
            </p:cNvPr>
            <p:cNvSpPr txBox="1"/>
            <p:nvPr/>
          </p:nvSpPr>
          <p:spPr>
            <a:xfrm>
              <a:off x="5466076" y="5364988"/>
              <a:ext cx="3836724" cy="400110"/>
            </a:xfrm>
            <a:prstGeom prst="rect">
              <a:avLst/>
            </a:prstGeom>
            <a:noFill/>
          </p:spPr>
          <p:txBody>
            <a:bodyPr wrap="square" rtlCol="0">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URL</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www.example.com</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8" name="文本框 127">
              <a:extLst>
                <a:ext uri="{FF2B5EF4-FFF2-40B4-BE49-F238E27FC236}">
                  <a16:creationId xmlns:a16="http://schemas.microsoft.com/office/drawing/2014/main" id="{052867E4-D6E5-457B-9438-5B5D6570804C}"/>
                </a:ext>
              </a:extLst>
            </p:cNvPr>
            <p:cNvSpPr txBox="1"/>
            <p:nvPr/>
          </p:nvSpPr>
          <p:spPr>
            <a:xfrm>
              <a:off x="8120607" y="4310252"/>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(9)</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文本框 128">
              <a:extLst>
                <a:ext uri="{FF2B5EF4-FFF2-40B4-BE49-F238E27FC236}">
                  <a16:creationId xmlns:a16="http://schemas.microsoft.com/office/drawing/2014/main" id="{ED70B311-430B-4157-B517-53D00FB653BF}"/>
                </a:ext>
              </a:extLst>
            </p:cNvPr>
            <p:cNvSpPr txBox="1"/>
            <p:nvPr/>
          </p:nvSpPr>
          <p:spPr>
            <a:xfrm>
              <a:off x="8076417" y="4716302"/>
              <a:ext cx="661524"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(10)</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0" name="Group 69">
              <a:extLst>
                <a:ext uri="{FF2B5EF4-FFF2-40B4-BE49-F238E27FC236}">
                  <a16:creationId xmlns:a16="http://schemas.microsoft.com/office/drawing/2014/main" id="{7E712A15-F7DA-4DCB-9C09-9C93980234F6}"/>
                </a:ext>
              </a:extLst>
            </p:cNvPr>
            <p:cNvGrpSpPr>
              <a:grpSpLocks/>
            </p:cNvGrpSpPr>
            <p:nvPr/>
          </p:nvGrpSpPr>
          <p:grpSpPr bwMode="auto">
            <a:xfrm>
              <a:off x="9866191" y="4180312"/>
              <a:ext cx="399283" cy="557213"/>
              <a:chOff x="4140" y="429"/>
              <a:chExt cx="1425" cy="2396"/>
            </a:xfrm>
          </p:grpSpPr>
          <p:sp>
            <p:nvSpPr>
              <p:cNvPr id="131" name="Freeform 70">
                <a:extLst>
                  <a:ext uri="{FF2B5EF4-FFF2-40B4-BE49-F238E27FC236}">
                    <a16:creationId xmlns:a16="http://schemas.microsoft.com/office/drawing/2014/main" id="{14B048A2-92B6-47F9-9A22-82F9414B1D3E}"/>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2" name="Rectangle 71">
                <a:extLst>
                  <a:ext uri="{FF2B5EF4-FFF2-40B4-BE49-F238E27FC236}">
                    <a16:creationId xmlns:a16="http://schemas.microsoft.com/office/drawing/2014/main" id="{CFAFEDFD-7152-47A1-8526-7EADD3ED2B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 name="Freeform 72">
                <a:extLst>
                  <a:ext uri="{FF2B5EF4-FFF2-40B4-BE49-F238E27FC236}">
                    <a16:creationId xmlns:a16="http://schemas.microsoft.com/office/drawing/2014/main" id="{D44827F1-E26F-431C-BFF8-C7986204BCBB}"/>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4" name="Freeform 73">
                <a:extLst>
                  <a:ext uri="{FF2B5EF4-FFF2-40B4-BE49-F238E27FC236}">
                    <a16:creationId xmlns:a16="http://schemas.microsoft.com/office/drawing/2014/main" id="{8F00DE11-CFEE-4CE1-80A8-CD0FE061FEF0}"/>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Rectangle 74">
                <a:extLst>
                  <a:ext uri="{FF2B5EF4-FFF2-40B4-BE49-F238E27FC236}">
                    <a16:creationId xmlns:a16="http://schemas.microsoft.com/office/drawing/2014/main" id="{17F3F24E-7F1F-46F1-A45E-68244AEC3D25}"/>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6" name="Group 75">
                <a:extLst>
                  <a:ext uri="{FF2B5EF4-FFF2-40B4-BE49-F238E27FC236}">
                    <a16:creationId xmlns:a16="http://schemas.microsoft.com/office/drawing/2014/main" id="{2983DE58-33E8-4BCA-AAB9-6F13EED889E5}"/>
                  </a:ext>
                </a:extLst>
              </p:cNvPr>
              <p:cNvGrpSpPr>
                <a:grpSpLocks/>
              </p:cNvGrpSpPr>
              <p:nvPr/>
            </p:nvGrpSpPr>
            <p:grpSpPr bwMode="auto">
              <a:xfrm>
                <a:off x="4749" y="668"/>
                <a:ext cx="581" cy="145"/>
                <a:chOff x="614" y="2568"/>
                <a:chExt cx="725" cy="139"/>
              </a:xfrm>
            </p:grpSpPr>
            <p:sp>
              <p:nvSpPr>
                <p:cNvPr id="161" name="AutoShape 76">
                  <a:extLst>
                    <a:ext uri="{FF2B5EF4-FFF2-40B4-BE49-F238E27FC236}">
                      <a16:creationId xmlns:a16="http://schemas.microsoft.com/office/drawing/2014/main" id="{6347B431-C3AF-46A7-9A2D-027BD449CBC6}"/>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2" name="AutoShape 77">
                  <a:extLst>
                    <a:ext uri="{FF2B5EF4-FFF2-40B4-BE49-F238E27FC236}">
                      <a16:creationId xmlns:a16="http://schemas.microsoft.com/office/drawing/2014/main" id="{7D70C60A-986F-45C2-9E20-5242E471A89F}"/>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7" name="Rectangle 78">
                <a:extLst>
                  <a:ext uri="{FF2B5EF4-FFF2-40B4-BE49-F238E27FC236}">
                    <a16:creationId xmlns:a16="http://schemas.microsoft.com/office/drawing/2014/main" id="{58F3DCF6-261D-4094-BAEF-76C27A59A17C}"/>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8" name="Group 79">
                <a:extLst>
                  <a:ext uri="{FF2B5EF4-FFF2-40B4-BE49-F238E27FC236}">
                    <a16:creationId xmlns:a16="http://schemas.microsoft.com/office/drawing/2014/main" id="{8CE3FBD1-856D-4517-A4A6-9B0312542CA3}"/>
                  </a:ext>
                </a:extLst>
              </p:cNvPr>
              <p:cNvGrpSpPr>
                <a:grpSpLocks/>
              </p:cNvGrpSpPr>
              <p:nvPr/>
            </p:nvGrpSpPr>
            <p:grpSpPr bwMode="auto">
              <a:xfrm>
                <a:off x="4747" y="994"/>
                <a:ext cx="581" cy="134"/>
                <a:chOff x="614" y="2568"/>
                <a:chExt cx="725" cy="139"/>
              </a:xfrm>
            </p:grpSpPr>
            <p:sp>
              <p:nvSpPr>
                <p:cNvPr id="159" name="AutoShape 80">
                  <a:extLst>
                    <a:ext uri="{FF2B5EF4-FFF2-40B4-BE49-F238E27FC236}">
                      <a16:creationId xmlns:a16="http://schemas.microsoft.com/office/drawing/2014/main" id="{47120C1C-442A-4296-867B-3B9FB916B195}"/>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0" name="AutoShape 81">
                  <a:extLst>
                    <a:ext uri="{FF2B5EF4-FFF2-40B4-BE49-F238E27FC236}">
                      <a16:creationId xmlns:a16="http://schemas.microsoft.com/office/drawing/2014/main" id="{484B04F8-EE3A-4372-9763-72A777FF3D13}"/>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9" name="Rectangle 82">
                <a:extLst>
                  <a:ext uri="{FF2B5EF4-FFF2-40B4-BE49-F238E27FC236}">
                    <a16:creationId xmlns:a16="http://schemas.microsoft.com/office/drawing/2014/main" id="{53DA07AB-89FB-4BD4-B633-11D1451F09D8}"/>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Rectangle 83">
                <a:extLst>
                  <a:ext uri="{FF2B5EF4-FFF2-40B4-BE49-F238E27FC236}">
                    <a16:creationId xmlns:a16="http://schemas.microsoft.com/office/drawing/2014/main" id="{3FBDEF41-49A9-4507-8DD6-3C6F967C9B16}"/>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1" name="Group 84">
                <a:extLst>
                  <a:ext uri="{FF2B5EF4-FFF2-40B4-BE49-F238E27FC236}">
                    <a16:creationId xmlns:a16="http://schemas.microsoft.com/office/drawing/2014/main" id="{42FF1A39-85FC-453C-B95C-85B295F2B380}"/>
                  </a:ext>
                </a:extLst>
              </p:cNvPr>
              <p:cNvGrpSpPr>
                <a:grpSpLocks/>
              </p:cNvGrpSpPr>
              <p:nvPr/>
            </p:nvGrpSpPr>
            <p:grpSpPr bwMode="auto">
              <a:xfrm>
                <a:off x="4735" y="1627"/>
                <a:ext cx="582" cy="151"/>
                <a:chOff x="614" y="2568"/>
                <a:chExt cx="725" cy="139"/>
              </a:xfrm>
            </p:grpSpPr>
            <p:sp>
              <p:nvSpPr>
                <p:cNvPr id="157" name="AutoShape 85">
                  <a:extLst>
                    <a:ext uri="{FF2B5EF4-FFF2-40B4-BE49-F238E27FC236}">
                      <a16:creationId xmlns:a16="http://schemas.microsoft.com/office/drawing/2014/main" id="{206E05CE-56DE-4C18-8D93-8E3A0EAC33C9}"/>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8" name="AutoShape 86">
                  <a:extLst>
                    <a:ext uri="{FF2B5EF4-FFF2-40B4-BE49-F238E27FC236}">
                      <a16:creationId xmlns:a16="http://schemas.microsoft.com/office/drawing/2014/main" id="{3E058E39-BDAC-4187-A4AD-483418AB4BED}"/>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2" name="Freeform 87">
                <a:extLst>
                  <a:ext uri="{FF2B5EF4-FFF2-40B4-BE49-F238E27FC236}">
                    <a16:creationId xmlns:a16="http://schemas.microsoft.com/office/drawing/2014/main" id="{9F10EF17-6CBB-4F9D-8075-93D1C8490B95}"/>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3" name="Group 88">
                <a:extLst>
                  <a:ext uri="{FF2B5EF4-FFF2-40B4-BE49-F238E27FC236}">
                    <a16:creationId xmlns:a16="http://schemas.microsoft.com/office/drawing/2014/main" id="{2137CC98-84E8-4BE9-A388-65405B1070A5}"/>
                  </a:ext>
                </a:extLst>
              </p:cNvPr>
              <p:cNvGrpSpPr>
                <a:grpSpLocks/>
              </p:cNvGrpSpPr>
              <p:nvPr/>
            </p:nvGrpSpPr>
            <p:grpSpPr bwMode="auto">
              <a:xfrm>
                <a:off x="4739" y="1327"/>
                <a:ext cx="582" cy="139"/>
                <a:chOff x="614" y="2568"/>
                <a:chExt cx="725" cy="139"/>
              </a:xfrm>
            </p:grpSpPr>
            <p:sp>
              <p:nvSpPr>
                <p:cNvPr id="155" name="AutoShape 89">
                  <a:extLst>
                    <a:ext uri="{FF2B5EF4-FFF2-40B4-BE49-F238E27FC236}">
                      <a16:creationId xmlns:a16="http://schemas.microsoft.com/office/drawing/2014/main" id="{76FB1AF8-4078-4A0D-9EEF-93E8163C9F72}"/>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6" name="AutoShape 90">
                  <a:extLst>
                    <a:ext uri="{FF2B5EF4-FFF2-40B4-BE49-F238E27FC236}">
                      <a16:creationId xmlns:a16="http://schemas.microsoft.com/office/drawing/2014/main" id="{2BE2037C-289C-4660-96E6-55AFBB535F7F}"/>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4" name="Rectangle 91">
                <a:extLst>
                  <a:ext uri="{FF2B5EF4-FFF2-40B4-BE49-F238E27FC236}">
                    <a16:creationId xmlns:a16="http://schemas.microsoft.com/office/drawing/2014/main" id="{4CB0DCC4-A2D2-4F75-882A-4804331A854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Freeform 92">
                <a:extLst>
                  <a:ext uri="{FF2B5EF4-FFF2-40B4-BE49-F238E27FC236}">
                    <a16:creationId xmlns:a16="http://schemas.microsoft.com/office/drawing/2014/main" id="{8F3315DE-6CF6-42F2-878F-917B4C9B9232}"/>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Freeform 93">
                <a:extLst>
                  <a:ext uri="{FF2B5EF4-FFF2-40B4-BE49-F238E27FC236}">
                    <a16:creationId xmlns:a16="http://schemas.microsoft.com/office/drawing/2014/main" id="{D9E474BC-4EB5-4D34-9A00-FBAE7065A5CB}"/>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7" name="Oval 94">
                <a:extLst>
                  <a:ext uri="{FF2B5EF4-FFF2-40B4-BE49-F238E27FC236}">
                    <a16:creationId xmlns:a16="http://schemas.microsoft.com/office/drawing/2014/main" id="{89314D2A-C12C-41E2-BD6B-F930C623398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8" name="Freeform 95">
                <a:extLst>
                  <a:ext uri="{FF2B5EF4-FFF2-40B4-BE49-F238E27FC236}">
                    <a16:creationId xmlns:a16="http://schemas.microsoft.com/office/drawing/2014/main" id="{2A455EC5-E1BE-4F80-A1EF-EAE5DB0ECD8E}"/>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9" name="AutoShape 96">
                <a:extLst>
                  <a:ext uri="{FF2B5EF4-FFF2-40B4-BE49-F238E27FC236}">
                    <a16:creationId xmlns:a16="http://schemas.microsoft.com/office/drawing/2014/main" id="{7A45D50C-0187-42BE-9CD9-40BAF5A4726F}"/>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 name="AutoShape 97">
                <a:extLst>
                  <a:ext uri="{FF2B5EF4-FFF2-40B4-BE49-F238E27FC236}">
                    <a16:creationId xmlns:a16="http://schemas.microsoft.com/office/drawing/2014/main" id="{1B33D05F-EC56-49C9-84E4-E29B29D35711}"/>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1" name="Oval 98">
                <a:extLst>
                  <a:ext uri="{FF2B5EF4-FFF2-40B4-BE49-F238E27FC236}">
                    <a16:creationId xmlns:a16="http://schemas.microsoft.com/office/drawing/2014/main" id="{1A6F7244-8458-488F-BB36-8BEDD79259A1}"/>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2" name="Oval 99">
                <a:extLst>
                  <a:ext uri="{FF2B5EF4-FFF2-40B4-BE49-F238E27FC236}">
                    <a16:creationId xmlns:a16="http://schemas.microsoft.com/office/drawing/2014/main" id="{1D29CFCC-D268-440D-9E1A-3474301101AE}"/>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3" name="Oval 100">
                <a:extLst>
                  <a:ext uri="{FF2B5EF4-FFF2-40B4-BE49-F238E27FC236}">
                    <a16:creationId xmlns:a16="http://schemas.microsoft.com/office/drawing/2014/main" id="{C1C5321A-B74E-462C-BA81-EBD18F40CEBD}"/>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4" name="Rectangle 101">
                <a:extLst>
                  <a:ext uri="{FF2B5EF4-FFF2-40B4-BE49-F238E27FC236}">
                    <a16:creationId xmlns:a16="http://schemas.microsoft.com/office/drawing/2014/main" id="{1FCED3D4-08F5-48D9-A7BB-B7297265E130}"/>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63" name="Group 69">
              <a:extLst>
                <a:ext uri="{FF2B5EF4-FFF2-40B4-BE49-F238E27FC236}">
                  <a16:creationId xmlns:a16="http://schemas.microsoft.com/office/drawing/2014/main" id="{BA17A8E5-8D5D-477C-8A72-7FAFFD7D7933}"/>
                </a:ext>
              </a:extLst>
            </p:cNvPr>
            <p:cNvGrpSpPr>
              <a:grpSpLocks/>
            </p:cNvGrpSpPr>
            <p:nvPr/>
          </p:nvGrpSpPr>
          <p:grpSpPr bwMode="auto">
            <a:xfrm>
              <a:off x="10685551" y="4185205"/>
              <a:ext cx="399283" cy="557213"/>
              <a:chOff x="4140" y="429"/>
              <a:chExt cx="1425" cy="2396"/>
            </a:xfrm>
          </p:grpSpPr>
          <p:sp>
            <p:nvSpPr>
              <p:cNvPr id="164" name="Freeform 70">
                <a:extLst>
                  <a:ext uri="{FF2B5EF4-FFF2-40B4-BE49-F238E27FC236}">
                    <a16:creationId xmlns:a16="http://schemas.microsoft.com/office/drawing/2014/main" id="{71133991-FACE-49DD-BD72-25E8D4D41A26}"/>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5" name="Rectangle 71">
                <a:extLst>
                  <a:ext uri="{FF2B5EF4-FFF2-40B4-BE49-F238E27FC236}">
                    <a16:creationId xmlns:a16="http://schemas.microsoft.com/office/drawing/2014/main" id="{665EB75E-9491-4955-807D-5F7A7540350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6" name="Freeform 72">
                <a:extLst>
                  <a:ext uri="{FF2B5EF4-FFF2-40B4-BE49-F238E27FC236}">
                    <a16:creationId xmlns:a16="http://schemas.microsoft.com/office/drawing/2014/main" id="{81588015-F311-4684-BB6C-538DDAA5EA96}"/>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7" name="Freeform 73">
                <a:extLst>
                  <a:ext uri="{FF2B5EF4-FFF2-40B4-BE49-F238E27FC236}">
                    <a16:creationId xmlns:a16="http://schemas.microsoft.com/office/drawing/2014/main" id="{EDF409D7-9CD9-4EEF-8313-72F7D7DD30B0}"/>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8" name="Rectangle 74">
                <a:extLst>
                  <a:ext uri="{FF2B5EF4-FFF2-40B4-BE49-F238E27FC236}">
                    <a16:creationId xmlns:a16="http://schemas.microsoft.com/office/drawing/2014/main" id="{0F248FB4-C2A3-40DB-9142-8234A5FF7A2D}"/>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9" name="Group 75">
                <a:extLst>
                  <a:ext uri="{FF2B5EF4-FFF2-40B4-BE49-F238E27FC236}">
                    <a16:creationId xmlns:a16="http://schemas.microsoft.com/office/drawing/2014/main" id="{06E190C0-496D-4702-AD63-0C6EAE9375D7}"/>
                  </a:ext>
                </a:extLst>
              </p:cNvPr>
              <p:cNvGrpSpPr>
                <a:grpSpLocks/>
              </p:cNvGrpSpPr>
              <p:nvPr/>
            </p:nvGrpSpPr>
            <p:grpSpPr bwMode="auto">
              <a:xfrm>
                <a:off x="4749" y="668"/>
                <a:ext cx="581" cy="145"/>
                <a:chOff x="614" y="2568"/>
                <a:chExt cx="725" cy="139"/>
              </a:xfrm>
            </p:grpSpPr>
            <p:sp>
              <p:nvSpPr>
                <p:cNvPr id="194" name="AutoShape 76">
                  <a:extLst>
                    <a:ext uri="{FF2B5EF4-FFF2-40B4-BE49-F238E27FC236}">
                      <a16:creationId xmlns:a16="http://schemas.microsoft.com/office/drawing/2014/main" id="{F06E99EA-6237-46FA-8111-EFD23EE03823}"/>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5" name="AutoShape 77">
                  <a:extLst>
                    <a:ext uri="{FF2B5EF4-FFF2-40B4-BE49-F238E27FC236}">
                      <a16:creationId xmlns:a16="http://schemas.microsoft.com/office/drawing/2014/main" id="{433A2B6D-297E-45B3-80B2-45A84F1A73A3}"/>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0" name="Rectangle 78">
                <a:extLst>
                  <a:ext uri="{FF2B5EF4-FFF2-40B4-BE49-F238E27FC236}">
                    <a16:creationId xmlns:a16="http://schemas.microsoft.com/office/drawing/2014/main" id="{B1836EA1-D249-44E7-AB14-62D2828FF2CE}"/>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1" name="Group 79">
                <a:extLst>
                  <a:ext uri="{FF2B5EF4-FFF2-40B4-BE49-F238E27FC236}">
                    <a16:creationId xmlns:a16="http://schemas.microsoft.com/office/drawing/2014/main" id="{FA6C680C-0E83-4C00-92AF-71541295D6F8}"/>
                  </a:ext>
                </a:extLst>
              </p:cNvPr>
              <p:cNvGrpSpPr>
                <a:grpSpLocks/>
              </p:cNvGrpSpPr>
              <p:nvPr/>
            </p:nvGrpSpPr>
            <p:grpSpPr bwMode="auto">
              <a:xfrm>
                <a:off x="4747" y="994"/>
                <a:ext cx="581" cy="134"/>
                <a:chOff x="614" y="2568"/>
                <a:chExt cx="725" cy="139"/>
              </a:xfrm>
            </p:grpSpPr>
            <p:sp>
              <p:nvSpPr>
                <p:cNvPr id="192" name="AutoShape 80">
                  <a:extLst>
                    <a:ext uri="{FF2B5EF4-FFF2-40B4-BE49-F238E27FC236}">
                      <a16:creationId xmlns:a16="http://schemas.microsoft.com/office/drawing/2014/main" id="{368CBB71-A0B9-4E17-869D-70A015B8B1EB}"/>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3" name="AutoShape 81">
                  <a:extLst>
                    <a:ext uri="{FF2B5EF4-FFF2-40B4-BE49-F238E27FC236}">
                      <a16:creationId xmlns:a16="http://schemas.microsoft.com/office/drawing/2014/main" id="{84471192-D8E8-4ADF-9A23-382308CAF2EB}"/>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2" name="Rectangle 82">
                <a:extLst>
                  <a:ext uri="{FF2B5EF4-FFF2-40B4-BE49-F238E27FC236}">
                    <a16:creationId xmlns:a16="http://schemas.microsoft.com/office/drawing/2014/main" id="{914B038C-0E15-429C-B449-D9A33026B63A}"/>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3" name="Rectangle 83">
                <a:extLst>
                  <a:ext uri="{FF2B5EF4-FFF2-40B4-BE49-F238E27FC236}">
                    <a16:creationId xmlns:a16="http://schemas.microsoft.com/office/drawing/2014/main" id="{E41D4B18-375B-4AD7-880D-AC8E5EAAB34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4" name="Group 84">
                <a:extLst>
                  <a:ext uri="{FF2B5EF4-FFF2-40B4-BE49-F238E27FC236}">
                    <a16:creationId xmlns:a16="http://schemas.microsoft.com/office/drawing/2014/main" id="{A2346286-75A0-4AD2-A010-D4A577DE9AC2}"/>
                  </a:ext>
                </a:extLst>
              </p:cNvPr>
              <p:cNvGrpSpPr>
                <a:grpSpLocks/>
              </p:cNvGrpSpPr>
              <p:nvPr/>
            </p:nvGrpSpPr>
            <p:grpSpPr bwMode="auto">
              <a:xfrm>
                <a:off x="4735" y="1627"/>
                <a:ext cx="582" cy="151"/>
                <a:chOff x="614" y="2568"/>
                <a:chExt cx="725" cy="139"/>
              </a:xfrm>
            </p:grpSpPr>
            <p:sp>
              <p:nvSpPr>
                <p:cNvPr id="190" name="AutoShape 85">
                  <a:extLst>
                    <a:ext uri="{FF2B5EF4-FFF2-40B4-BE49-F238E27FC236}">
                      <a16:creationId xmlns:a16="http://schemas.microsoft.com/office/drawing/2014/main" id="{9B4A8155-0698-4F6A-8555-30B4AD9468A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1" name="AutoShape 86">
                  <a:extLst>
                    <a:ext uri="{FF2B5EF4-FFF2-40B4-BE49-F238E27FC236}">
                      <a16:creationId xmlns:a16="http://schemas.microsoft.com/office/drawing/2014/main" id="{89E63FE9-1587-4DD3-85E9-9CBF09A280F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5" name="Freeform 87">
                <a:extLst>
                  <a:ext uri="{FF2B5EF4-FFF2-40B4-BE49-F238E27FC236}">
                    <a16:creationId xmlns:a16="http://schemas.microsoft.com/office/drawing/2014/main" id="{A5D2BD78-0614-4902-BFBE-2416F9401C4B}"/>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6" name="Group 88">
                <a:extLst>
                  <a:ext uri="{FF2B5EF4-FFF2-40B4-BE49-F238E27FC236}">
                    <a16:creationId xmlns:a16="http://schemas.microsoft.com/office/drawing/2014/main" id="{E1BE6F94-B3F9-48FE-B997-1B5D39915219}"/>
                  </a:ext>
                </a:extLst>
              </p:cNvPr>
              <p:cNvGrpSpPr>
                <a:grpSpLocks/>
              </p:cNvGrpSpPr>
              <p:nvPr/>
            </p:nvGrpSpPr>
            <p:grpSpPr bwMode="auto">
              <a:xfrm>
                <a:off x="4739" y="1327"/>
                <a:ext cx="582" cy="139"/>
                <a:chOff x="614" y="2568"/>
                <a:chExt cx="725" cy="139"/>
              </a:xfrm>
            </p:grpSpPr>
            <p:sp>
              <p:nvSpPr>
                <p:cNvPr id="188" name="AutoShape 89">
                  <a:extLst>
                    <a:ext uri="{FF2B5EF4-FFF2-40B4-BE49-F238E27FC236}">
                      <a16:creationId xmlns:a16="http://schemas.microsoft.com/office/drawing/2014/main" id="{18BF2919-6DE9-4AF3-835D-2DDD69CE875D}"/>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AutoShape 90">
                  <a:extLst>
                    <a:ext uri="{FF2B5EF4-FFF2-40B4-BE49-F238E27FC236}">
                      <a16:creationId xmlns:a16="http://schemas.microsoft.com/office/drawing/2014/main" id="{EC5A4440-78DF-4D78-A084-393D0FBFC418}"/>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7" name="Rectangle 91">
                <a:extLst>
                  <a:ext uri="{FF2B5EF4-FFF2-40B4-BE49-F238E27FC236}">
                    <a16:creationId xmlns:a16="http://schemas.microsoft.com/office/drawing/2014/main" id="{2B1CFD76-B562-4037-AF41-C0901AD1C525}"/>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Freeform 92">
                <a:extLst>
                  <a:ext uri="{FF2B5EF4-FFF2-40B4-BE49-F238E27FC236}">
                    <a16:creationId xmlns:a16="http://schemas.microsoft.com/office/drawing/2014/main" id="{1E2A9BE7-55C4-4E83-9BA7-614899D0F3E3}"/>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Freeform 93">
                <a:extLst>
                  <a:ext uri="{FF2B5EF4-FFF2-40B4-BE49-F238E27FC236}">
                    <a16:creationId xmlns:a16="http://schemas.microsoft.com/office/drawing/2014/main" id="{F0A48F13-3B8C-474A-AD64-8B381591A3A5}"/>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Oval 94">
                <a:extLst>
                  <a:ext uri="{FF2B5EF4-FFF2-40B4-BE49-F238E27FC236}">
                    <a16:creationId xmlns:a16="http://schemas.microsoft.com/office/drawing/2014/main" id="{7BDCCEFB-1BF4-4D15-B4B5-CC71991012D7}"/>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Freeform 95">
                <a:extLst>
                  <a:ext uri="{FF2B5EF4-FFF2-40B4-BE49-F238E27FC236}">
                    <a16:creationId xmlns:a16="http://schemas.microsoft.com/office/drawing/2014/main" id="{F1F20B16-C4C2-4403-8AD4-3252156DFEC2}"/>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2" name="AutoShape 96">
                <a:extLst>
                  <a:ext uri="{FF2B5EF4-FFF2-40B4-BE49-F238E27FC236}">
                    <a16:creationId xmlns:a16="http://schemas.microsoft.com/office/drawing/2014/main" id="{BD27D53D-3EF4-4FAD-AF73-9BE37DA22E47}"/>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AutoShape 97">
                <a:extLst>
                  <a:ext uri="{FF2B5EF4-FFF2-40B4-BE49-F238E27FC236}">
                    <a16:creationId xmlns:a16="http://schemas.microsoft.com/office/drawing/2014/main" id="{A8D871E2-C268-49E7-8E2B-10D57D1E13BB}"/>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Oval 98">
                <a:extLst>
                  <a:ext uri="{FF2B5EF4-FFF2-40B4-BE49-F238E27FC236}">
                    <a16:creationId xmlns:a16="http://schemas.microsoft.com/office/drawing/2014/main" id="{283ACEEC-B41E-4E27-BF5D-D49F430B1270}"/>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Oval 99">
                <a:extLst>
                  <a:ext uri="{FF2B5EF4-FFF2-40B4-BE49-F238E27FC236}">
                    <a16:creationId xmlns:a16="http://schemas.microsoft.com/office/drawing/2014/main" id="{44BD0E94-D10A-4B0F-BD1A-42DE05A40242}"/>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Oval 100">
                <a:extLst>
                  <a:ext uri="{FF2B5EF4-FFF2-40B4-BE49-F238E27FC236}">
                    <a16:creationId xmlns:a16="http://schemas.microsoft.com/office/drawing/2014/main" id="{2B5557B2-B5F1-4E8D-8DAF-1114A36A0C11}"/>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7" name="Rectangle 101">
                <a:extLst>
                  <a:ext uri="{FF2B5EF4-FFF2-40B4-BE49-F238E27FC236}">
                    <a16:creationId xmlns:a16="http://schemas.microsoft.com/office/drawing/2014/main" id="{F9DE0A7C-6ECE-4DC4-9056-41D08EDB4FD2}"/>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96" name="Group 69">
              <a:extLst>
                <a:ext uri="{FF2B5EF4-FFF2-40B4-BE49-F238E27FC236}">
                  <a16:creationId xmlns:a16="http://schemas.microsoft.com/office/drawing/2014/main" id="{5282A025-5509-4DD2-8D87-AE487A245E93}"/>
                </a:ext>
              </a:extLst>
            </p:cNvPr>
            <p:cNvGrpSpPr>
              <a:grpSpLocks/>
            </p:cNvGrpSpPr>
            <p:nvPr/>
          </p:nvGrpSpPr>
          <p:grpSpPr bwMode="auto">
            <a:xfrm>
              <a:off x="10303879" y="4901985"/>
              <a:ext cx="399283" cy="557213"/>
              <a:chOff x="4140" y="429"/>
              <a:chExt cx="1425" cy="2396"/>
            </a:xfrm>
          </p:grpSpPr>
          <p:sp>
            <p:nvSpPr>
              <p:cNvPr id="197" name="Freeform 70">
                <a:extLst>
                  <a:ext uri="{FF2B5EF4-FFF2-40B4-BE49-F238E27FC236}">
                    <a16:creationId xmlns:a16="http://schemas.microsoft.com/office/drawing/2014/main" id="{86778203-1C0C-472E-8429-2324DBC02730}"/>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Rectangle 71">
                <a:extLst>
                  <a:ext uri="{FF2B5EF4-FFF2-40B4-BE49-F238E27FC236}">
                    <a16:creationId xmlns:a16="http://schemas.microsoft.com/office/drawing/2014/main" id="{79C98F22-028A-401F-90EE-4007F2C683FE}"/>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Freeform 72">
                <a:extLst>
                  <a:ext uri="{FF2B5EF4-FFF2-40B4-BE49-F238E27FC236}">
                    <a16:creationId xmlns:a16="http://schemas.microsoft.com/office/drawing/2014/main" id="{9E6551FB-CE52-4A71-AE1D-DA9E4261F32C}"/>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Freeform 73">
                <a:extLst>
                  <a:ext uri="{FF2B5EF4-FFF2-40B4-BE49-F238E27FC236}">
                    <a16:creationId xmlns:a16="http://schemas.microsoft.com/office/drawing/2014/main" id="{9B9BEA66-2225-4A8D-BC37-E30AC2BCD546}"/>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Rectangle 74">
                <a:extLst>
                  <a:ext uri="{FF2B5EF4-FFF2-40B4-BE49-F238E27FC236}">
                    <a16:creationId xmlns:a16="http://schemas.microsoft.com/office/drawing/2014/main" id="{186909A8-CF42-42AD-A7D1-2A578313E634}"/>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2" name="Group 75">
                <a:extLst>
                  <a:ext uri="{FF2B5EF4-FFF2-40B4-BE49-F238E27FC236}">
                    <a16:creationId xmlns:a16="http://schemas.microsoft.com/office/drawing/2014/main" id="{613D5BC8-3969-4C23-8897-44BB05E789C4}"/>
                  </a:ext>
                </a:extLst>
              </p:cNvPr>
              <p:cNvGrpSpPr>
                <a:grpSpLocks/>
              </p:cNvGrpSpPr>
              <p:nvPr/>
            </p:nvGrpSpPr>
            <p:grpSpPr bwMode="auto">
              <a:xfrm>
                <a:off x="4749" y="668"/>
                <a:ext cx="581" cy="145"/>
                <a:chOff x="614" y="2568"/>
                <a:chExt cx="725" cy="139"/>
              </a:xfrm>
            </p:grpSpPr>
            <p:sp>
              <p:nvSpPr>
                <p:cNvPr id="227" name="AutoShape 76">
                  <a:extLst>
                    <a:ext uri="{FF2B5EF4-FFF2-40B4-BE49-F238E27FC236}">
                      <a16:creationId xmlns:a16="http://schemas.microsoft.com/office/drawing/2014/main" id="{985C5F07-FFCB-4FAF-8D1E-7B7FE668AECD}"/>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8" name="AutoShape 77">
                  <a:extLst>
                    <a:ext uri="{FF2B5EF4-FFF2-40B4-BE49-F238E27FC236}">
                      <a16:creationId xmlns:a16="http://schemas.microsoft.com/office/drawing/2014/main" id="{B1115A05-1FA5-47A1-9E26-D736484078B9}"/>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3" name="Rectangle 78">
                <a:extLst>
                  <a:ext uri="{FF2B5EF4-FFF2-40B4-BE49-F238E27FC236}">
                    <a16:creationId xmlns:a16="http://schemas.microsoft.com/office/drawing/2014/main" id="{53122801-A3C4-45EF-AE05-772DC39C235F}"/>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4" name="Group 79">
                <a:extLst>
                  <a:ext uri="{FF2B5EF4-FFF2-40B4-BE49-F238E27FC236}">
                    <a16:creationId xmlns:a16="http://schemas.microsoft.com/office/drawing/2014/main" id="{9A0A5A08-9530-4101-91B7-13BF1B6A686A}"/>
                  </a:ext>
                </a:extLst>
              </p:cNvPr>
              <p:cNvGrpSpPr>
                <a:grpSpLocks/>
              </p:cNvGrpSpPr>
              <p:nvPr/>
            </p:nvGrpSpPr>
            <p:grpSpPr bwMode="auto">
              <a:xfrm>
                <a:off x="4747" y="994"/>
                <a:ext cx="581" cy="134"/>
                <a:chOff x="614" y="2568"/>
                <a:chExt cx="725" cy="139"/>
              </a:xfrm>
            </p:grpSpPr>
            <p:sp>
              <p:nvSpPr>
                <p:cNvPr id="225" name="AutoShape 80">
                  <a:extLst>
                    <a:ext uri="{FF2B5EF4-FFF2-40B4-BE49-F238E27FC236}">
                      <a16:creationId xmlns:a16="http://schemas.microsoft.com/office/drawing/2014/main" id="{27992E31-9F14-443D-8658-7C842CAF085F}"/>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6" name="AutoShape 81">
                  <a:extLst>
                    <a:ext uri="{FF2B5EF4-FFF2-40B4-BE49-F238E27FC236}">
                      <a16:creationId xmlns:a16="http://schemas.microsoft.com/office/drawing/2014/main" id="{4A8F9F50-CCD2-4F2A-8012-EA6618F65456}"/>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5" name="Rectangle 82">
                <a:extLst>
                  <a:ext uri="{FF2B5EF4-FFF2-40B4-BE49-F238E27FC236}">
                    <a16:creationId xmlns:a16="http://schemas.microsoft.com/office/drawing/2014/main" id="{AE8C8476-741B-4A00-AECC-F3DD1981F0EB}"/>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Rectangle 83">
                <a:extLst>
                  <a:ext uri="{FF2B5EF4-FFF2-40B4-BE49-F238E27FC236}">
                    <a16:creationId xmlns:a16="http://schemas.microsoft.com/office/drawing/2014/main" id="{E01E99F4-3E69-4F10-A325-F2A948C0BD2E}"/>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7" name="Group 84">
                <a:extLst>
                  <a:ext uri="{FF2B5EF4-FFF2-40B4-BE49-F238E27FC236}">
                    <a16:creationId xmlns:a16="http://schemas.microsoft.com/office/drawing/2014/main" id="{96CD4CD4-CD76-43DC-9B5A-BE11A578DAEA}"/>
                  </a:ext>
                </a:extLst>
              </p:cNvPr>
              <p:cNvGrpSpPr>
                <a:grpSpLocks/>
              </p:cNvGrpSpPr>
              <p:nvPr/>
            </p:nvGrpSpPr>
            <p:grpSpPr bwMode="auto">
              <a:xfrm>
                <a:off x="4735" y="1627"/>
                <a:ext cx="582" cy="151"/>
                <a:chOff x="614" y="2568"/>
                <a:chExt cx="725" cy="139"/>
              </a:xfrm>
            </p:grpSpPr>
            <p:sp>
              <p:nvSpPr>
                <p:cNvPr id="223" name="AutoShape 85">
                  <a:extLst>
                    <a:ext uri="{FF2B5EF4-FFF2-40B4-BE49-F238E27FC236}">
                      <a16:creationId xmlns:a16="http://schemas.microsoft.com/office/drawing/2014/main" id="{798C6045-C81F-426B-BAEE-96536300304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AutoShape 86">
                  <a:extLst>
                    <a:ext uri="{FF2B5EF4-FFF2-40B4-BE49-F238E27FC236}">
                      <a16:creationId xmlns:a16="http://schemas.microsoft.com/office/drawing/2014/main" id="{C22348C0-621D-4A85-8E6D-14001FC8274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8" name="Freeform 87">
                <a:extLst>
                  <a:ext uri="{FF2B5EF4-FFF2-40B4-BE49-F238E27FC236}">
                    <a16:creationId xmlns:a16="http://schemas.microsoft.com/office/drawing/2014/main" id="{7DA5B2DE-97E0-4D4D-8BFE-BB77C0A4C8EE}"/>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9" name="Group 88">
                <a:extLst>
                  <a:ext uri="{FF2B5EF4-FFF2-40B4-BE49-F238E27FC236}">
                    <a16:creationId xmlns:a16="http://schemas.microsoft.com/office/drawing/2014/main" id="{DBF04D06-6454-434E-97AB-650510D1822D}"/>
                  </a:ext>
                </a:extLst>
              </p:cNvPr>
              <p:cNvGrpSpPr>
                <a:grpSpLocks/>
              </p:cNvGrpSpPr>
              <p:nvPr/>
            </p:nvGrpSpPr>
            <p:grpSpPr bwMode="auto">
              <a:xfrm>
                <a:off x="4739" y="1327"/>
                <a:ext cx="582" cy="139"/>
                <a:chOff x="614" y="2568"/>
                <a:chExt cx="725" cy="139"/>
              </a:xfrm>
            </p:grpSpPr>
            <p:sp>
              <p:nvSpPr>
                <p:cNvPr id="221" name="AutoShape 89">
                  <a:extLst>
                    <a:ext uri="{FF2B5EF4-FFF2-40B4-BE49-F238E27FC236}">
                      <a16:creationId xmlns:a16="http://schemas.microsoft.com/office/drawing/2014/main" id="{2ECFAF69-0505-4366-875E-D5E784FEC395}"/>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AutoShape 90">
                  <a:extLst>
                    <a:ext uri="{FF2B5EF4-FFF2-40B4-BE49-F238E27FC236}">
                      <a16:creationId xmlns:a16="http://schemas.microsoft.com/office/drawing/2014/main" id="{96750870-87E7-46FB-B560-7AB932AE4D25}"/>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10" name="Rectangle 91">
                <a:extLst>
                  <a:ext uri="{FF2B5EF4-FFF2-40B4-BE49-F238E27FC236}">
                    <a16:creationId xmlns:a16="http://schemas.microsoft.com/office/drawing/2014/main" id="{0252CF12-D352-4E31-9818-E03601B43894}"/>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1" name="Freeform 92">
                <a:extLst>
                  <a:ext uri="{FF2B5EF4-FFF2-40B4-BE49-F238E27FC236}">
                    <a16:creationId xmlns:a16="http://schemas.microsoft.com/office/drawing/2014/main" id="{3FA010B5-0040-4118-9063-539A92AEBE4C}"/>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2" name="Freeform 93">
                <a:extLst>
                  <a:ext uri="{FF2B5EF4-FFF2-40B4-BE49-F238E27FC236}">
                    <a16:creationId xmlns:a16="http://schemas.microsoft.com/office/drawing/2014/main" id="{4C7DE306-BD72-4EBC-904E-8A0E2EF05AFD}"/>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3" name="Oval 94">
                <a:extLst>
                  <a:ext uri="{FF2B5EF4-FFF2-40B4-BE49-F238E27FC236}">
                    <a16:creationId xmlns:a16="http://schemas.microsoft.com/office/drawing/2014/main" id="{BE9AE6E9-435A-4AD8-9E30-DACAF38EB087}"/>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4" name="Freeform 95">
                <a:extLst>
                  <a:ext uri="{FF2B5EF4-FFF2-40B4-BE49-F238E27FC236}">
                    <a16:creationId xmlns:a16="http://schemas.microsoft.com/office/drawing/2014/main" id="{CA3143E1-DFB2-44CA-8A3D-94219AFC1FB5}"/>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5" name="AutoShape 96">
                <a:extLst>
                  <a:ext uri="{FF2B5EF4-FFF2-40B4-BE49-F238E27FC236}">
                    <a16:creationId xmlns:a16="http://schemas.microsoft.com/office/drawing/2014/main" id="{950C895B-4864-4590-8CDF-FF39D0376384}"/>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6" name="AutoShape 97">
                <a:extLst>
                  <a:ext uri="{FF2B5EF4-FFF2-40B4-BE49-F238E27FC236}">
                    <a16:creationId xmlns:a16="http://schemas.microsoft.com/office/drawing/2014/main" id="{C2C6362D-56E2-40E3-96BD-2CDFC419C334}"/>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7" name="Oval 98">
                <a:extLst>
                  <a:ext uri="{FF2B5EF4-FFF2-40B4-BE49-F238E27FC236}">
                    <a16:creationId xmlns:a16="http://schemas.microsoft.com/office/drawing/2014/main" id="{9421B9B8-ED8E-46DD-AE47-81D70092926E}"/>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8" name="Oval 99">
                <a:extLst>
                  <a:ext uri="{FF2B5EF4-FFF2-40B4-BE49-F238E27FC236}">
                    <a16:creationId xmlns:a16="http://schemas.microsoft.com/office/drawing/2014/main" id="{ADDBE8D7-B7D5-42ED-8BF2-E90CC4C09CC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9" name="Oval 100">
                <a:extLst>
                  <a:ext uri="{FF2B5EF4-FFF2-40B4-BE49-F238E27FC236}">
                    <a16:creationId xmlns:a16="http://schemas.microsoft.com/office/drawing/2014/main" id="{1E2BFDE0-E682-4715-A01F-18E43CB076E7}"/>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0" name="Rectangle 101">
                <a:extLst>
                  <a:ext uri="{FF2B5EF4-FFF2-40B4-BE49-F238E27FC236}">
                    <a16:creationId xmlns:a16="http://schemas.microsoft.com/office/drawing/2014/main" id="{792280D6-EC53-4E80-B2A6-2174B4E7964D}"/>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9" name="Text Box 47">
              <a:extLst>
                <a:ext uri="{FF2B5EF4-FFF2-40B4-BE49-F238E27FC236}">
                  <a16:creationId xmlns:a16="http://schemas.microsoft.com/office/drawing/2014/main" id="{084AE63A-3E44-4CC2-A326-7C8828C54F5D}"/>
                </a:ext>
              </a:extLst>
            </p:cNvPr>
            <p:cNvSpPr txBox="1">
              <a:spLocks noChangeArrowheads="1"/>
            </p:cNvSpPr>
            <p:nvPr/>
          </p:nvSpPr>
          <p:spPr bwMode="auto">
            <a:xfrm>
              <a:off x="9578103" y="5459572"/>
              <a:ext cx="1755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CDN</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0" name="Group 69">
              <a:extLst>
                <a:ext uri="{FF2B5EF4-FFF2-40B4-BE49-F238E27FC236}">
                  <a16:creationId xmlns:a16="http://schemas.microsoft.com/office/drawing/2014/main" id="{E54FA4FC-A7D8-44F2-AB7C-4A7C5404B1FB}"/>
                </a:ext>
              </a:extLst>
            </p:cNvPr>
            <p:cNvGrpSpPr>
              <a:grpSpLocks/>
            </p:cNvGrpSpPr>
            <p:nvPr/>
          </p:nvGrpSpPr>
          <p:grpSpPr bwMode="auto">
            <a:xfrm>
              <a:off x="10216937" y="2979376"/>
              <a:ext cx="504516" cy="647839"/>
              <a:chOff x="4140" y="429"/>
              <a:chExt cx="1425" cy="2396"/>
            </a:xfrm>
          </p:grpSpPr>
          <p:sp>
            <p:nvSpPr>
              <p:cNvPr id="231" name="Freeform 70">
                <a:extLst>
                  <a:ext uri="{FF2B5EF4-FFF2-40B4-BE49-F238E27FC236}">
                    <a16:creationId xmlns:a16="http://schemas.microsoft.com/office/drawing/2014/main" id="{14200B3A-4457-454D-AAAB-BE122CBAF761}"/>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2" name="Rectangle 71">
                <a:extLst>
                  <a:ext uri="{FF2B5EF4-FFF2-40B4-BE49-F238E27FC236}">
                    <a16:creationId xmlns:a16="http://schemas.microsoft.com/office/drawing/2014/main" id="{3275E5BB-AE8A-494A-9013-8CE6D71BF22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3" name="Freeform 72">
                <a:extLst>
                  <a:ext uri="{FF2B5EF4-FFF2-40B4-BE49-F238E27FC236}">
                    <a16:creationId xmlns:a16="http://schemas.microsoft.com/office/drawing/2014/main" id="{A95C2C69-61EE-4DF8-957B-6774608EA611}"/>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4" name="Freeform 73">
                <a:extLst>
                  <a:ext uri="{FF2B5EF4-FFF2-40B4-BE49-F238E27FC236}">
                    <a16:creationId xmlns:a16="http://schemas.microsoft.com/office/drawing/2014/main" id="{A66226B9-4790-42A1-BA40-BAC705F6AAD4}"/>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5" name="Rectangle 74">
                <a:extLst>
                  <a:ext uri="{FF2B5EF4-FFF2-40B4-BE49-F238E27FC236}">
                    <a16:creationId xmlns:a16="http://schemas.microsoft.com/office/drawing/2014/main" id="{BCE5231D-C6E0-4048-8955-E2177AF279A6}"/>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6" name="Group 75">
                <a:extLst>
                  <a:ext uri="{FF2B5EF4-FFF2-40B4-BE49-F238E27FC236}">
                    <a16:creationId xmlns:a16="http://schemas.microsoft.com/office/drawing/2014/main" id="{A9CB713E-6358-41B4-B9B9-3F7D6B46F6DB}"/>
                  </a:ext>
                </a:extLst>
              </p:cNvPr>
              <p:cNvGrpSpPr>
                <a:grpSpLocks/>
              </p:cNvGrpSpPr>
              <p:nvPr/>
            </p:nvGrpSpPr>
            <p:grpSpPr bwMode="auto">
              <a:xfrm>
                <a:off x="4749" y="668"/>
                <a:ext cx="581" cy="145"/>
                <a:chOff x="614" y="2568"/>
                <a:chExt cx="725" cy="139"/>
              </a:xfrm>
            </p:grpSpPr>
            <p:sp>
              <p:nvSpPr>
                <p:cNvPr id="261" name="AutoShape 76">
                  <a:extLst>
                    <a:ext uri="{FF2B5EF4-FFF2-40B4-BE49-F238E27FC236}">
                      <a16:creationId xmlns:a16="http://schemas.microsoft.com/office/drawing/2014/main" id="{C60EFBE8-0E04-4655-8587-5CD8DBBA483B}"/>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2" name="AutoShape 77">
                  <a:extLst>
                    <a:ext uri="{FF2B5EF4-FFF2-40B4-BE49-F238E27FC236}">
                      <a16:creationId xmlns:a16="http://schemas.microsoft.com/office/drawing/2014/main" id="{09A9EAAF-AFD4-4FAE-A9AB-C7F340634C18}"/>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7" name="Rectangle 78">
                <a:extLst>
                  <a:ext uri="{FF2B5EF4-FFF2-40B4-BE49-F238E27FC236}">
                    <a16:creationId xmlns:a16="http://schemas.microsoft.com/office/drawing/2014/main" id="{1731ECCB-68A5-49AF-A5C1-D33D3EA64D3C}"/>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8" name="Group 79">
                <a:extLst>
                  <a:ext uri="{FF2B5EF4-FFF2-40B4-BE49-F238E27FC236}">
                    <a16:creationId xmlns:a16="http://schemas.microsoft.com/office/drawing/2014/main" id="{6D6EA216-86B3-4EBF-B0CD-41F7E3BF9D52}"/>
                  </a:ext>
                </a:extLst>
              </p:cNvPr>
              <p:cNvGrpSpPr>
                <a:grpSpLocks/>
              </p:cNvGrpSpPr>
              <p:nvPr/>
            </p:nvGrpSpPr>
            <p:grpSpPr bwMode="auto">
              <a:xfrm>
                <a:off x="4747" y="994"/>
                <a:ext cx="581" cy="134"/>
                <a:chOff x="614" y="2568"/>
                <a:chExt cx="725" cy="139"/>
              </a:xfrm>
            </p:grpSpPr>
            <p:sp>
              <p:nvSpPr>
                <p:cNvPr id="259" name="AutoShape 80">
                  <a:extLst>
                    <a:ext uri="{FF2B5EF4-FFF2-40B4-BE49-F238E27FC236}">
                      <a16:creationId xmlns:a16="http://schemas.microsoft.com/office/drawing/2014/main" id="{43276BAD-3B4C-4BC6-B996-C22342A54331}"/>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AutoShape 81">
                  <a:extLst>
                    <a:ext uri="{FF2B5EF4-FFF2-40B4-BE49-F238E27FC236}">
                      <a16:creationId xmlns:a16="http://schemas.microsoft.com/office/drawing/2014/main" id="{CE15B0F4-A139-4080-B88F-169756608AE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9" name="Rectangle 82">
                <a:extLst>
                  <a:ext uri="{FF2B5EF4-FFF2-40B4-BE49-F238E27FC236}">
                    <a16:creationId xmlns:a16="http://schemas.microsoft.com/office/drawing/2014/main" id="{905C4B5E-D53A-4D68-9F5E-8D295CABBA06}"/>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0" name="Rectangle 83">
                <a:extLst>
                  <a:ext uri="{FF2B5EF4-FFF2-40B4-BE49-F238E27FC236}">
                    <a16:creationId xmlns:a16="http://schemas.microsoft.com/office/drawing/2014/main" id="{D1D659E0-E811-4C23-BD3B-D7A8F733A504}"/>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1" name="Group 84">
                <a:extLst>
                  <a:ext uri="{FF2B5EF4-FFF2-40B4-BE49-F238E27FC236}">
                    <a16:creationId xmlns:a16="http://schemas.microsoft.com/office/drawing/2014/main" id="{9379BB79-3559-44C3-B2C6-E823E7CA1326}"/>
                  </a:ext>
                </a:extLst>
              </p:cNvPr>
              <p:cNvGrpSpPr>
                <a:grpSpLocks/>
              </p:cNvGrpSpPr>
              <p:nvPr/>
            </p:nvGrpSpPr>
            <p:grpSpPr bwMode="auto">
              <a:xfrm>
                <a:off x="4735" y="1627"/>
                <a:ext cx="582" cy="151"/>
                <a:chOff x="614" y="2568"/>
                <a:chExt cx="725" cy="139"/>
              </a:xfrm>
            </p:grpSpPr>
            <p:sp>
              <p:nvSpPr>
                <p:cNvPr id="257" name="AutoShape 85">
                  <a:extLst>
                    <a:ext uri="{FF2B5EF4-FFF2-40B4-BE49-F238E27FC236}">
                      <a16:creationId xmlns:a16="http://schemas.microsoft.com/office/drawing/2014/main" id="{E31E8A42-D034-4CC6-BE2F-A6D1EA914E2B}"/>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8" name="AutoShape 86">
                  <a:extLst>
                    <a:ext uri="{FF2B5EF4-FFF2-40B4-BE49-F238E27FC236}">
                      <a16:creationId xmlns:a16="http://schemas.microsoft.com/office/drawing/2014/main" id="{677BAF26-0ADC-4AFE-B3BE-947B75B33AF8}"/>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2" name="Freeform 87">
                <a:extLst>
                  <a:ext uri="{FF2B5EF4-FFF2-40B4-BE49-F238E27FC236}">
                    <a16:creationId xmlns:a16="http://schemas.microsoft.com/office/drawing/2014/main" id="{5BB17932-CF6E-402D-81BE-B182AAB2A77B}"/>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3" name="Group 88">
                <a:extLst>
                  <a:ext uri="{FF2B5EF4-FFF2-40B4-BE49-F238E27FC236}">
                    <a16:creationId xmlns:a16="http://schemas.microsoft.com/office/drawing/2014/main" id="{B9858F9B-8263-4B45-BB56-8D9BF1C5073D}"/>
                  </a:ext>
                </a:extLst>
              </p:cNvPr>
              <p:cNvGrpSpPr>
                <a:grpSpLocks/>
              </p:cNvGrpSpPr>
              <p:nvPr/>
            </p:nvGrpSpPr>
            <p:grpSpPr bwMode="auto">
              <a:xfrm>
                <a:off x="4739" y="1327"/>
                <a:ext cx="582" cy="139"/>
                <a:chOff x="614" y="2568"/>
                <a:chExt cx="725" cy="139"/>
              </a:xfrm>
            </p:grpSpPr>
            <p:sp>
              <p:nvSpPr>
                <p:cNvPr id="255" name="AutoShape 89">
                  <a:extLst>
                    <a:ext uri="{FF2B5EF4-FFF2-40B4-BE49-F238E27FC236}">
                      <a16:creationId xmlns:a16="http://schemas.microsoft.com/office/drawing/2014/main" id="{52609F0B-C75D-4819-AD7E-588A59D1707A}"/>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6" name="AutoShape 90">
                  <a:extLst>
                    <a:ext uri="{FF2B5EF4-FFF2-40B4-BE49-F238E27FC236}">
                      <a16:creationId xmlns:a16="http://schemas.microsoft.com/office/drawing/2014/main" id="{32981D7D-7802-4F77-877D-F4DC65E83DEA}"/>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4" name="Rectangle 91">
                <a:extLst>
                  <a:ext uri="{FF2B5EF4-FFF2-40B4-BE49-F238E27FC236}">
                    <a16:creationId xmlns:a16="http://schemas.microsoft.com/office/drawing/2014/main" id="{B6AF1BE5-1ACC-4AD7-8865-2C827670C798}"/>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5" name="Freeform 92">
                <a:extLst>
                  <a:ext uri="{FF2B5EF4-FFF2-40B4-BE49-F238E27FC236}">
                    <a16:creationId xmlns:a16="http://schemas.microsoft.com/office/drawing/2014/main" id="{A1210B33-DDD6-4F79-9BBC-B05935EE4F5A}"/>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6" name="Freeform 93">
                <a:extLst>
                  <a:ext uri="{FF2B5EF4-FFF2-40B4-BE49-F238E27FC236}">
                    <a16:creationId xmlns:a16="http://schemas.microsoft.com/office/drawing/2014/main" id="{B8578814-B372-4FFD-9E0E-F33D0A30B3C0}"/>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7" name="Oval 94">
                <a:extLst>
                  <a:ext uri="{FF2B5EF4-FFF2-40B4-BE49-F238E27FC236}">
                    <a16:creationId xmlns:a16="http://schemas.microsoft.com/office/drawing/2014/main" id="{A7255478-139C-42C1-898F-1C0622F78C86}"/>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8" name="Freeform 95">
                <a:extLst>
                  <a:ext uri="{FF2B5EF4-FFF2-40B4-BE49-F238E27FC236}">
                    <a16:creationId xmlns:a16="http://schemas.microsoft.com/office/drawing/2014/main" id="{17E087F0-E8F9-4009-96C7-2D5A2C1AC3F7}"/>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9" name="AutoShape 96">
                <a:extLst>
                  <a:ext uri="{FF2B5EF4-FFF2-40B4-BE49-F238E27FC236}">
                    <a16:creationId xmlns:a16="http://schemas.microsoft.com/office/drawing/2014/main" id="{D326B234-01C2-44C4-9E18-0D50C46F14A2}"/>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0" name="AutoShape 97">
                <a:extLst>
                  <a:ext uri="{FF2B5EF4-FFF2-40B4-BE49-F238E27FC236}">
                    <a16:creationId xmlns:a16="http://schemas.microsoft.com/office/drawing/2014/main" id="{F081F6C2-A9E2-4A07-B402-093D061BF4BC}"/>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Oval 98">
                <a:extLst>
                  <a:ext uri="{FF2B5EF4-FFF2-40B4-BE49-F238E27FC236}">
                    <a16:creationId xmlns:a16="http://schemas.microsoft.com/office/drawing/2014/main" id="{81CA9A5A-54FA-4351-9E22-C06334CB6C42}"/>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2" name="Oval 99">
                <a:extLst>
                  <a:ext uri="{FF2B5EF4-FFF2-40B4-BE49-F238E27FC236}">
                    <a16:creationId xmlns:a16="http://schemas.microsoft.com/office/drawing/2014/main" id="{07989499-6D72-4545-A9FD-86BD34ABCA8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3" name="Oval 100">
                <a:extLst>
                  <a:ext uri="{FF2B5EF4-FFF2-40B4-BE49-F238E27FC236}">
                    <a16:creationId xmlns:a16="http://schemas.microsoft.com/office/drawing/2014/main" id="{FB47D4B9-07E2-4FA1-8265-6BF0852F83AF}"/>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4" name="Rectangle 101">
                <a:extLst>
                  <a:ext uri="{FF2B5EF4-FFF2-40B4-BE49-F238E27FC236}">
                    <a16:creationId xmlns:a16="http://schemas.microsoft.com/office/drawing/2014/main" id="{D83B85FF-BFB8-4578-A961-8262D13FF9E4}"/>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263" name="直接箭头连接符 262">
              <a:extLst>
                <a:ext uri="{FF2B5EF4-FFF2-40B4-BE49-F238E27FC236}">
                  <a16:creationId xmlns:a16="http://schemas.microsoft.com/office/drawing/2014/main" id="{337F5D1E-1F92-4924-AAB4-9DA5D5C27E6F}"/>
                </a:ext>
              </a:extLst>
            </p:cNvPr>
            <p:cNvCxnSpPr>
              <a:cxnSpLocks/>
              <a:endCxn id="250" idx="2"/>
            </p:cNvCxnSpPr>
            <p:nvPr/>
          </p:nvCxnSpPr>
          <p:spPr>
            <a:xfrm flipH="1" flipV="1">
              <a:off x="10430426" y="3618563"/>
              <a:ext cx="621" cy="442873"/>
            </a:xfrm>
            <a:prstGeom prst="straightConnector1">
              <a:avLst/>
            </a:prstGeom>
            <a:ln w="57150">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4" name="直接箭头连接符 263">
              <a:extLst>
                <a:ext uri="{FF2B5EF4-FFF2-40B4-BE49-F238E27FC236}">
                  <a16:creationId xmlns:a16="http://schemas.microsoft.com/office/drawing/2014/main" id="{FD402721-C6B4-490B-B705-8A8EDD904C78}"/>
                </a:ext>
              </a:extLst>
            </p:cNvPr>
            <p:cNvCxnSpPr>
              <a:cxnSpLocks/>
              <a:stCxn id="250" idx="1"/>
            </p:cNvCxnSpPr>
            <p:nvPr/>
          </p:nvCxnSpPr>
          <p:spPr>
            <a:xfrm flipH="1">
              <a:off x="10069274" y="3607748"/>
              <a:ext cx="171736" cy="422903"/>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直接箭头连接符 264">
              <a:extLst>
                <a:ext uri="{FF2B5EF4-FFF2-40B4-BE49-F238E27FC236}">
                  <a16:creationId xmlns:a16="http://schemas.microsoft.com/office/drawing/2014/main" id="{837087BE-2B97-4950-8097-24AFC4287418}"/>
                </a:ext>
              </a:extLst>
            </p:cNvPr>
            <p:cNvCxnSpPr>
              <a:cxnSpLocks/>
              <a:stCxn id="250" idx="2"/>
              <a:endCxn id="198" idx="0"/>
            </p:cNvCxnSpPr>
            <p:nvPr/>
          </p:nvCxnSpPr>
          <p:spPr>
            <a:xfrm>
              <a:off x="10430427" y="3618558"/>
              <a:ext cx="38771" cy="1283422"/>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直接箭头连接符 265">
              <a:extLst>
                <a:ext uri="{FF2B5EF4-FFF2-40B4-BE49-F238E27FC236}">
                  <a16:creationId xmlns:a16="http://schemas.microsoft.com/office/drawing/2014/main" id="{FE925E86-D013-4414-B329-0363CEE9EAFA}"/>
                </a:ext>
              </a:extLst>
            </p:cNvPr>
            <p:cNvCxnSpPr>
              <a:cxnSpLocks/>
              <a:stCxn id="250" idx="3"/>
              <a:endCxn id="165" idx="0"/>
            </p:cNvCxnSpPr>
            <p:nvPr/>
          </p:nvCxnSpPr>
          <p:spPr>
            <a:xfrm>
              <a:off x="10619839" y="3607748"/>
              <a:ext cx="231029" cy="577457"/>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7" name="Text Box 47">
              <a:extLst>
                <a:ext uri="{FF2B5EF4-FFF2-40B4-BE49-F238E27FC236}">
                  <a16:creationId xmlns:a16="http://schemas.microsoft.com/office/drawing/2014/main" id="{CABB0821-606E-4232-8361-F8160CE8C374}"/>
                </a:ext>
              </a:extLst>
            </p:cNvPr>
            <p:cNvSpPr txBox="1">
              <a:spLocks noChangeArrowheads="1"/>
            </p:cNvSpPr>
            <p:nvPr/>
          </p:nvSpPr>
          <p:spPr bwMode="auto">
            <a:xfrm>
              <a:off x="10358832" y="3682909"/>
              <a:ext cx="1755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内容复制缓存</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68" name="直接箭头连接符 267">
              <a:extLst>
                <a:ext uri="{FF2B5EF4-FFF2-40B4-BE49-F238E27FC236}">
                  <a16:creationId xmlns:a16="http://schemas.microsoft.com/office/drawing/2014/main" id="{DA411836-0284-412C-8968-9671BC90D35C}"/>
                </a:ext>
              </a:extLst>
            </p:cNvPr>
            <p:cNvCxnSpPr>
              <a:cxnSpLocks/>
            </p:cNvCxnSpPr>
            <p:nvPr/>
          </p:nvCxnSpPr>
          <p:spPr>
            <a:xfrm flipH="1">
              <a:off x="7327206" y="3162154"/>
              <a:ext cx="2821421" cy="1215513"/>
            </a:xfrm>
            <a:prstGeom prst="straightConnector1">
              <a:avLst/>
            </a:prstGeom>
            <a:ln w="19050">
              <a:solidFill>
                <a:schemeClr val="accent6">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直接箭头连接符 268">
              <a:extLst>
                <a:ext uri="{FF2B5EF4-FFF2-40B4-BE49-F238E27FC236}">
                  <a16:creationId xmlns:a16="http://schemas.microsoft.com/office/drawing/2014/main" id="{80C2EB11-5596-4B32-B4C9-93B92550B9BA}"/>
                </a:ext>
              </a:extLst>
            </p:cNvPr>
            <p:cNvCxnSpPr>
              <a:cxnSpLocks/>
            </p:cNvCxnSpPr>
            <p:nvPr/>
          </p:nvCxnSpPr>
          <p:spPr>
            <a:xfrm flipH="1">
              <a:off x="7373073" y="3298387"/>
              <a:ext cx="2769540" cy="1203393"/>
            </a:xfrm>
            <a:prstGeom prst="straightConnector1">
              <a:avLst/>
            </a:prstGeom>
            <a:ln w="19050">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0" name="文本框 269">
              <a:extLst>
                <a:ext uri="{FF2B5EF4-FFF2-40B4-BE49-F238E27FC236}">
                  <a16:creationId xmlns:a16="http://schemas.microsoft.com/office/drawing/2014/main" id="{EDA16235-9E20-49ED-A2C0-E82D1724E974}"/>
                </a:ext>
              </a:extLst>
            </p:cNvPr>
            <p:cNvSpPr txBox="1"/>
            <p:nvPr/>
          </p:nvSpPr>
          <p:spPr>
            <a:xfrm>
              <a:off x="8289559" y="3521523"/>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(7)</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1" name="文本框 270">
              <a:extLst>
                <a:ext uri="{FF2B5EF4-FFF2-40B4-BE49-F238E27FC236}">
                  <a16:creationId xmlns:a16="http://schemas.microsoft.com/office/drawing/2014/main" id="{AD0EF31C-819C-4688-BB3C-05DCE39E9CFF}"/>
                </a:ext>
              </a:extLst>
            </p:cNvPr>
            <p:cNvSpPr txBox="1"/>
            <p:nvPr/>
          </p:nvSpPr>
          <p:spPr>
            <a:xfrm>
              <a:off x="8504061" y="3911135"/>
              <a:ext cx="661524"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(8)</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9711628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zh-CN" altLang="en-US" dirty="0"/>
              <a:t>内容分发网络</a:t>
            </a:r>
            <a:r>
              <a:rPr lang="en-US" altLang="zh-CN" dirty="0"/>
              <a:t>CDN</a:t>
            </a:r>
            <a:endParaRPr kumimoji="1"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2852063"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引自：计算机网络，徐敬东等</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4" name="内容占位符 3"/>
          <p:cNvSpPr>
            <a:spLocks noGrp="1"/>
          </p:cNvSpPr>
          <p:nvPr>
            <p:ph idx="1"/>
          </p:nvPr>
        </p:nvSpPr>
        <p:spPr>
          <a:xfrm>
            <a:off x="679269" y="1380668"/>
            <a:ext cx="3727170" cy="1099995"/>
          </a:xfrm>
        </p:spPr>
        <p:txBody>
          <a:bodyPr/>
          <a:lstStyle/>
          <a:p>
            <a:r>
              <a:rPr lang="en-US" altLang="zh-CN" dirty="0">
                <a:solidFill>
                  <a:srgbClr val="FF0000"/>
                </a:solidFill>
              </a:rPr>
              <a:t>DNS</a:t>
            </a:r>
            <a:r>
              <a:rPr lang="zh-CN" altLang="en-US" dirty="0">
                <a:solidFill>
                  <a:srgbClr val="FF0000"/>
                </a:solidFill>
              </a:rPr>
              <a:t>辅助实现</a:t>
            </a:r>
            <a:r>
              <a:rPr lang="en-US" altLang="zh-CN" dirty="0">
                <a:solidFill>
                  <a:srgbClr val="FF0000"/>
                </a:solidFill>
              </a:rPr>
              <a:t>CDN</a:t>
            </a:r>
            <a:endParaRPr lang="zh-CN" altLang="en-US" dirty="0">
              <a:solidFill>
                <a:srgbClr val="FF0000"/>
              </a:solidFill>
            </a:endParaRPr>
          </a:p>
        </p:txBody>
      </p:sp>
      <p:sp>
        <p:nvSpPr>
          <p:cNvPr id="161" name="文本框 160">
            <a:extLst>
              <a:ext uri="{FF2B5EF4-FFF2-40B4-BE49-F238E27FC236}">
                <a16:creationId xmlns:a16="http://schemas.microsoft.com/office/drawing/2014/main" id="{592C73B6-67A1-4467-B199-CEAC7870AB02}"/>
              </a:ext>
            </a:extLst>
          </p:cNvPr>
          <p:cNvSpPr txBox="1"/>
          <p:nvPr/>
        </p:nvSpPr>
        <p:spPr>
          <a:xfrm>
            <a:off x="1990275" y="6164183"/>
            <a:ext cx="3836724" cy="369332"/>
          </a:xfrm>
          <a:prstGeom prst="rect">
            <a:avLst/>
          </a:prstGeom>
          <a:noFill/>
        </p:spPr>
        <p:txBody>
          <a:bodyPr wrap="square" rtlCol="0">
            <a:spAutoFit/>
          </a:bodyPr>
          <a:lstStyle/>
          <a:p>
            <a:r>
              <a:rPr lang="en-US" altLang="zh-CN" dirty="0">
                <a:solidFill>
                  <a:prstClr val="black"/>
                </a:solidFill>
              </a:rPr>
              <a:t>URL</a:t>
            </a:r>
            <a:r>
              <a:rPr lang="zh-CN" altLang="en-US" dirty="0">
                <a:solidFill>
                  <a:prstClr val="black"/>
                </a:solidFill>
              </a:rPr>
              <a:t>：</a:t>
            </a:r>
            <a:r>
              <a:rPr lang="en-US" altLang="zh-CN" dirty="0">
                <a:solidFill>
                  <a:prstClr val="black"/>
                </a:solidFill>
              </a:rPr>
              <a:t>www.example.com</a:t>
            </a:r>
            <a:endParaRPr lang="zh-CN" altLang="en-US" dirty="0">
              <a:solidFill>
                <a:prstClr val="black"/>
              </a:solidFill>
            </a:endParaRPr>
          </a:p>
        </p:txBody>
      </p:sp>
      <p:sp>
        <p:nvSpPr>
          <p:cNvPr id="298" name="矩形 297">
            <a:extLst>
              <a:ext uri="{FF2B5EF4-FFF2-40B4-BE49-F238E27FC236}">
                <a16:creationId xmlns:a16="http://schemas.microsoft.com/office/drawing/2014/main" id="{A3963CD5-BA98-491B-8C58-A5E2B8A87B94}"/>
              </a:ext>
            </a:extLst>
          </p:cNvPr>
          <p:cNvSpPr/>
          <p:nvPr/>
        </p:nvSpPr>
        <p:spPr>
          <a:xfrm>
            <a:off x="6558781" y="3294226"/>
            <a:ext cx="2279299" cy="3137387"/>
          </a:xfrm>
          <a:prstGeom prst="rect">
            <a:avLst/>
          </a:prstGeom>
          <a:no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4"/>
          <p:cNvGrpSpPr/>
          <p:nvPr/>
        </p:nvGrpSpPr>
        <p:grpSpPr>
          <a:xfrm>
            <a:off x="981442" y="2708034"/>
            <a:ext cx="10088010" cy="3679034"/>
            <a:chOff x="1438647" y="2708034"/>
            <a:chExt cx="10088010" cy="3679034"/>
          </a:xfrm>
        </p:grpSpPr>
        <p:grpSp>
          <p:nvGrpSpPr>
            <p:cNvPr id="7" name="Group 102">
              <a:extLst>
                <a:ext uri="{FF2B5EF4-FFF2-40B4-BE49-F238E27FC236}">
                  <a16:creationId xmlns:a16="http://schemas.microsoft.com/office/drawing/2014/main" id="{E3C6DC3B-1C09-4C5A-87B5-A995CA1CFFB7}"/>
                </a:ext>
              </a:extLst>
            </p:cNvPr>
            <p:cNvGrpSpPr>
              <a:grpSpLocks/>
            </p:cNvGrpSpPr>
            <p:nvPr/>
          </p:nvGrpSpPr>
          <p:grpSpPr bwMode="auto">
            <a:xfrm>
              <a:off x="3604245" y="5149939"/>
              <a:ext cx="800203" cy="690934"/>
              <a:chOff x="-44" y="1473"/>
              <a:chExt cx="981" cy="1105"/>
            </a:xfrm>
          </p:grpSpPr>
          <p:pic>
            <p:nvPicPr>
              <p:cNvPr id="8" name="Picture 103" descr="desktop_computer_stylized_medium">
                <a:extLst>
                  <a:ext uri="{FF2B5EF4-FFF2-40B4-BE49-F238E27FC236}">
                    <a16:creationId xmlns:a16="http://schemas.microsoft.com/office/drawing/2014/main" id="{E4BA6A14-0635-42D8-A977-2E550892F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04">
                <a:extLst>
                  <a:ext uri="{FF2B5EF4-FFF2-40B4-BE49-F238E27FC236}">
                    <a16:creationId xmlns:a16="http://schemas.microsoft.com/office/drawing/2014/main" id="{B0CB1265-CE83-4CC8-B871-A1814E5ECF0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Text Box 21">
              <a:extLst>
                <a:ext uri="{FF2B5EF4-FFF2-40B4-BE49-F238E27FC236}">
                  <a16:creationId xmlns:a16="http://schemas.microsoft.com/office/drawing/2014/main" id="{DBCA4983-5B6C-4576-BEF8-20835AE2F01A}"/>
                </a:ext>
              </a:extLst>
            </p:cNvPr>
            <p:cNvSpPr txBox="1">
              <a:spLocks noChangeArrowheads="1"/>
            </p:cNvSpPr>
            <p:nvPr/>
          </p:nvSpPr>
          <p:spPr bwMode="auto">
            <a:xfrm>
              <a:off x="3644830" y="579863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Text Box 47">
              <a:extLst>
                <a:ext uri="{FF2B5EF4-FFF2-40B4-BE49-F238E27FC236}">
                  <a16:creationId xmlns:a16="http://schemas.microsoft.com/office/drawing/2014/main" id="{59063460-1CA4-4E44-BA85-AEE8CA56CB47}"/>
                </a:ext>
              </a:extLst>
            </p:cNvPr>
            <p:cNvSpPr txBox="1">
              <a:spLocks noChangeArrowheads="1"/>
            </p:cNvSpPr>
            <p:nvPr/>
          </p:nvSpPr>
          <p:spPr bwMode="auto">
            <a:xfrm>
              <a:off x="9770688" y="5653325"/>
              <a:ext cx="17559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原始服务器</a:t>
              </a:r>
              <a:endPar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Group 69">
              <a:extLst>
                <a:ext uri="{FF2B5EF4-FFF2-40B4-BE49-F238E27FC236}">
                  <a16:creationId xmlns:a16="http://schemas.microsoft.com/office/drawing/2014/main" id="{CC03F9CB-76C4-4F93-97F3-17AED2D4D4BC}"/>
                </a:ext>
              </a:extLst>
            </p:cNvPr>
            <p:cNvGrpSpPr>
              <a:grpSpLocks/>
            </p:cNvGrpSpPr>
            <p:nvPr/>
          </p:nvGrpSpPr>
          <p:grpSpPr bwMode="auto">
            <a:xfrm>
              <a:off x="10404963" y="4991384"/>
              <a:ext cx="504516" cy="647839"/>
              <a:chOff x="4140" y="429"/>
              <a:chExt cx="1425" cy="2396"/>
            </a:xfrm>
          </p:grpSpPr>
          <p:sp>
            <p:nvSpPr>
              <p:cNvPr id="13" name="Freeform 70">
                <a:extLst>
                  <a:ext uri="{FF2B5EF4-FFF2-40B4-BE49-F238E27FC236}">
                    <a16:creationId xmlns:a16="http://schemas.microsoft.com/office/drawing/2014/main" id="{8ADF9D44-6891-4048-9201-5DDAFE8B8FC6}"/>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71">
                <a:extLst>
                  <a:ext uri="{FF2B5EF4-FFF2-40B4-BE49-F238E27FC236}">
                    <a16:creationId xmlns:a16="http://schemas.microsoft.com/office/drawing/2014/main" id="{5486DD69-E3A5-41ED-A44A-9583EF83DF15}"/>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Freeform 72">
                <a:extLst>
                  <a:ext uri="{FF2B5EF4-FFF2-40B4-BE49-F238E27FC236}">
                    <a16:creationId xmlns:a16="http://schemas.microsoft.com/office/drawing/2014/main" id="{914F463B-9754-4ADD-8DAA-C07BDDFD60B8}"/>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Freeform 73">
                <a:extLst>
                  <a:ext uri="{FF2B5EF4-FFF2-40B4-BE49-F238E27FC236}">
                    <a16:creationId xmlns:a16="http://schemas.microsoft.com/office/drawing/2014/main" id="{6FB6DCC1-7FD0-44B0-9021-DCE13F774BCF}"/>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Rectangle 74">
                <a:extLst>
                  <a:ext uri="{FF2B5EF4-FFF2-40B4-BE49-F238E27FC236}">
                    <a16:creationId xmlns:a16="http://schemas.microsoft.com/office/drawing/2014/main" id="{DE773670-67BC-43F8-A137-C5254507BA47}"/>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8" name="Group 75">
                <a:extLst>
                  <a:ext uri="{FF2B5EF4-FFF2-40B4-BE49-F238E27FC236}">
                    <a16:creationId xmlns:a16="http://schemas.microsoft.com/office/drawing/2014/main" id="{6B0DE61C-AE2C-4796-BB5E-D6C6FE78FE05}"/>
                  </a:ext>
                </a:extLst>
              </p:cNvPr>
              <p:cNvGrpSpPr>
                <a:grpSpLocks/>
              </p:cNvGrpSpPr>
              <p:nvPr/>
            </p:nvGrpSpPr>
            <p:grpSpPr bwMode="auto">
              <a:xfrm>
                <a:off x="4749" y="668"/>
                <a:ext cx="581" cy="145"/>
                <a:chOff x="614" y="2568"/>
                <a:chExt cx="725" cy="139"/>
              </a:xfrm>
            </p:grpSpPr>
            <p:sp>
              <p:nvSpPr>
                <p:cNvPr id="43" name="AutoShape 76">
                  <a:extLst>
                    <a:ext uri="{FF2B5EF4-FFF2-40B4-BE49-F238E27FC236}">
                      <a16:creationId xmlns:a16="http://schemas.microsoft.com/office/drawing/2014/main" id="{A719DB33-E300-4F79-8071-BD2A2D241FC8}"/>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AutoShape 77">
                  <a:extLst>
                    <a:ext uri="{FF2B5EF4-FFF2-40B4-BE49-F238E27FC236}">
                      <a16:creationId xmlns:a16="http://schemas.microsoft.com/office/drawing/2014/main" id="{C255F257-C629-48DC-82C9-6FBDE68DA03F}"/>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Rectangle 78">
                <a:extLst>
                  <a:ext uri="{FF2B5EF4-FFF2-40B4-BE49-F238E27FC236}">
                    <a16:creationId xmlns:a16="http://schemas.microsoft.com/office/drawing/2014/main" id="{33225FFE-19AB-4426-8748-ACA1952B0168}"/>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 name="Group 79">
                <a:extLst>
                  <a:ext uri="{FF2B5EF4-FFF2-40B4-BE49-F238E27FC236}">
                    <a16:creationId xmlns:a16="http://schemas.microsoft.com/office/drawing/2014/main" id="{C3079671-C333-43CA-9140-0FF0DFBD08CE}"/>
                  </a:ext>
                </a:extLst>
              </p:cNvPr>
              <p:cNvGrpSpPr>
                <a:grpSpLocks/>
              </p:cNvGrpSpPr>
              <p:nvPr/>
            </p:nvGrpSpPr>
            <p:grpSpPr bwMode="auto">
              <a:xfrm>
                <a:off x="4747" y="994"/>
                <a:ext cx="581" cy="134"/>
                <a:chOff x="614" y="2568"/>
                <a:chExt cx="725" cy="139"/>
              </a:xfrm>
            </p:grpSpPr>
            <p:sp>
              <p:nvSpPr>
                <p:cNvPr id="41" name="AutoShape 80">
                  <a:extLst>
                    <a:ext uri="{FF2B5EF4-FFF2-40B4-BE49-F238E27FC236}">
                      <a16:creationId xmlns:a16="http://schemas.microsoft.com/office/drawing/2014/main" id="{A3DCF8B6-F664-4C8B-84AD-3FDE394B514D}"/>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AutoShape 81">
                  <a:extLst>
                    <a:ext uri="{FF2B5EF4-FFF2-40B4-BE49-F238E27FC236}">
                      <a16:creationId xmlns:a16="http://schemas.microsoft.com/office/drawing/2014/main" id="{749532E8-578F-4EF3-8577-CBC66A3BB03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1" name="Rectangle 82">
                <a:extLst>
                  <a:ext uri="{FF2B5EF4-FFF2-40B4-BE49-F238E27FC236}">
                    <a16:creationId xmlns:a16="http://schemas.microsoft.com/office/drawing/2014/main" id="{C1772EA2-7A95-4EA5-8B00-FFA593F426E9}"/>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83">
                <a:extLst>
                  <a:ext uri="{FF2B5EF4-FFF2-40B4-BE49-F238E27FC236}">
                    <a16:creationId xmlns:a16="http://schemas.microsoft.com/office/drawing/2014/main" id="{D0991D57-1E50-4172-B221-BF2600D1487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 name="Group 84">
                <a:extLst>
                  <a:ext uri="{FF2B5EF4-FFF2-40B4-BE49-F238E27FC236}">
                    <a16:creationId xmlns:a16="http://schemas.microsoft.com/office/drawing/2014/main" id="{33FF2F08-6278-42E7-BCFD-D6E194804FB7}"/>
                  </a:ext>
                </a:extLst>
              </p:cNvPr>
              <p:cNvGrpSpPr>
                <a:grpSpLocks/>
              </p:cNvGrpSpPr>
              <p:nvPr/>
            </p:nvGrpSpPr>
            <p:grpSpPr bwMode="auto">
              <a:xfrm>
                <a:off x="4735" y="1627"/>
                <a:ext cx="582" cy="151"/>
                <a:chOff x="614" y="2568"/>
                <a:chExt cx="725" cy="139"/>
              </a:xfrm>
            </p:grpSpPr>
            <p:sp>
              <p:nvSpPr>
                <p:cNvPr id="39" name="AutoShape 85">
                  <a:extLst>
                    <a:ext uri="{FF2B5EF4-FFF2-40B4-BE49-F238E27FC236}">
                      <a16:creationId xmlns:a16="http://schemas.microsoft.com/office/drawing/2014/main" id="{0D05974C-B687-441B-B2AD-0159EEC5BFBD}"/>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AutoShape 86">
                  <a:extLst>
                    <a:ext uri="{FF2B5EF4-FFF2-40B4-BE49-F238E27FC236}">
                      <a16:creationId xmlns:a16="http://schemas.microsoft.com/office/drawing/2014/main" id="{1AA1ACD6-048B-4A1D-8911-78C6F76B3DEB}"/>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 name="Freeform 87">
                <a:extLst>
                  <a:ext uri="{FF2B5EF4-FFF2-40B4-BE49-F238E27FC236}">
                    <a16:creationId xmlns:a16="http://schemas.microsoft.com/office/drawing/2014/main" id="{B81EE2A0-FA45-458F-9272-DEF71A46718E}"/>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Group 88">
                <a:extLst>
                  <a:ext uri="{FF2B5EF4-FFF2-40B4-BE49-F238E27FC236}">
                    <a16:creationId xmlns:a16="http://schemas.microsoft.com/office/drawing/2014/main" id="{E98B7615-AC6F-4806-956A-4B99E1FAB741}"/>
                  </a:ext>
                </a:extLst>
              </p:cNvPr>
              <p:cNvGrpSpPr>
                <a:grpSpLocks/>
              </p:cNvGrpSpPr>
              <p:nvPr/>
            </p:nvGrpSpPr>
            <p:grpSpPr bwMode="auto">
              <a:xfrm>
                <a:off x="4739" y="1327"/>
                <a:ext cx="582" cy="139"/>
                <a:chOff x="614" y="2568"/>
                <a:chExt cx="725" cy="139"/>
              </a:xfrm>
            </p:grpSpPr>
            <p:sp>
              <p:nvSpPr>
                <p:cNvPr id="37" name="AutoShape 89">
                  <a:extLst>
                    <a:ext uri="{FF2B5EF4-FFF2-40B4-BE49-F238E27FC236}">
                      <a16:creationId xmlns:a16="http://schemas.microsoft.com/office/drawing/2014/main" id="{A8596262-8270-4E93-9B77-E19FED091E2C}"/>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AutoShape 90">
                  <a:extLst>
                    <a:ext uri="{FF2B5EF4-FFF2-40B4-BE49-F238E27FC236}">
                      <a16:creationId xmlns:a16="http://schemas.microsoft.com/office/drawing/2014/main" id="{1692ED44-7DB3-44F0-B4AB-CE246622EC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 name="Rectangle 91">
                <a:extLst>
                  <a:ext uri="{FF2B5EF4-FFF2-40B4-BE49-F238E27FC236}">
                    <a16:creationId xmlns:a16="http://schemas.microsoft.com/office/drawing/2014/main" id="{DE711C84-5FB5-43B7-A2BB-06622A850FF4}"/>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Freeform 92">
                <a:extLst>
                  <a:ext uri="{FF2B5EF4-FFF2-40B4-BE49-F238E27FC236}">
                    <a16:creationId xmlns:a16="http://schemas.microsoft.com/office/drawing/2014/main" id="{296385F6-7D9B-4D05-A4AC-C4F2F0BD94F8}"/>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Freeform 93">
                <a:extLst>
                  <a:ext uri="{FF2B5EF4-FFF2-40B4-BE49-F238E27FC236}">
                    <a16:creationId xmlns:a16="http://schemas.microsoft.com/office/drawing/2014/main" id="{77498BA8-414B-4844-AC72-2B5694707BBF}"/>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Oval 94">
                <a:extLst>
                  <a:ext uri="{FF2B5EF4-FFF2-40B4-BE49-F238E27FC236}">
                    <a16:creationId xmlns:a16="http://schemas.microsoft.com/office/drawing/2014/main" id="{412032EA-FF89-4847-8F31-AC6E72228EC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Freeform 95">
                <a:extLst>
                  <a:ext uri="{FF2B5EF4-FFF2-40B4-BE49-F238E27FC236}">
                    <a16:creationId xmlns:a16="http://schemas.microsoft.com/office/drawing/2014/main" id="{CB0EA26D-A416-4AE5-A18F-337614E4AD41}"/>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AutoShape 96">
                <a:extLst>
                  <a:ext uri="{FF2B5EF4-FFF2-40B4-BE49-F238E27FC236}">
                    <a16:creationId xmlns:a16="http://schemas.microsoft.com/office/drawing/2014/main" id="{52CF35D4-156A-4F2F-A2D9-8FD834A66F15}"/>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AutoShape 97">
                <a:extLst>
                  <a:ext uri="{FF2B5EF4-FFF2-40B4-BE49-F238E27FC236}">
                    <a16:creationId xmlns:a16="http://schemas.microsoft.com/office/drawing/2014/main" id="{B95CA3E8-8D58-460D-92D6-12B47C2E949F}"/>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Oval 98">
                <a:extLst>
                  <a:ext uri="{FF2B5EF4-FFF2-40B4-BE49-F238E27FC236}">
                    <a16:creationId xmlns:a16="http://schemas.microsoft.com/office/drawing/2014/main" id="{1AC50524-6FC2-4160-A725-1A8EC08C91D9}"/>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Oval 99">
                <a:extLst>
                  <a:ext uri="{FF2B5EF4-FFF2-40B4-BE49-F238E27FC236}">
                    <a16:creationId xmlns:a16="http://schemas.microsoft.com/office/drawing/2014/main" id="{9C6B6F4F-3A6A-4BB6-A40D-A9DFE1DA6CF3}"/>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Oval 100">
                <a:extLst>
                  <a:ext uri="{FF2B5EF4-FFF2-40B4-BE49-F238E27FC236}">
                    <a16:creationId xmlns:a16="http://schemas.microsoft.com/office/drawing/2014/main" id="{1EC5A90B-DF9B-4C83-A4B7-2CAF9171E0BF}"/>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101">
                <a:extLst>
                  <a:ext uri="{FF2B5EF4-FFF2-40B4-BE49-F238E27FC236}">
                    <a16:creationId xmlns:a16="http://schemas.microsoft.com/office/drawing/2014/main" id="{69FA6BEC-9747-4329-9E46-46CB0357E07C}"/>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5" name="Group 69">
              <a:extLst>
                <a:ext uri="{FF2B5EF4-FFF2-40B4-BE49-F238E27FC236}">
                  <a16:creationId xmlns:a16="http://schemas.microsoft.com/office/drawing/2014/main" id="{5894EBBA-2506-4F1B-A0FD-1CFB677A9BEE}"/>
                </a:ext>
              </a:extLst>
            </p:cNvPr>
            <p:cNvGrpSpPr>
              <a:grpSpLocks/>
            </p:cNvGrpSpPr>
            <p:nvPr/>
          </p:nvGrpSpPr>
          <p:grpSpPr bwMode="auto">
            <a:xfrm>
              <a:off x="5382195" y="2708034"/>
              <a:ext cx="504516" cy="647839"/>
              <a:chOff x="4140" y="429"/>
              <a:chExt cx="1425" cy="2396"/>
            </a:xfrm>
          </p:grpSpPr>
          <p:sp>
            <p:nvSpPr>
              <p:cNvPr id="46" name="Freeform 70">
                <a:extLst>
                  <a:ext uri="{FF2B5EF4-FFF2-40B4-BE49-F238E27FC236}">
                    <a16:creationId xmlns:a16="http://schemas.microsoft.com/office/drawing/2014/main" id="{FA8E2F80-EC9C-4091-8485-6DD2F25C1A84}"/>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Rectangle 71">
                <a:extLst>
                  <a:ext uri="{FF2B5EF4-FFF2-40B4-BE49-F238E27FC236}">
                    <a16:creationId xmlns:a16="http://schemas.microsoft.com/office/drawing/2014/main" id="{737F6822-DFB9-4EF2-A31C-A77213A93021}"/>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Freeform 72">
                <a:extLst>
                  <a:ext uri="{FF2B5EF4-FFF2-40B4-BE49-F238E27FC236}">
                    <a16:creationId xmlns:a16="http://schemas.microsoft.com/office/drawing/2014/main" id="{157928D5-FAA2-4C7D-8906-5DD23959358D}"/>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Freeform 73">
                <a:extLst>
                  <a:ext uri="{FF2B5EF4-FFF2-40B4-BE49-F238E27FC236}">
                    <a16:creationId xmlns:a16="http://schemas.microsoft.com/office/drawing/2014/main" id="{5165D391-3DCB-48DB-8FE7-6360083D1552}"/>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Rectangle 74">
                <a:extLst>
                  <a:ext uri="{FF2B5EF4-FFF2-40B4-BE49-F238E27FC236}">
                    <a16:creationId xmlns:a16="http://schemas.microsoft.com/office/drawing/2014/main" id="{BFC1BF24-92A1-4CDE-AED3-C02D6290B357}"/>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1" name="Group 75">
                <a:extLst>
                  <a:ext uri="{FF2B5EF4-FFF2-40B4-BE49-F238E27FC236}">
                    <a16:creationId xmlns:a16="http://schemas.microsoft.com/office/drawing/2014/main" id="{3AD4AF61-8C5A-4879-9EA6-19ED1A7CB568}"/>
                  </a:ext>
                </a:extLst>
              </p:cNvPr>
              <p:cNvGrpSpPr>
                <a:grpSpLocks/>
              </p:cNvGrpSpPr>
              <p:nvPr/>
            </p:nvGrpSpPr>
            <p:grpSpPr bwMode="auto">
              <a:xfrm>
                <a:off x="4749" y="668"/>
                <a:ext cx="581" cy="145"/>
                <a:chOff x="614" y="2568"/>
                <a:chExt cx="725" cy="139"/>
              </a:xfrm>
            </p:grpSpPr>
            <p:sp>
              <p:nvSpPr>
                <p:cNvPr id="76" name="AutoShape 76">
                  <a:extLst>
                    <a:ext uri="{FF2B5EF4-FFF2-40B4-BE49-F238E27FC236}">
                      <a16:creationId xmlns:a16="http://schemas.microsoft.com/office/drawing/2014/main" id="{F75ADE5D-CCC1-42AD-BD51-A8CFEAD0AFE7}"/>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AutoShape 77">
                  <a:extLst>
                    <a:ext uri="{FF2B5EF4-FFF2-40B4-BE49-F238E27FC236}">
                      <a16:creationId xmlns:a16="http://schemas.microsoft.com/office/drawing/2014/main" id="{DC09C567-A9B5-4F35-9C7E-DC4E2DD4735D}"/>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2" name="Rectangle 78">
                <a:extLst>
                  <a:ext uri="{FF2B5EF4-FFF2-40B4-BE49-F238E27FC236}">
                    <a16:creationId xmlns:a16="http://schemas.microsoft.com/office/drawing/2014/main" id="{EB9F0F99-AC7D-4387-9A3C-806349207CBB}"/>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3" name="Group 79">
                <a:extLst>
                  <a:ext uri="{FF2B5EF4-FFF2-40B4-BE49-F238E27FC236}">
                    <a16:creationId xmlns:a16="http://schemas.microsoft.com/office/drawing/2014/main" id="{8A304646-94D7-404A-B8E3-D70C11BCB724}"/>
                  </a:ext>
                </a:extLst>
              </p:cNvPr>
              <p:cNvGrpSpPr>
                <a:grpSpLocks/>
              </p:cNvGrpSpPr>
              <p:nvPr/>
            </p:nvGrpSpPr>
            <p:grpSpPr bwMode="auto">
              <a:xfrm>
                <a:off x="4747" y="994"/>
                <a:ext cx="581" cy="134"/>
                <a:chOff x="614" y="2568"/>
                <a:chExt cx="725" cy="139"/>
              </a:xfrm>
            </p:grpSpPr>
            <p:sp>
              <p:nvSpPr>
                <p:cNvPr id="74" name="AutoShape 80">
                  <a:extLst>
                    <a:ext uri="{FF2B5EF4-FFF2-40B4-BE49-F238E27FC236}">
                      <a16:creationId xmlns:a16="http://schemas.microsoft.com/office/drawing/2014/main" id="{6BBDE8C4-7449-40D1-801D-45C326625EE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AutoShape 81">
                  <a:extLst>
                    <a:ext uri="{FF2B5EF4-FFF2-40B4-BE49-F238E27FC236}">
                      <a16:creationId xmlns:a16="http://schemas.microsoft.com/office/drawing/2014/main" id="{5C348898-D4CA-46A7-A842-CB69A6246C9A}"/>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4" name="Rectangle 82">
                <a:extLst>
                  <a:ext uri="{FF2B5EF4-FFF2-40B4-BE49-F238E27FC236}">
                    <a16:creationId xmlns:a16="http://schemas.microsoft.com/office/drawing/2014/main" id="{E4014077-F104-4198-95D9-2465311EB142}"/>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83">
                <a:extLst>
                  <a:ext uri="{FF2B5EF4-FFF2-40B4-BE49-F238E27FC236}">
                    <a16:creationId xmlns:a16="http://schemas.microsoft.com/office/drawing/2014/main" id="{B8663F0B-0F91-4D6D-B052-AEC488AEF0F1}"/>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6" name="Group 84">
                <a:extLst>
                  <a:ext uri="{FF2B5EF4-FFF2-40B4-BE49-F238E27FC236}">
                    <a16:creationId xmlns:a16="http://schemas.microsoft.com/office/drawing/2014/main" id="{5BF2256A-172C-4697-B1D9-F3C3591C45E0}"/>
                  </a:ext>
                </a:extLst>
              </p:cNvPr>
              <p:cNvGrpSpPr>
                <a:grpSpLocks/>
              </p:cNvGrpSpPr>
              <p:nvPr/>
            </p:nvGrpSpPr>
            <p:grpSpPr bwMode="auto">
              <a:xfrm>
                <a:off x="4735" y="1627"/>
                <a:ext cx="582" cy="151"/>
                <a:chOff x="614" y="2568"/>
                <a:chExt cx="725" cy="139"/>
              </a:xfrm>
            </p:grpSpPr>
            <p:sp>
              <p:nvSpPr>
                <p:cNvPr id="72" name="AutoShape 85">
                  <a:extLst>
                    <a:ext uri="{FF2B5EF4-FFF2-40B4-BE49-F238E27FC236}">
                      <a16:creationId xmlns:a16="http://schemas.microsoft.com/office/drawing/2014/main" id="{C6AC1FAE-9B95-4BFE-910B-B84B9C839753}"/>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AutoShape 86">
                  <a:extLst>
                    <a:ext uri="{FF2B5EF4-FFF2-40B4-BE49-F238E27FC236}">
                      <a16:creationId xmlns:a16="http://schemas.microsoft.com/office/drawing/2014/main" id="{AACC26CC-3BED-4A12-81A0-7F794B763565}"/>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7" name="Freeform 87">
                <a:extLst>
                  <a:ext uri="{FF2B5EF4-FFF2-40B4-BE49-F238E27FC236}">
                    <a16:creationId xmlns:a16="http://schemas.microsoft.com/office/drawing/2014/main" id="{D38E49B9-2276-49EE-9FA7-D0A0EA3DD061}"/>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8" name="Group 88">
                <a:extLst>
                  <a:ext uri="{FF2B5EF4-FFF2-40B4-BE49-F238E27FC236}">
                    <a16:creationId xmlns:a16="http://schemas.microsoft.com/office/drawing/2014/main" id="{84DD999C-783B-426D-BBE8-B0A5FD1B1AB3}"/>
                  </a:ext>
                </a:extLst>
              </p:cNvPr>
              <p:cNvGrpSpPr>
                <a:grpSpLocks/>
              </p:cNvGrpSpPr>
              <p:nvPr/>
            </p:nvGrpSpPr>
            <p:grpSpPr bwMode="auto">
              <a:xfrm>
                <a:off x="4739" y="1327"/>
                <a:ext cx="582" cy="139"/>
                <a:chOff x="614" y="2568"/>
                <a:chExt cx="725" cy="139"/>
              </a:xfrm>
            </p:grpSpPr>
            <p:sp>
              <p:nvSpPr>
                <p:cNvPr id="70" name="AutoShape 89">
                  <a:extLst>
                    <a:ext uri="{FF2B5EF4-FFF2-40B4-BE49-F238E27FC236}">
                      <a16:creationId xmlns:a16="http://schemas.microsoft.com/office/drawing/2014/main" id="{27744BB3-1EC8-46DE-BF80-4A2CC68379B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AutoShape 90">
                  <a:extLst>
                    <a:ext uri="{FF2B5EF4-FFF2-40B4-BE49-F238E27FC236}">
                      <a16:creationId xmlns:a16="http://schemas.microsoft.com/office/drawing/2014/main" id="{E233B097-E64E-4646-ACBC-A273422B7BEF}"/>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9" name="Rectangle 91">
                <a:extLst>
                  <a:ext uri="{FF2B5EF4-FFF2-40B4-BE49-F238E27FC236}">
                    <a16:creationId xmlns:a16="http://schemas.microsoft.com/office/drawing/2014/main" id="{20FE0222-C8B5-4661-8A44-BBB724A56D15}"/>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Freeform 92">
                <a:extLst>
                  <a:ext uri="{FF2B5EF4-FFF2-40B4-BE49-F238E27FC236}">
                    <a16:creationId xmlns:a16="http://schemas.microsoft.com/office/drawing/2014/main" id="{81E7F030-50A3-4B32-9AFD-C58F3DF66D84}"/>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Freeform 93">
                <a:extLst>
                  <a:ext uri="{FF2B5EF4-FFF2-40B4-BE49-F238E27FC236}">
                    <a16:creationId xmlns:a16="http://schemas.microsoft.com/office/drawing/2014/main" id="{A0C145D1-1ACD-4226-AC39-72C53EDFDD1A}"/>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Oval 94">
                <a:extLst>
                  <a:ext uri="{FF2B5EF4-FFF2-40B4-BE49-F238E27FC236}">
                    <a16:creationId xmlns:a16="http://schemas.microsoft.com/office/drawing/2014/main" id="{1E36C2B3-3527-47F4-8C9A-60A56C02BA4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Freeform 95">
                <a:extLst>
                  <a:ext uri="{FF2B5EF4-FFF2-40B4-BE49-F238E27FC236}">
                    <a16:creationId xmlns:a16="http://schemas.microsoft.com/office/drawing/2014/main" id="{DE75B5AA-D6EF-4BD0-8A79-CEAF6AF30A18}"/>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AutoShape 96">
                <a:extLst>
                  <a:ext uri="{FF2B5EF4-FFF2-40B4-BE49-F238E27FC236}">
                    <a16:creationId xmlns:a16="http://schemas.microsoft.com/office/drawing/2014/main" id="{A027147A-9923-428E-9F43-18DE694D1BBA}"/>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AutoShape 97">
                <a:extLst>
                  <a:ext uri="{FF2B5EF4-FFF2-40B4-BE49-F238E27FC236}">
                    <a16:creationId xmlns:a16="http://schemas.microsoft.com/office/drawing/2014/main" id="{E9A90485-8428-4D9D-A1F9-9D1D167846FD}"/>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Oval 98">
                <a:extLst>
                  <a:ext uri="{FF2B5EF4-FFF2-40B4-BE49-F238E27FC236}">
                    <a16:creationId xmlns:a16="http://schemas.microsoft.com/office/drawing/2014/main" id="{949E5EDC-0D51-4275-9C26-4C66FE50D999}"/>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Oval 99">
                <a:extLst>
                  <a:ext uri="{FF2B5EF4-FFF2-40B4-BE49-F238E27FC236}">
                    <a16:creationId xmlns:a16="http://schemas.microsoft.com/office/drawing/2014/main" id="{151B5C9B-46E9-4CE8-B81E-90B623B112EA}"/>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Oval 100">
                <a:extLst>
                  <a:ext uri="{FF2B5EF4-FFF2-40B4-BE49-F238E27FC236}">
                    <a16:creationId xmlns:a16="http://schemas.microsoft.com/office/drawing/2014/main" id="{FEC90134-C2C0-41D9-AA56-05CE24319208}"/>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Rectangle 101">
                <a:extLst>
                  <a:ext uri="{FF2B5EF4-FFF2-40B4-BE49-F238E27FC236}">
                    <a16:creationId xmlns:a16="http://schemas.microsoft.com/office/drawing/2014/main" id="{BE9891FB-DFBD-49D5-9327-151933D15D8A}"/>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8" name="Group 69">
              <a:extLst>
                <a:ext uri="{FF2B5EF4-FFF2-40B4-BE49-F238E27FC236}">
                  <a16:creationId xmlns:a16="http://schemas.microsoft.com/office/drawing/2014/main" id="{D8CE1447-764B-4A08-A95E-A060674A6787}"/>
                </a:ext>
              </a:extLst>
            </p:cNvPr>
            <p:cNvGrpSpPr>
              <a:grpSpLocks/>
            </p:cNvGrpSpPr>
            <p:nvPr/>
          </p:nvGrpSpPr>
          <p:grpSpPr bwMode="auto">
            <a:xfrm>
              <a:off x="2492023" y="2708897"/>
              <a:ext cx="504516" cy="647839"/>
              <a:chOff x="4140" y="429"/>
              <a:chExt cx="1425" cy="2396"/>
            </a:xfrm>
          </p:grpSpPr>
          <p:sp>
            <p:nvSpPr>
              <p:cNvPr id="79" name="Freeform 70">
                <a:extLst>
                  <a:ext uri="{FF2B5EF4-FFF2-40B4-BE49-F238E27FC236}">
                    <a16:creationId xmlns:a16="http://schemas.microsoft.com/office/drawing/2014/main" id="{A843E2B9-7692-4C33-8985-02AF2B6CC26C}"/>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Rectangle 71">
                <a:extLst>
                  <a:ext uri="{FF2B5EF4-FFF2-40B4-BE49-F238E27FC236}">
                    <a16:creationId xmlns:a16="http://schemas.microsoft.com/office/drawing/2014/main" id="{6BECF107-4BD6-4414-BBC3-4E9B6223AA58}"/>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Freeform 72">
                <a:extLst>
                  <a:ext uri="{FF2B5EF4-FFF2-40B4-BE49-F238E27FC236}">
                    <a16:creationId xmlns:a16="http://schemas.microsoft.com/office/drawing/2014/main" id="{70F8D8B6-ED31-450E-AECF-5E662B52242A}"/>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Freeform 73">
                <a:extLst>
                  <a:ext uri="{FF2B5EF4-FFF2-40B4-BE49-F238E27FC236}">
                    <a16:creationId xmlns:a16="http://schemas.microsoft.com/office/drawing/2014/main" id="{EDD978D1-16C9-415F-93BD-5A37CFF14665}"/>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Rectangle 74">
                <a:extLst>
                  <a:ext uri="{FF2B5EF4-FFF2-40B4-BE49-F238E27FC236}">
                    <a16:creationId xmlns:a16="http://schemas.microsoft.com/office/drawing/2014/main" id="{3905C34D-6C29-42D8-BD5C-3B6EC793DAD8}"/>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75">
                <a:extLst>
                  <a:ext uri="{FF2B5EF4-FFF2-40B4-BE49-F238E27FC236}">
                    <a16:creationId xmlns:a16="http://schemas.microsoft.com/office/drawing/2014/main" id="{31E65A51-05FA-4C1D-BA1B-62D5BB70E70C}"/>
                  </a:ext>
                </a:extLst>
              </p:cNvPr>
              <p:cNvGrpSpPr>
                <a:grpSpLocks/>
              </p:cNvGrpSpPr>
              <p:nvPr/>
            </p:nvGrpSpPr>
            <p:grpSpPr bwMode="auto">
              <a:xfrm>
                <a:off x="4749" y="668"/>
                <a:ext cx="581" cy="145"/>
                <a:chOff x="614" y="2568"/>
                <a:chExt cx="725" cy="139"/>
              </a:xfrm>
            </p:grpSpPr>
            <p:sp>
              <p:nvSpPr>
                <p:cNvPr id="109" name="AutoShape 76">
                  <a:extLst>
                    <a:ext uri="{FF2B5EF4-FFF2-40B4-BE49-F238E27FC236}">
                      <a16:creationId xmlns:a16="http://schemas.microsoft.com/office/drawing/2014/main" id="{3DD1F76E-D6FE-442D-8A8A-CE122D04B449}"/>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 name="AutoShape 77">
                  <a:extLst>
                    <a:ext uri="{FF2B5EF4-FFF2-40B4-BE49-F238E27FC236}">
                      <a16:creationId xmlns:a16="http://schemas.microsoft.com/office/drawing/2014/main" id="{4ADFB398-6FF1-4931-948B-4066134D3760}"/>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5" name="Rectangle 78">
                <a:extLst>
                  <a:ext uri="{FF2B5EF4-FFF2-40B4-BE49-F238E27FC236}">
                    <a16:creationId xmlns:a16="http://schemas.microsoft.com/office/drawing/2014/main" id="{A37AB143-EB4D-4C92-851C-B4E88857A546}"/>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6" name="Group 79">
                <a:extLst>
                  <a:ext uri="{FF2B5EF4-FFF2-40B4-BE49-F238E27FC236}">
                    <a16:creationId xmlns:a16="http://schemas.microsoft.com/office/drawing/2014/main" id="{07D30E51-E78B-4ABC-9280-A04E20724B1A}"/>
                  </a:ext>
                </a:extLst>
              </p:cNvPr>
              <p:cNvGrpSpPr>
                <a:grpSpLocks/>
              </p:cNvGrpSpPr>
              <p:nvPr/>
            </p:nvGrpSpPr>
            <p:grpSpPr bwMode="auto">
              <a:xfrm>
                <a:off x="4747" y="994"/>
                <a:ext cx="581" cy="134"/>
                <a:chOff x="614" y="2568"/>
                <a:chExt cx="725" cy="139"/>
              </a:xfrm>
            </p:grpSpPr>
            <p:sp>
              <p:nvSpPr>
                <p:cNvPr id="107" name="AutoShape 80">
                  <a:extLst>
                    <a:ext uri="{FF2B5EF4-FFF2-40B4-BE49-F238E27FC236}">
                      <a16:creationId xmlns:a16="http://schemas.microsoft.com/office/drawing/2014/main" id="{ED084485-E30F-462A-B1C8-6710423A32F9}"/>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AutoShape 81">
                  <a:extLst>
                    <a:ext uri="{FF2B5EF4-FFF2-40B4-BE49-F238E27FC236}">
                      <a16:creationId xmlns:a16="http://schemas.microsoft.com/office/drawing/2014/main" id="{CFE33EEA-A434-49F9-A45A-8AC32D92F328}"/>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Rectangle 82">
                <a:extLst>
                  <a:ext uri="{FF2B5EF4-FFF2-40B4-BE49-F238E27FC236}">
                    <a16:creationId xmlns:a16="http://schemas.microsoft.com/office/drawing/2014/main" id="{0C19DCF3-EC31-4231-AEB2-E19816A2D7B8}"/>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Rectangle 83">
                <a:extLst>
                  <a:ext uri="{FF2B5EF4-FFF2-40B4-BE49-F238E27FC236}">
                    <a16:creationId xmlns:a16="http://schemas.microsoft.com/office/drawing/2014/main" id="{7D4283AA-793C-4A3B-8BD4-9A7E4D265706}"/>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9" name="Group 84">
                <a:extLst>
                  <a:ext uri="{FF2B5EF4-FFF2-40B4-BE49-F238E27FC236}">
                    <a16:creationId xmlns:a16="http://schemas.microsoft.com/office/drawing/2014/main" id="{767E2295-E486-4B06-9340-D12FCBC5CD08}"/>
                  </a:ext>
                </a:extLst>
              </p:cNvPr>
              <p:cNvGrpSpPr>
                <a:grpSpLocks/>
              </p:cNvGrpSpPr>
              <p:nvPr/>
            </p:nvGrpSpPr>
            <p:grpSpPr bwMode="auto">
              <a:xfrm>
                <a:off x="4735" y="1627"/>
                <a:ext cx="582" cy="151"/>
                <a:chOff x="614" y="2568"/>
                <a:chExt cx="725" cy="139"/>
              </a:xfrm>
            </p:grpSpPr>
            <p:sp>
              <p:nvSpPr>
                <p:cNvPr id="105" name="AutoShape 85">
                  <a:extLst>
                    <a:ext uri="{FF2B5EF4-FFF2-40B4-BE49-F238E27FC236}">
                      <a16:creationId xmlns:a16="http://schemas.microsoft.com/office/drawing/2014/main" id="{0DC2E8F4-4A43-45BD-91E1-200B19000D50}"/>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AutoShape 86">
                  <a:extLst>
                    <a:ext uri="{FF2B5EF4-FFF2-40B4-BE49-F238E27FC236}">
                      <a16:creationId xmlns:a16="http://schemas.microsoft.com/office/drawing/2014/main" id="{F3775D02-4723-4A86-A727-02F8D35DDFE2}"/>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0" name="Freeform 87">
                <a:extLst>
                  <a:ext uri="{FF2B5EF4-FFF2-40B4-BE49-F238E27FC236}">
                    <a16:creationId xmlns:a16="http://schemas.microsoft.com/office/drawing/2014/main" id="{4A91CBA0-43D9-4C0B-A975-278F40475180}"/>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1" name="Group 88">
                <a:extLst>
                  <a:ext uri="{FF2B5EF4-FFF2-40B4-BE49-F238E27FC236}">
                    <a16:creationId xmlns:a16="http://schemas.microsoft.com/office/drawing/2014/main" id="{90CFCA20-B689-4AC2-BCE5-825878ABCC2D}"/>
                  </a:ext>
                </a:extLst>
              </p:cNvPr>
              <p:cNvGrpSpPr>
                <a:grpSpLocks/>
              </p:cNvGrpSpPr>
              <p:nvPr/>
            </p:nvGrpSpPr>
            <p:grpSpPr bwMode="auto">
              <a:xfrm>
                <a:off x="4739" y="1327"/>
                <a:ext cx="582" cy="139"/>
                <a:chOff x="614" y="2568"/>
                <a:chExt cx="725" cy="139"/>
              </a:xfrm>
            </p:grpSpPr>
            <p:sp>
              <p:nvSpPr>
                <p:cNvPr id="103" name="AutoShape 89">
                  <a:extLst>
                    <a:ext uri="{FF2B5EF4-FFF2-40B4-BE49-F238E27FC236}">
                      <a16:creationId xmlns:a16="http://schemas.microsoft.com/office/drawing/2014/main" id="{85CE5A31-2614-44DE-816B-6843BFF97485}"/>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AutoShape 90">
                  <a:extLst>
                    <a:ext uri="{FF2B5EF4-FFF2-40B4-BE49-F238E27FC236}">
                      <a16:creationId xmlns:a16="http://schemas.microsoft.com/office/drawing/2014/main" id="{F0B19A0B-8D17-44CF-85F3-3A709FBB9DC6}"/>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2" name="Rectangle 91">
                <a:extLst>
                  <a:ext uri="{FF2B5EF4-FFF2-40B4-BE49-F238E27FC236}">
                    <a16:creationId xmlns:a16="http://schemas.microsoft.com/office/drawing/2014/main" id="{5D1DE0C5-AD8D-469A-BBA5-5E5131135F19}"/>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Freeform 92">
                <a:extLst>
                  <a:ext uri="{FF2B5EF4-FFF2-40B4-BE49-F238E27FC236}">
                    <a16:creationId xmlns:a16="http://schemas.microsoft.com/office/drawing/2014/main" id="{52C88AE6-DFAB-4969-9D7E-746D31BFE8F7}"/>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Freeform 93">
                <a:extLst>
                  <a:ext uri="{FF2B5EF4-FFF2-40B4-BE49-F238E27FC236}">
                    <a16:creationId xmlns:a16="http://schemas.microsoft.com/office/drawing/2014/main" id="{8788664E-0733-4A5B-9D9B-923E20FB18E5}"/>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Oval 94">
                <a:extLst>
                  <a:ext uri="{FF2B5EF4-FFF2-40B4-BE49-F238E27FC236}">
                    <a16:creationId xmlns:a16="http://schemas.microsoft.com/office/drawing/2014/main" id="{D29C4648-DF2D-4C32-9729-FECCF5F0A37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Freeform 95">
                <a:extLst>
                  <a:ext uri="{FF2B5EF4-FFF2-40B4-BE49-F238E27FC236}">
                    <a16:creationId xmlns:a16="http://schemas.microsoft.com/office/drawing/2014/main" id="{03E61109-BFA8-4031-8ED5-A9446AEFE748}"/>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AutoShape 96">
                <a:extLst>
                  <a:ext uri="{FF2B5EF4-FFF2-40B4-BE49-F238E27FC236}">
                    <a16:creationId xmlns:a16="http://schemas.microsoft.com/office/drawing/2014/main" id="{899C07BD-7994-4AC5-B88D-E2CFC914B41A}"/>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AutoShape 97">
                <a:extLst>
                  <a:ext uri="{FF2B5EF4-FFF2-40B4-BE49-F238E27FC236}">
                    <a16:creationId xmlns:a16="http://schemas.microsoft.com/office/drawing/2014/main" id="{A1AA7C4C-95A6-4D5B-BA38-78B546CA7CEA}"/>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Oval 98">
                <a:extLst>
                  <a:ext uri="{FF2B5EF4-FFF2-40B4-BE49-F238E27FC236}">
                    <a16:creationId xmlns:a16="http://schemas.microsoft.com/office/drawing/2014/main" id="{DD49A895-6582-4D35-BAB1-1CEC3C382E90}"/>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Oval 99">
                <a:extLst>
                  <a:ext uri="{FF2B5EF4-FFF2-40B4-BE49-F238E27FC236}">
                    <a16:creationId xmlns:a16="http://schemas.microsoft.com/office/drawing/2014/main" id="{A34BFC78-17FD-49EF-8704-981D846802B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Oval 100">
                <a:extLst>
                  <a:ext uri="{FF2B5EF4-FFF2-40B4-BE49-F238E27FC236}">
                    <a16:creationId xmlns:a16="http://schemas.microsoft.com/office/drawing/2014/main" id="{377E9FE4-4D68-4C1A-8B39-53392471CD2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Rectangle 101">
                <a:extLst>
                  <a:ext uri="{FF2B5EF4-FFF2-40B4-BE49-F238E27FC236}">
                    <a16:creationId xmlns:a16="http://schemas.microsoft.com/office/drawing/2014/main" id="{0A68D2EF-014E-4903-A3EA-AA4A5FDB187B}"/>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1" name="Group 69">
              <a:extLst>
                <a:ext uri="{FF2B5EF4-FFF2-40B4-BE49-F238E27FC236}">
                  <a16:creationId xmlns:a16="http://schemas.microsoft.com/office/drawing/2014/main" id="{C1F61496-42A5-4912-8A4C-A608A6000EA0}"/>
                </a:ext>
              </a:extLst>
            </p:cNvPr>
            <p:cNvGrpSpPr>
              <a:grpSpLocks/>
            </p:cNvGrpSpPr>
            <p:nvPr/>
          </p:nvGrpSpPr>
          <p:grpSpPr bwMode="auto">
            <a:xfrm>
              <a:off x="3901923" y="3684682"/>
              <a:ext cx="504516" cy="647839"/>
              <a:chOff x="4140" y="429"/>
              <a:chExt cx="1425" cy="2396"/>
            </a:xfrm>
          </p:grpSpPr>
          <p:sp>
            <p:nvSpPr>
              <p:cNvPr id="112" name="Freeform 70">
                <a:extLst>
                  <a:ext uri="{FF2B5EF4-FFF2-40B4-BE49-F238E27FC236}">
                    <a16:creationId xmlns:a16="http://schemas.microsoft.com/office/drawing/2014/main" id="{FF5F7E64-D76F-4994-85CE-F9A84CB4E215}"/>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Rectangle 71">
                <a:extLst>
                  <a:ext uri="{FF2B5EF4-FFF2-40B4-BE49-F238E27FC236}">
                    <a16:creationId xmlns:a16="http://schemas.microsoft.com/office/drawing/2014/main" id="{CCA042B6-D820-4A0A-9EB8-24432F42F01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 name="Freeform 72">
                <a:extLst>
                  <a:ext uri="{FF2B5EF4-FFF2-40B4-BE49-F238E27FC236}">
                    <a16:creationId xmlns:a16="http://schemas.microsoft.com/office/drawing/2014/main" id="{4B547D26-5F1E-493C-95BC-5E49207134F9}"/>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Freeform 73">
                <a:extLst>
                  <a:ext uri="{FF2B5EF4-FFF2-40B4-BE49-F238E27FC236}">
                    <a16:creationId xmlns:a16="http://schemas.microsoft.com/office/drawing/2014/main" id="{B91C4275-6F90-4795-92FF-A85011328C15}"/>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Rectangle 74">
                <a:extLst>
                  <a:ext uri="{FF2B5EF4-FFF2-40B4-BE49-F238E27FC236}">
                    <a16:creationId xmlns:a16="http://schemas.microsoft.com/office/drawing/2014/main" id="{6CF64A50-45DC-4F2E-9DD5-64B8494AB5E8}"/>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7" name="Group 75">
                <a:extLst>
                  <a:ext uri="{FF2B5EF4-FFF2-40B4-BE49-F238E27FC236}">
                    <a16:creationId xmlns:a16="http://schemas.microsoft.com/office/drawing/2014/main" id="{59051A6E-D579-4582-8BD0-A54913F2E099}"/>
                  </a:ext>
                </a:extLst>
              </p:cNvPr>
              <p:cNvGrpSpPr>
                <a:grpSpLocks/>
              </p:cNvGrpSpPr>
              <p:nvPr/>
            </p:nvGrpSpPr>
            <p:grpSpPr bwMode="auto">
              <a:xfrm>
                <a:off x="4749" y="668"/>
                <a:ext cx="581" cy="145"/>
                <a:chOff x="614" y="2568"/>
                <a:chExt cx="725" cy="139"/>
              </a:xfrm>
            </p:grpSpPr>
            <p:sp>
              <p:nvSpPr>
                <p:cNvPr id="142" name="AutoShape 76">
                  <a:extLst>
                    <a:ext uri="{FF2B5EF4-FFF2-40B4-BE49-F238E27FC236}">
                      <a16:creationId xmlns:a16="http://schemas.microsoft.com/office/drawing/2014/main" id="{76D429C4-EDA3-4C94-8B76-792099B43D03}"/>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3" name="AutoShape 77">
                  <a:extLst>
                    <a:ext uri="{FF2B5EF4-FFF2-40B4-BE49-F238E27FC236}">
                      <a16:creationId xmlns:a16="http://schemas.microsoft.com/office/drawing/2014/main" id="{432B266B-735D-4775-9D40-00A51E8A65C8}"/>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8" name="Rectangle 78">
                <a:extLst>
                  <a:ext uri="{FF2B5EF4-FFF2-40B4-BE49-F238E27FC236}">
                    <a16:creationId xmlns:a16="http://schemas.microsoft.com/office/drawing/2014/main" id="{D45B62E7-CEF8-4964-83B5-7111850FAADF}"/>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9" name="Group 79">
                <a:extLst>
                  <a:ext uri="{FF2B5EF4-FFF2-40B4-BE49-F238E27FC236}">
                    <a16:creationId xmlns:a16="http://schemas.microsoft.com/office/drawing/2014/main" id="{6E6A4321-77E5-4460-B0D9-4C8193688C3B}"/>
                  </a:ext>
                </a:extLst>
              </p:cNvPr>
              <p:cNvGrpSpPr>
                <a:grpSpLocks/>
              </p:cNvGrpSpPr>
              <p:nvPr/>
            </p:nvGrpSpPr>
            <p:grpSpPr bwMode="auto">
              <a:xfrm>
                <a:off x="4747" y="994"/>
                <a:ext cx="581" cy="134"/>
                <a:chOff x="614" y="2568"/>
                <a:chExt cx="725" cy="139"/>
              </a:xfrm>
            </p:grpSpPr>
            <p:sp>
              <p:nvSpPr>
                <p:cNvPr id="140" name="AutoShape 80">
                  <a:extLst>
                    <a:ext uri="{FF2B5EF4-FFF2-40B4-BE49-F238E27FC236}">
                      <a16:creationId xmlns:a16="http://schemas.microsoft.com/office/drawing/2014/main" id="{45AA6F0B-824D-49E9-871A-65758B8C8E55}"/>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AutoShape 81">
                  <a:extLst>
                    <a:ext uri="{FF2B5EF4-FFF2-40B4-BE49-F238E27FC236}">
                      <a16:creationId xmlns:a16="http://schemas.microsoft.com/office/drawing/2014/main" id="{F6F0A179-D908-4830-A38C-9C4FA5ECD4E9}"/>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0" name="Rectangle 82">
                <a:extLst>
                  <a:ext uri="{FF2B5EF4-FFF2-40B4-BE49-F238E27FC236}">
                    <a16:creationId xmlns:a16="http://schemas.microsoft.com/office/drawing/2014/main" id="{DCD017B7-12A2-4A1E-9981-3AD073CED5E4}"/>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Rectangle 83">
                <a:extLst>
                  <a:ext uri="{FF2B5EF4-FFF2-40B4-BE49-F238E27FC236}">
                    <a16:creationId xmlns:a16="http://schemas.microsoft.com/office/drawing/2014/main" id="{18B5C81B-7B3A-49D7-B865-0718F2D161F5}"/>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2" name="Group 84">
                <a:extLst>
                  <a:ext uri="{FF2B5EF4-FFF2-40B4-BE49-F238E27FC236}">
                    <a16:creationId xmlns:a16="http://schemas.microsoft.com/office/drawing/2014/main" id="{BE036261-401F-4E61-B84A-939B864C3B41}"/>
                  </a:ext>
                </a:extLst>
              </p:cNvPr>
              <p:cNvGrpSpPr>
                <a:grpSpLocks/>
              </p:cNvGrpSpPr>
              <p:nvPr/>
            </p:nvGrpSpPr>
            <p:grpSpPr bwMode="auto">
              <a:xfrm>
                <a:off x="4735" y="1627"/>
                <a:ext cx="582" cy="151"/>
                <a:chOff x="614" y="2568"/>
                <a:chExt cx="725" cy="139"/>
              </a:xfrm>
            </p:grpSpPr>
            <p:sp>
              <p:nvSpPr>
                <p:cNvPr id="138" name="AutoShape 85">
                  <a:extLst>
                    <a:ext uri="{FF2B5EF4-FFF2-40B4-BE49-F238E27FC236}">
                      <a16:creationId xmlns:a16="http://schemas.microsoft.com/office/drawing/2014/main" id="{F34FF66F-AD59-48FC-87EA-6DE6FFB1FF93}"/>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9" name="AutoShape 86">
                  <a:extLst>
                    <a:ext uri="{FF2B5EF4-FFF2-40B4-BE49-F238E27FC236}">
                      <a16:creationId xmlns:a16="http://schemas.microsoft.com/office/drawing/2014/main" id="{FB3BE760-A3AE-4FCB-AD2B-B1E278C9F9E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3" name="Freeform 87">
                <a:extLst>
                  <a:ext uri="{FF2B5EF4-FFF2-40B4-BE49-F238E27FC236}">
                    <a16:creationId xmlns:a16="http://schemas.microsoft.com/office/drawing/2014/main" id="{F613E6D9-B4AF-4355-A1FC-919A72BC6444}"/>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4" name="Group 88">
                <a:extLst>
                  <a:ext uri="{FF2B5EF4-FFF2-40B4-BE49-F238E27FC236}">
                    <a16:creationId xmlns:a16="http://schemas.microsoft.com/office/drawing/2014/main" id="{AF35A12E-DD79-4F8E-8671-9167F7ADEC5A}"/>
                  </a:ext>
                </a:extLst>
              </p:cNvPr>
              <p:cNvGrpSpPr>
                <a:grpSpLocks/>
              </p:cNvGrpSpPr>
              <p:nvPr/>
            </p:nvGrpSpPr>
            <p:grpSpPr bwMode="auto">
              <a:xfrm>
                <a:off x="4739" y="1327"/>
                <a:ext cx="582" cy="139"/>
                <a:chOff x="614" y="2568"/>
                <a:chExt cx="725" cy="139"/>
              </a:xfrm>
            </p:grpSpPr>
            <p:sp>
              <p:nvSpPr>
                <p:cNvPr id="136" name="AutoShape 89">
                  <a:extLst>
                    <a:ext uri="{FF2B5EF4-FFF2-40B4-BE49-F238E27FC236}">
                      <a16:creationId xmlns:a16="http://schemas.microsoft.com/office/drawing/2014/main" id="{7DE68963-33EE-4750-8A34-1F706687533A}"/>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7" name="AutoShape 90">
                  <a:extLst>
                    <a:ext uri="{FF2B5EF4-FFF2-40B4-BE49-F238E27FC236}">
                      <a16:creationId xmlns:a16="http://schemas.microsoft.com/office/drawing/2014/main" id="{69D279EC-2695-444A-8E81-403F8E1C502B}"/>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 name="Rectangle 91">
                <a:extLst>
                  <a:ext uri="{FF2B5EF4-FFF2-40B4-BE49-F238E27FC236}">
                    <a16:creationId xmlns:a16="http://schemas.microsoft.com/office/drawing/2014/main" id="{3AA27E97-548B-4416-94B4-5F9EA56A6A86}"/>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6" name="Freeform 92">
                <a:extLst>
                  <a:ext uri="{FF2B5EF4-FFF2-40B4-BE49-F238E27FC236}">
                    <a16:creationId xmlns:a16="http://schemas.microsoft.com/office/drawing/2014/main" id="{8B11E2B0-F0C6-420F-8048-1A0F318CC5CC}"/>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7" name="Freeform 93">
                <a:extLst>
                  <a:ext uri="{FF2B5EF4-FFF2-40B4-BE49-F238E27FC236}">
                    <a16:creationId xmlns:a16="http://schemas.microsoft.com/office/drawing/2014/main" id="{9308ADEF-50E9-4D05-8A3C-AA26E8F412B3}"/>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8" name="Oval 94">
                <a:extLst>
                  <a:ext uri="{FF2B5EF4-FFF2-40B4-BE49-F238E27FC236}">
                    <a16:creationId xmlns:a16="http://schemas.microsoft.com/office/drawing/2014/main" id="{C92F5913-2D9C-44B6-A8B2-D73CD54EE64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Freeform 95">
                <a:extLst>
                  <a:ext uri="{FF2B5EF4-FFF2-40B4-BE49-F238E27FC236}">
                    <a16:creationId xmlns:a16="http://schemas.microsoft.com/office/drawing/2014/main" id="{E05B4012-ADCD-4513-9A74-80BD39D470FA}"/>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0" name="AutoShape 96">
                <a:extLst>
                  <a:ext uri="{FF2B5EF4-FFF2-40B4-BE49-F238E27FC236}">
                    <a16:creationId xmlns:a16="http://schemas.microsoft.com/office/drawing/2014/main" id="{81E2BA7B-85F6-4669-9584-B8E3E950E005}"/>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1" name="AutoShape 97">
                <a:extLst>
                  <a:ext uri="{FF2B5EF4-FFF2-40B4-BE49-F238E27FC236}">
                    <a16:creationId xmlns:a16="http://schemas.microsoft.com/office/drawing/2014/main" id="{446933B2-1664-40BE-8281-0A760F4BC29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2" name="Oval 98">
                <a:extLst>
                  <a:ext uri="{FF2B5EF4-FFF2-40B4-BE49-F238E27FC236}">
                    <a16:creationId xmlns:a16="http://schemas.microsoft.com/office/drawing/2014/main" id="{A3B78805-3DCF-446E-A34B-D81B84DA532C}"/>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 name="Oval 99">
                <a:extLst>
                  <a:ext uri="{FF2B5EF4-FFF2-40B4-BE49-F238E27FC236}">
                    <a16:creationId xmlns:a16="http://schemas.microsoft.com/office/drawing/2014/main" id="{BD67CD91-195D-4908-B35D-1101330EEF8B}"/>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4" name="Oval 100">
                <a:extLst>
                  <a:ext uri="{FF2B5EF4-FFF2-40B4-BE49-F238E27FC236}">
                    <a16:creationId xmlns:a16="http://schemas.microsoft.com/office/drawing/2014/main" id="{7D3D12E2-7C93-455B-B0FD-C2CA35122CF6}"/>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Rectangle 101">
                <a:extLst>
                  <a:ext uri="{FF2B5EF4-FFF2-40B4-BE49-F238E27FC236}">
                    <a16:creationId xmlns:a16="http://schemas.microsoft.com/office/drawing/2014/main" id="{FC7C6A00-2471-4754-B7E7-96FEFE11F322}"/>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4" name="Text Box 47">
              <a:extLst>
                <a:ext uri="{FF2B5EF4-FFF2-40B4-BE49-F238E27FC236}">
                  <a16:creationId xmlns:a16="http://schemas.microsoft.com/office/drawing/2014/main" id="{2359AEDC-812D-41BE-A831-239A00DF2C6B}"/>
                </a:ext>
              </a:extLst>
            </p:cNvPr>
            <p:cNvSpPr txBox="1">
              <a:spLocks noChangeArrowheads="1"/>
            </p:cNvSpPr>
            <p:nvPr/>
          </p:nvSpPr>
          <p:spPr bwMode="auto">
            <a:xfrm>
              <a:off x="2576549" y="3860027"/>
              <a:ext cx="1350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本地</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sp>
          <p:nvSpPr>
            <p:cNvPr id="145" name="Text Box 47">
              <a:extLst>
                <a:ext uri="{FF2B5EF4-FFF2-40B4-BE49-F238E27FC236}">
                  <a16:creationId xmlns:a16="http://schemas.microsoft.com/office/drawing/2014/main" id="{5DF9049B-B51F-4E4F-B4F1-E61AD403C0E3}"/>
                </a:ext>
              </a:extLst>
            </p:cNvPr>
            <p:cNvSpPr txBox="1">
              <a:spLocks noChangeArrowheads="1"/>
            </p:cNvSpPr>
            <p:nvPr/>
          </p:nvSpPr>
          <p:spPr bwMode="auto">
            <a:xfrm>
              <a:off x="1438647" y="2864094"/>
              <a:ext cx="1118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根</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sp>
          <p:nvSpPr>
            <p:cNvPr id="146" name="Text Box 47">
              <a:extLst>
                <a:ext uri="{FF2B5EF4-FFF2-40B4-BE49-F238E27FC236}">
                  <a16:creationId xmlns:a16="http://schemas.microsoft.com/office/drawing/2014/main" id="{4E1C8A7E-9443-4BD6-8DFC-C7B4CEF8184D}"/>
                </a:ext>
              </a:extLst>
            </p:cNvPr>
            <p:cNvSpPr txBox="1">
              <a:spLocks noChangeArrowheads="1"/>
            </p:cNvSpPr>
            <p:nvPr/>
          </p:nvSpPr>
          <p:spPr bwMode="auto">
            <a:xfrm>
              <a:off x="5796513" y="2870513"/>
              <a:ext cx="1350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授权</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cxnSp>
          <p:nvCxnSpPr>
            <p:cNvPr id="147" name="直接箭头连接符 146">
              <a:extLst>
                <a:ext uri="{FF2B5EF4-FFF2-40B4-BE49-F238E27FC236}">
                  <a16:creationId xmlns:a16="http://schemas.microsoft.com/office/drawing/2014/main" id="{49D25C31-5D40-47F3-84B1-B4E340951423}"/>
                </a:ext>
              </a:extLst>
            </p:cNvPr>
            <p:cNvCxnSpPr>
              <a:cxnSpLocks/>
            </p:cNvCxnSpPr>
            <p:nvPr/>
          </p:nvCxnSpPr>
          <p:spPr>
            <a:xfrm>
              <a:off x="4229061" y="4379058"/>
              <a:ext cx="0" cy="73913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A14AB2D0-7230-4F1F-836A-3EB1A446BBE8}"/>
                </a:ext>
              </a:extLst>
            </p:cNvPr>
            <p:cNvCxnSpPr>
              <a:cxnSpLocks/>
            </p:cNvCxnSpPr>
            <p:nvPr/>
          </p:nvCxnSpPr>
          <p:spPr>
            <a:xfrm>
              <a:off x="4085561" y="4375451"/>
              <a:ext cx="0" cy="739137"/>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文本框 148">
              <a:extLst>
                <a:ext uri="{FF2B5EF4-FFF2-40B4-BE49-F238E27FC236}">
                  <a16:creationId xmlns:a16="http://schemas.microsoft.com/office/drawing/2014/main" id="{97DDC088-87A2-4053-A7B9-044B9100F839}"/>
                </a:ext>
              </a:extLst>
            </p:cNvPr>
            <p:cNvSpPr txBox="1"/>
            <p:nvPr/>
          </p:nvSpPr>
          <p:spPr>
            <a:xfrm>
              <a:off x="3640033" y="4608625"/>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0" name="文本框 149">
              <a:extLst>
                <a:ext uri="{FF2B5EF4-FFF2-40B4-BE49-F238E27FC236}">
                  <a16:creationId xmlns:a16="http://schemas.microsoft.com/office/drawing/2014/main" id="{2E2AA4D5-0209-4838-9ADD-20C5D2AA9F17}"/>
                </a:ext>
              </a:extLst>
            </p:cNvPr>
            <p:cNvSpPr txBox="1"/>
            <p:nvPr/>
          </p:nvSpPr>
          <p:spPr>
            <a:xfrm>
              <a:off x="4213333" y="4608625"/>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(8)</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1" name="直接箭头连接符 150">
              <a:extLst>
                <a:ext uri="{FF2B5EF4-FFF2-40B4-BE49-F238E27FC236}">
                  <a16:creationId xmlns:a16="http://schemas.microsoft.com/office/drawing/2014/main" id="{D5B9C56E-BA23-41BC-AD72-A7CAC500ABD0}"/>
                </a:ext>
              </a:extLst>
            </p:cNvPr>
            <p:cNvCxnSpPr>
              <a:cxnSpLocks/>
            </p:cNvCxnSpPr>
            <p:nvPr/>
          </p:nvCxnSpPr>
          <p:spPr>
            <a:xfrm flipH="1" flipV="1">
              <a:off x="3074490" y="3137851"/>
              <a:ext cx="769727" cy="50108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29B8ECB0-AC82-4D70-825F-63C26AF4A770}"/>
                </a:ext>
              </a:extLst>
            </p:cNvPr>
            <p:cNvCxnSpPr>
              <a:cxnSpLocks/>
            </p:cNvCxnSpPr>
            <p:nvPr/>
          </p:nvCxnSpPr>
          <p:spPr>
            <a:xfrm flipH="1" flipV="1">
              <a:off x="3193511" y="3052354"/>
              <a:ext cx="769727" cy="50108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E77D1209-2B59-4F8B-A522-76734E5A3E53}"/>
                </a:ext>
              </a:extLst>
            </p:cNvPr>
            <p:cNvCxnSpPr>
              <a:cxnSpLocks/>
            </p:cNvCxnSpPr>
            <p:nvPr/>
          </p:nvCxnSpPr>
          <p:spPr>
            <a:xfrm flipV="1">
              <a:off x="4400068" y="3072275"/>
              <a:ext cx="852901" cy="46868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D755ED70-33D7-4695-A640-31F7E5FB3998}"/>
                </a:ext>
              </a:extLst>
            </p:cNvPr>
            <p:cNvCxnSpPr>
              <a:cxnSpLocks/>
            </p:cNvCxnSpPr>
            <p:nvPr/>
          </p:nvCxnSpPr>
          <p:spPr>
            <a:xfrm flipH="1">
              <a:off x="4491639" y="3183063"/>
              <a:ext cx="823999" cy="4654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5" name="文本框 154">
              <a:extLst>
                <a:ext uri="{FF2B5EF4-FFF2-40B4-BE49-F238E27FC236}">
                  <a16:creationId xmlns:a16="http://schemas.microsoft.com/office/drawing/2014/main" id="{18DF856C-1545-4822-B09A-90372676239E}"/>
                </a:ext>
              </a:extLst>
            </p:cNvPr>
            <p:cNvSpPr txBox="1"/>
            <p:nvPr/>
          </p:nvSpPr>
          <p:spPr>
            <a:xfrm>
              <a:off x="3074487" y="3342960"/>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6" name="文本框 155">
              <a:extLst>
                <a:ext uri="{FF2B5EF4-FFF2-40B4-BE49-F238E27FC236}">
                  <a16:creationId xmlns:a16="http://schemas.microsoft.com/office/drawing/2014/main" id="{40BE9549-3C2E-4524-B4B0-EB46D7705102}"/>
                </a:ext>
              </a:extLst>
            </p:cNvPr>
            <p:cNvSpPr txBox="1"/>
            <p:nvPr/>
          </p:nvSpPr>
          <p:spPr>
            <a:xfrm>
              <a:off x="3472920" y="3044730"/>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7" name="文本框 156">
              <a:extLst>
                <a:ext uri="{FF2B5EF4-FFF2-40B4-BE49-F238E27FC236}">
                  <a16:creationId xmlns:a16="http://schemas.microsoft.com/office/drawing/2014/main" id="{4B3D4338-0DBA-47D3-AB15-F6B3CD2864D3}"/>
                </a:ext>
              </a:extLst>
            </p:cNvPr>
            <p:cNvSpPr txBox="1"/>
            <p:nvPr/>
          </p:nvSpPr>
          <p:spPr>
            <a:xfrm>
              <a:off x="4462529" y="3044568"/>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8" name="文本框 157">
              <a:extLst>
                <a:ext uri="{FF2B5EF4-FFF2-40B4-BE49-F238E27FC236}">
                  <a16:creationId xmlns:a16="http://schemas.microsoft.com/office/drawing/2014/main" id="{8AC2DF21-2976-40D8-B8E2-65F653C1D2C9}"/>
                </a:ext>
              </a:extLst>
            </p:cNvPr>
            <p:cNvSpPr txBox="1"/>
            <p:nvPr/>
          </p:nvSpPr>
          <p:spPr>
            <a:xfrm>
              <a:off x="4818405" y="3366977"/>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9" name="直接箭头连接符 158">
              <a:extLst>
                <a:ext uri="{FF2B5EF4-FFF2-40B4-BE49-F238E27FC236}">
                  <a16:creationId xmlns:a16="http://schemas.microsoft.com/office/drawing/2014/main" id="{41BF02C8-7F85-418A-8D03-80947F1F7B1C}"/>
                </a:ext>
              </a:extLst>
            </p:cNvPr>
            <p:cNvCxnSpPr>
              <a:cxnSpLocks/>
            </p:cNvCxnSpPr>
            <p:nvPr/>
          </p:nvCxnSpPr>
          <p:spPr>
            <a:xfrm flipH="1">
              <a:off x="4589169" y="5390692"/>
              <a:ext cx="1941691" cy="16459"/>
            </a:xfrm>
            <a:prstGeom prst="straightConnector1">
              <a:avLst/>
            </a:prstGeom>
            <a:ln w="19050">
              <a:solidFill>
                <a:schemeClr val="accent6">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A46B6357-51B0-4551-A841-F18A35E942AC}"/>
                </a:ext>
              </a:extLst>
            </p:cNvPr>
            <p:cNvCxnSpPr>
              <a:cxnSpLocks/>
            </p:cNvCxnSpPr>
            <p:nvPr/>
          </p:nvCxnSpPr>
          <p:spPr>
            <a:xfrm flipH="1">
              <a:off x="4589171" y="5513785"/>
              <a:ext cx="1904092" cy="15351"/>
            </a:xfrm>
            <a:prstGeom prst="straightConnector1">
              <a:avLst/>
            </a:prstGeom>
            <a:ln w="19050">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052867E4-D6E5-457B-9438-5B5D6570804C}"/>
                </a:ext>
              </a:extLst>
            </p:cNvPr>
            <p:cNvSpPr txBox="1"/>
            <p:nvPr/>
          </p:nvSpPr>
          <p:spPr>
            <a:xfrm>
              <a:off x="5359377" y="5084000"/>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(9)</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3" name="文本框 162">
              <a:extLst>
                <a:ext uri="{FF2B5EF4-FFF2-40B4-BE49-F238E27FC236}">
                  <a16:creationId xmlns:a16="http://schemas.microsoft.com/office/drawing/2014/main" id="{ED70B311-430B-4157-B517-53D00FB653BF}"/>
                </a:ext>
              </a:extLst>
            </p:cNvPr>
            <p:cNvSpPr txBox="1"/>
            <p:nvPr/>
          </p:nvSpPr>
          <p:spPr>
            <a:xfrm>
              <a:off x="5296559" y="5545608"/>
              <a:ext cx="661524"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(10)</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4" name="Group 69">
              <a:extLst>
                <a:ext uri="{FF2B5EF4-FFF2-40B4-BE49-F238E27FC236}">
                  <a16:creationId xmlns:a16="http://schemas.microsoft.com/office/drawing/2014/main" id="{7E712A15-F7DA-4DCB-9C09-9C93980234F6}"/>
                </a:ext>
              </a:extLst>
            </p:cNvPr>
            <p:cNvGrpSpPr>
              <a:grpSpLocks/>
            </p:cNvGrpSpPr>
            <p:nvPr/>
          </p:nvGrpSpPr>
          <p:grpSpPr bwMode="auto">
            <a:xfrm>
              <a:off x="7093354" y="4738476"/>
              <a:ext cx="399283" cy="557213"/>
              <a:chOff x="4140" y="429"/>
              <a:chExt cx="1425" cy="2396"/>
            </a:xfrm>
          </p:grpSpPr>
          <p:sp>
            <p:nvSpPr>
              <p:cNvPr id="165" name="Freeform 70">
                <a:extLst>
                  <a:ext uri="{FF2B5EF4-FFF2-40B4-BE49-F238E27FC236}">
                    <a16:creationId xmlns:a16="http://schemas.microsoft.com/office/drawing/2014/main" id="{14B048A2-92B6-47F9-9A22-82F9414B1D3E}"/>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6" name="Rectangle 71">
                <a:extLst>
                  <a:ext uri="{FF2B5EF4-FFF2-40B4-BE49-F238E27FC236}">
                    <a16:creationId xmlns:a16="http://schemas.microsoft.com/office/drawing/2014/main" id="{CFAFEDFD-7152-47A1-8526-7EADD3ED2B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7" name="Freeform 72">
                <a:extLst>
                  <a:ext uri="{FF2B5EF4-FFF2-40B4-BE49-F238E27FC236}">
                    <a16:creationId xmlns:a16="http://schemas.microsoft.com/office/drawing/2014/main" id="{D44827F1-E26F-431C-BFF8-C7986204BCBB}"/>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8" name="Freeform 73">
                <a:extLst>
                  <a:ext uri="{FF2B5EF4-FFF2-40B4-BE49-F238E27FC236}">
                    <a16:creationId xmlns:a16="http://schemas.microsoft.com/office/drawing/2014/main" id="{8F00DE11-CFEE-4CE1-80A8-CD0FE061FEF0}"/>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9" name="Rectangle 74">
                <a:extLst>
                  <a:ext uri="{FF2B5EF4-FFF2-40B4-BE49-F238E27FC236}">
                    <a16:creationId xmlns:a16="http://schemas.microsoft.com/office/drawing/2014/main" id="{17F3F24E-7F1F-46F1-A45E-68244AEC3D25}"/>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0" name="Group 75">
                <a:extLst>
                  <a:ext uri="{FF2B5EF4-FFF2-40B4-BE49-F238E27FC236}">
                    <a16:creationId xmlns:a16="http://schemas.microsoft.com/office/drawing/2014/main" id="{2983DE58-33E8-4BCA-AAB9-6F13EED889E5}"/>
                  </a:ext>
                </a:extLst>
              </p:cNvPr>
              <p:cNvGrpSpPr>
                <a:grpSpLocks/>
              </p:cNvGrpSpPr>
              <p:nvPr/>
            </p:nvGrpSpPr>
            <p:grpSpPr bwMode="auto">
              <a:xfrm>
                <a:off x="4749" y="668"/>
                <a:ext cx="581" cy="145"/>
                <a:chOff x="614" y="2568"/>
                <a:chExt cx="725" cy="139"/>
              </a:xfrm>
            </p:grpSpPr>
            <p:sp>
              <p:nvSpPr>
                <p:cNvPr id="195" name="AutoShape 76">
                  <a:extLst>
                    <a:ext uri="{FF2B5EF4-FFF2-40B4-BE49-F238E27FC236}">
                      <a16:creationId xmlns:a16="http://schemas.microsoft.com/office/drawing/2014/main" id="{6347B431-C3AF-46A7-9A2D-027BD449CBC6}"/>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6" name="AutoShape 77">
                  <a:extLst>
                    <a:ext uri="{FF2B5EF4-FFF2-40B4-BE49-F238E27FC236}">
                      <a16:creationId xmlns:a16="http://schemas.microsoft.com/office/drawing/2014/main" id="{7D70C60A-986F-45C2-9E20-5242E471A89F}"/>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1" name="Rectangle 78">
                <a:extLst>
                  <a:ext uri="{FF2B5EF4-FFF2-40B4-BE49-F238E27FC236}">
                    <a16:creationId xmlns:a16="http://schemas.microsoft.com/office/drawing/2014/main" id="{58F3DCF6-261D-4094-BAEF-76C27A59A17C}"/>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2" name="Group 79">
                <a:extLst>
                  <a:ext uri="{FF2B5EF4-FFF2-40B4-BE49-F238E27FC236}">
                    <a16:creationId xmlns:a16="http://schemas.microsoft.com/office/drawing/2014/main" id="{8CE3FBD1-856D-4517-A4A6-9B0312542CA3}"/>
                  </a:ext>
                </a:extLst>
              </p:cNvPr>
              <p:cNvGrpSpPr>
                <a:grpSpLocks/>
              </p:cNvGrpSpPr>
              <p:nvPr/>
            </p:nvGrpSpPr>
            <p:grpSpPr bwMode="auto">
              <a:xfrm>
                <a:off x="4747" y="994"/>
                <a:ext cx="581" cy="134"/>
                <a:chOff x="614" y="2568"/>
                <a:chExt cx="725" cy="139"/>
              </a:xfrm>
            </p:grpSpPr>
            <p:sp>
              <p:nvSpPr>
                <p:cNvPr id="193" name="AutoShape 80">
                  <a:extLst>
                    <a:ext uri="{FF2B5EF4-FFF2-40B4-BE49-F238E27FC236}">
                      <a16:creationId xmlns:a16="http://schemas.microsoft.com/office/drawing/2014/main" id="{47120C1C-442A-4296-867B-3B9FB916B195}"/>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4" name="AutoShape 81">
                  <a:extLst>
                    <a:ext uri="{FF2B5EF4-FFF2-40B4-BE49-F238E27FC236}">
                      <a16:creationId xmlns:a16="http://schemas.microsoft.com/office/drawing/2014/main" id="{484B04F8-EE3A-4372-9763-72A777FF3D13}"/>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3" name="Rectangle 82">
                <a:extLst>
                  <a:ext uri="{FF2B5EF4-FFF2-40B4-BE49-F238E27FC236}">
                    <a16:creationId xmlns:a16="http://schemas.microsoft.com/office/drawing/2014/main" id="{53DA07AB-89FB-4BD4-B633-11D1451F09D8}"/>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4" name="Rectangle 83">
                <a:extLst>
                  <a:ext uri="{FF2B5EF4-FFF2-40B4-BE49-F238E27FC236}">
                    <a16:creationId xmlns:a16="http://schemas.microsoft.com/office/drawing/2014/main" id="{3FBDEF41-49A9-4507-8DD6-3C6F967C9B16}"/>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5" name="Group 84">
                <a:extLst>
                  <a:ext uri="{FF2B5EF4-FFF2-40B4-BE49-F238E27FC236}">
                    <a16:creationId xmlns:a16="http://schemas.microsoft.com/office/drawing/2014/main" id="{42FF1A39-85FC-453C-B95C-85B295F2B380}"/>
                  </a:ext>
                </a:extLst>
              </p:cNvPr>
              <p:cNvGrpSpPr>
                <a:grpSpLocks/>
              </p:cNvGrpSpPr>
              <p:nvPr/>
            </p:nvGrpSpPr>
            <p:grpSpPr bwMode="auto">
              <a:xfrm>
                <a:off x="4735" y="1627"/>
                <a:ext cx="582" cy="151"/>
                <a:chOff x="614" y="2568"/>
                <a:chExt cx="725" cy="139"/>
              </a:xfrm>
            </p:grpSpPr>
            <p:sp>
              <p:nvSpPr>
                <p:cNvPr id="191" name="AutoShape 85">
                  <a:extLst>
                    <a:ext uri="{FF2B5EF4-FFF2-40B4-BE49-F238E27FC236}">
                      <a16:creationId xmlns:a16="http://schemas.microsoft.com/office/drawing/2014/main" id="{206E05CE-56DE-4C18-8D93-8E3A0EAC33C9}"/>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2" name="AutoShape 86">
                  <a:extLst>
                    <a:ext uri="{FF2B5EF4-FFF2-40B4-BE49-F238E27FC236}">
                      <a16:creationId xmlns:a16="http://schemas.microsoft.com/office/drawing/2014/main" id="{3E058E39-BDAC-4187-A4AD-483418AB4BED}"/>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6" name="Freeform 87">
                <a:extLst>
                  <a:ext uri="{FF2B5EF4-FFF2-40B4-BE49-F238E27FC236}">
                    <a16:creationId xmlns:a16="http://schemas.microsoft.com/office/drawing/2014/main" id="{9F10EF17-6CBB-4F9D-8075-93D1C8490B95}"/>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77" name="Group 88">
                <a:extLst>
                  <a:ext uri="{FF2B5EF4-FFF2-40B4-BE49-F238E27FC236}">
                    <a16:creationId xmlns:a16="http://schemas.microsoft.com/office/drawing/2014/main" id="{2137CC98-84E8-4BE9-A388-65405B1070A5}"/>
                  </a:ext>
                </a:extLst>
              </p:cNvPr>
              <p:cNvGrpSpPr>
                <a:grpSpLocks/>
              </p:cNvGrpSpPr>
              <p:nvPr/>
            </p:nvGrpSpPr>
            <p:grpSpPr bwMode="auto">
              <a:xfrm>
                <a:off x="4739" y="1327"/>
                <a:ext cx="582" cy="139"/>
                <a:chOff x="614" y="2568"/>
                <a:chExt cx="725" cy="139"/>
              </a:xfrm>
            </p:grpSpPr>
            <p:sp>
              <p:nvSpPr>
                <p:cNvPr id="189" name="AutoShape 89">
                  <a:extLst>
                    <a:ext uri="{FF2B5EF4-FFF2-40B4-BE49-F238E27FC236}">
                      <a16:creationId xmlns:a16="http://schemas.microsoft.com/office/drawing/2014/main" id="{76FB1AF8-4078-4A0D-9EEF-93E8163C9F72}"/>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AutoShape 90">
                  <a:extLst>
                    <a:ext uri="{FF2B5EF4-FFF2-40B4-BE49-F238E27FC236}">
                      <a16:creationId xmlns:a16="http://schemas.microsoft.com/office/drawing/2014/main" id="{2BE2037C-289C-4660-96E6-55AFBB535F7F}"/>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8" name="Rectangle 91">
                <a:extLst>
                  <a:ext uri="{FF2B5EF4-FFF2-40B4-BE49-F238E27FC236}">
                    <a16:creationId xmlns:a16="http://schemas.microsoft.com/office/drawing/2014/main" id="{4CB0DCC4-A2D2-4F75-882A-4804331A854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Freeform 92">
                <a:extLst>
                  <a:ext uri="{FF2B5EF4-FFF2-40B4-BE49-F238E27FC236}">
                    <a16:creationId xmlns:a16="http://schemas.microsoft.com/office/drawing/2014/main" id="{8F3315DE-6CF6-42F2-878F-917B4C9B9232}"/>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Freeform 93">
                <a:extLst>
                  <a:ext uri="{FF2B5EF4-FFF2-40B4-BE49-F238E27FC236}">
                    <a16:creationId xmlns:a16="http://schemas.microsoft.com/office/drawing/2014/main" id="{D9E474BC-4EB5-4D34-9A00-FBAE7065A5CB}"/>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Oval 94">
                <a:extLst>
                  <a:ext uri="{FF2B5EF4-FFF2-40B4-BE49-F238E27FC236}">
                    <a16:creationId xmlns:a16="http://schemas.microsoft.com/office/drawing/2014/main" id="{89314D2A-C12C-41E2-BD6B-F930C623398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2" name="Freeform 95">
                <a:extLst>
                  <a:ext uri="{FF2B5EF4-FFF2-40B4-BE49-F238E27FC236}">
                    <a16:creationId xmlns:a16="http://schemas.microsoft.com/office/drawing/2014/main" id="{2A455EC5-E1BE-4F80-A1EF-EAE5DB0ECD8E}"/>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AutoShape 96">
                <a:extLst>
                  <a:ext uri="{FF2B5EF4-FFF2-40B4-BE49-F238E27FC236}">
                    <a16:creationId xmlns:a16="http://schemas.microsoft.com/office/drawing/2014/main" id="{7A45D50C-0187-42BE-9CD9-40BAF5A4726F}"/>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AutoShape 97">
                <a:extLst>
                  <a:ext uri="{FF2B5EF4-FFF2-40B4-BE49-F238E27FC236}">
                    <a16:creationId xmlns:a16="http://schemas.microsoft.com/office/drawing/2014/main" id="{1B33D05F-EC56-49C9-84E4-E29B29D35711}"/>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Oval 98">
                <a:extLst>
                  <a:ext uri="{FF2B5EF4-FFF2-40B4-BE49-F238E27FC236}">
                    <a16:creationId xmlns:a16="http://schemas.microsoft.com/office/drawing/2014/main" id="{1A6F7244-8458-488F-BB36-8BEDD79259A1}"/>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Oval 99">
                <a:extLst>
                  <a:ext uri="{FF2B5EF4-FFF2-40B4-BE49-F238E27FC236}">
                    <a16:creationId xmlns:a16="http://schemas.microsoft.com/office/drawing/2014/main" id="{1D29CFCC-D268-440D-9E1A-3474301101AE}"/>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7" name="Oval 100">
                <a:extLst>
                  <a:ext uri="{FF2B5EF4-FFF2-40B4-BE49-F238E27FC236}">
                    <a16:creationId xmlns:a16="http://schemas.microsoft.com/office/drawing/2014/main" id="{C1C5321A-B74E-462C-BA81-EBD18F40CEBD}"/>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8" name="Rectangle 101">
                <a:extLst>
                  <a:ext uri="{FF2B5EF4-FFF2-40B4-BE49-F238E27FC236}">
                    <a16:creationId xmlns:a16="http://schemas.microsoft.com/office/drawing/2014/main" id="{1FCED3D4-08F5-48D9-A7BB-B7297265E130}"/>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97" name="Group 69">
              <a:extLst>
                <a:ext uri="{FF2B5EF4-FFF2-40B4-BE49-F238E27FC236}">
                  <a16:creationId xmlns:a16="http://schemas.microsoft.com/office/drawing/2014/main" id="{BA17A8E5-8D5D-477C-8A72-7FAFFD7D7933}"/>
                </a:ext>
              </a:extLst>
            </p:cNvPr>
            <p:cNvGrpSpPr>
              <a:grpSpLocks/>
            </p:cNvGrpSpPr>
            <p:nvPr/>
          </p:nvGrpSpPr>
          <p:grpSpPr bwMode="auto">
            <a:xfrm>
              <a:off x="7912717" y="4743369"/>
              <a:ext cx="399283" cy="557213"/>
              <a:chOff x="4140" y="429"/>
              <a:chExt cx="1425" cy="2396"/>
            </a:xfrm>
          </p:grpSpPr>
          <p:sp>
            <p:nvSpPr>
              <p:cNvPr id="198" name="Freeform 70">
                <a:extLst>
                  <a:ext uri="{FF2B5EF4-FFF2-40B4-BE49-F238E27FC236}">
                    <a16:creationId xmlns:a16="http://schemas.microsoft.com/office/drawing/2014/main" id="{71133991-FACE-49DD-BD72-25E8D4D41A26}"/>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Rectangle 71">
                <a:extLst>
                  <a:ext uri="{FF2B5EF4-FFF2-40B4-BE49-F238E27FC236}">
                    <a16:creationId xmlns:a16="http://schemas.microsoft.com/office/drawing/2014/main" id="{665EB75E-9491-4955-807D-5F7A7540350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Freeform 72">
                <a:extLst>
                  <a:ext uri="{FF2B5EF4-FFF2-40B4-BE49-F238E27FC236}">
                    <a16:creationId xmlns:a16="http://schemas.microsoft.com/office/drawing/2014/main" id="{81588015-F311-4684-BB6C-538DDAA5EA96}"/>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Freeform 73">
                <a:extLst>
                  <a:ext uri="{FF2B5EF4-FFF2-40B4-BE49-F238E27FC236}">
                    <a16:creationId xmlns:a16="http://schemas.microsoft.com/office/drawing/2014/main" id="{EDF409D7-9CD9-4EEF-8313-72F7D7DD30B0}"/>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2" name="Rectangle 74">
                <a:extLst>
                  <a:ext uri="{FF2B5EF4-FFF2-40B4-BE49-F238E27FC236}">
                    <a16:creationId xmlns:a16="http://schemas.microsoft.com/office/drawing/2014/main" id="{0F248FB4-C2A3-40DB-9142-8234A5FF7A2D}"/>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3" name="Group 75">
                <a:extLst>
                  <a:ext uri="{FF2B5EF4-FFF2-40B4-BE49-F238E27FC236}">
                    <a16:creationId xmlns:a16="http://schemas.microsoft.com/office/drawing/2014/main" id="{06E190C0-496D-4702-AD63-0C6EAE9375D7}"/>
                  </a:ext>
                </a:extLst>
              </p:cNvPr>
              <p:cNvGrpSpPr>
                <a:grpSpLocks/>
              </p:cNvGrpSpPr>
              <p:nvPr/>
            </p:nvGrpSpPr>
            <p:grpSpPr bwMode="auto">
              <a:xfrm>
                <a:off x="4749" y="668"/>
                <a:ext cx="581" cy="145"/>
                <a:chOff x="614" y="2568"/>
                <a:chExt cx="725" cy="139"/>
              </a:xfrm>
            </p:grpSpPr>
            <p:sp>
              <p:nvSpPr>
                <p:cNvPr id="228" name="AutoShape 76">
                  <a:extLst>
                    <a:ext uri="{FF2B5EF4-FFF2-40B4-BE49-F238E27FC236}">
                      <a16:creationId xmlns:a16="http://schemas.microsoft.com/office/drawing/2014/main" id="{F06E99EA-6237-46FA-8111-EFD23EE03823}"/>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9" name="AutoShape 77">
                  <a:extLst>
                    <a:ext uri="{FF2B5EF4-FFF2-40B4-BE49-F238E27FC236}">
                      <a16:creationId xmlns:a16="http://schemas.microsoft.com/office/drawing/2014/main" id="{433A2B6D-297E-45B3-80B2-45A84F1A73A3}"/>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4" name="Rectangle 78">
                <a:extLst>
                  <a:ext uri="{FF2B5EF4-FFF2-40B4-BE49-F238E27FC236}">
                    <a16:creationId xmlns:a16="http://schemas.microsoft.com/office/drawing/2014/main" id="{B1836EA1-D249-44E7-AB14-62D2828FF2CE}"/>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5" name="Group 79">
                <a:extLst>
                  <a:ext uri="{FF2B5EF4-FFF2-40B4-BE49-F238E27FC236}">
                    <a16:creationId xmlns:a16="http://schemas.microsoft.com/office/drawing/2014/main" id="{FA6C680C-0E83-4C00-92AF-71541295D6F8}"/>
                  </a:ext>
                </a:extLst>
              </p:cNvPr>
              <p:cNvGrpSpPr>
                <a:grpSpLocks/>
              </p:cNvGrpSpPr>
              <p:nvPr/>
            </p:nvGrpSpPr>
            <p:grpSpPr bwMode="auto">
              <a:xfrm>
                <a:off x="4747" y="994"/>
                <a:ext cx="581" cy="134"/>
                <a:chOff x="614" y="2568"/>
                <a:chExt cx="725" cy="139"/>
              </a:xfrm>
            </p:grpSpPr>
            <p:sp>
              <p:nvSpPr>
                <p:cNvPr id="226" name="AutoShape 80">
                  <a:extLst>
                    <a:ext uri="{FF2B5EF4-FFF2-40B4-BE49-F238E27FC236}">
                      <a16:creationId xmlns:a16="http://schemas.microsoft.com/office/drawing/2014/main" id="{368CBB71-A0B9-4E17-869D-70A015B8B1EB}"/>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7" name="AutoShape 81">
                  <a:extLst>
                    <a:ext uri="{FF2B5EF4-FFF2-40B4-BE49-F238E27FC236}">
                      <a16:creationId xmlns:a16="http://schemas.microsoft.com/office/drawing/2014/main" id="{84471192-D8E8-4ADF-9A23-382308CAF2EB}"/>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6" name="Rectangle 82">
                <a:extLst>
                  <a:ext uri="{FF2B5EF4-FFF2-40B4-BE49-F238E27FC236}">
                    <a16:creationId xmlns:a16="http://schemas.microsoft.com/office/drawing/2014/main" id="{914B038C-0E15-429C-B449-D9A33026B63A}"/>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Rectangle 83">
                <a:extLst>
                  <a:ext uri="{FF2B5EF4-FFF2-40B4-BE49-F238E27FC236}">
                    <a16:creationId xmlns:a16="http://schemas.microsoft.com/office/drawing/2014/main" id="{E41D4B18-375B-4AD7-880D-AC8E5EAAB34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8" name="Group 84">
                <a:extLst>
                  <a:ext uri="{FF2B5EF4-FFF2-40B4-BE49-F238E27FC236}">
                    <a16:creationId xmlns:a16="http://schemas.microsoft.com/office/drawing/2014/main" id="{A2346286-75A0-4AD2-A010-D4A577DE9AC2}"/>
                  </a:ext>
                </a:extLst>
              </p:cNvPr>
              <p:cNvGrpSpPr>
                <a:grpSpLocks/>
              </p:cNvGrpSpPr>
              <p:nvPr/>
            </p:nvGrpSpPr>
            <p:grpSpPr bwMode="auto">
              <a:xfrm>
                <a:off x="4735" y="1627"/>
                <a:ext cx="582" cy="151"/>
                <a:chOff x="614" y="2568"/>
                <a:chExt cx="725" cy="139"/>
              </a:xfrm>
            </p:grpSpPr>
            <p:sp>
              <p:nvSpPr>
                <p:cNvPr id="224" name="AutoShape 85">
                  <a:extLst>
                    <a:ext uri="{FF2B5EF4-FFF2-40B4-BE49-F238E27FC236}">
                      <a16:creationId xmlns:a16="http://schemas.microsoft.com/office/drawing/2014/main" id="{9B4A8155-0698-4F6A-8555-30B4AD9468A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AutoShape 86">
                  <a:extLst>
                    <a:ext uri="{FF2B5EF4-FFF2-40B4-BE49-F238E27FC236}">
                      <a16:creationId xmlns:a16="http://schemas.microsoft.com/office/drawing/2014/main" id="{89E63FE9-1587-4DD3-85E9-9CBF09A280F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9" name="Freeform 87">
                <a:extLst>
                  <a:ext uri="{FF2B5EF4-FFF2-40B4-BE49-F238E27FC236}">
                    <a16:creationId xmlns:a16="http://schemas.microsoft.com/office/drawing/2014/main" id="{A5D2BD78-0614-4902-BFBE-2416F9401C4B}"/>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10" name="Group 88">
                <a:extLst>
                  <a:ext uri="{FF2B5EF4-FFF2-40B4-BE49-F238E27FC236}">
                    <a16:creationId xmlns:a16="http://schemas.microsoft.com/office/drawing/2014/main" id="{E1BE6F94-B3F9-48FE-B997-1B5D39915219}"/>
                  </a:ext>
                </a:extLst>
              </p:cNvPr>
              <p:cNvGrpSpPr>
                <a:grpSpLocks/>
              </p:cNvGrpSpPr>
              <p:nvPr/>
            </p:nvGrpSpPr>
            <p:grpSpPr bwMode="auto">
              <a:xfrm>
                <a:off x="4739" y="1327"/>
                <a:ext cx="582" cy="139"/>
                <a:chOff x="614" y="2568"/>
                <a:chExt cx="725" cy="139"/>
              </a:xfrm>
            </p:grpSpPr>
            <p:sp>
              <p:nvSpPr>
                <p:cNvPr id="222" name="AutoShape 89">
                  <a:extLst>
                    <a:ext uri="{FF2B5EF4-FFF2-40B4-BE49-F238E27FC236}">
                      <a16:creationId xmlns:a16="http://schemas.microsoft.com/office/drawing/2014/main" id="{18BF2919-6DE9-4AF3-835D-2DDD69CE875D}"/>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3" name="AutoShape 90">
                  <a:extLst>
                    <a:ext uri="{FF2B5EF4-FFF2-40B4-BE49-F238E27FC236}">
                      <a16:creationId xmlns:a16="http://schemas.microsoft.com/office/drawing/2014/main" id="{EC5A4440-78DF-4D78-A084-393D0FBFC418}"/>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11" name="Rectangle 91">
                <a:extLst>
                  <a:ext uri="{FF2B5EF4-FFF2-40B4-BE49-F238E27FC236}">
                    <a16:creationId xmlns:a16="http://schemas.microsoft.com/office/drawing/2014/main" id="{2B1CFD76-B562-4037-AF41-C0901AD1C525}"/>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2" name="Freeform 92">
                <a:extLst>
                  <a:ext uri="{FF2B5EF4-FFF2-40B4-BE49-F238E27FC236}">
                    <a16:creationId xmlns:a16="http://schemas.microsoft.com/office/drawing/2014/main" id="{1E2A9BE7-55C4-4E83-9BA7-614899D0F3E3}"/>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3" name="Freeform 93">
                <a:extLst>
                  <a:ext uri="{FF2B5EF4-FFF2-40B4-BE49-F238E27FC236}">
                    <a16:creationId xmlns:a16="http://schemas.microsoft.com/office/drawing/2014/main" id="{F0A48F13-3B8C-474A-AD64-8B381591A3A5}"/>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4" name="Oval 94">
                <a:extLst>
                  <a:ext uri="{FF2B5EF4-FFF2-40B4-BE49-F238E27FC236}">
                    <a16:creationId xmlns:a16="http://schemas.microsoft.com/office/drawing/2014/main" id="{7BDCCEFB-1BF4-4D15-B4B5-CC71991012D7}"/>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5" name="Freeform 95">
                <a:extLst>
                  <a:ext uri="{FF2B5EF4-FFF2-40B4-BE49-F238E27FC236}">
                    <a16:creationId xmlns:a16="http://schemas.microsoft.com/office/drawing/2014/main" id="{F1F20B16-C4C2-4403-8AD4-3252156DFEC2}"/>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6" name="AutoShape 96">
                <a:extLst>
                  <a:ext uri="{FF2B5EF4-FFF2-40B4-BE49-F238E27FC236}">
                    <a16:creationId xmlns:a16="http://schemas.microsoft.com/office/drawing/2014/main" id="{BD27D53D-3EF4-4FAD-AF73-9BE37DA22E47}"/>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7" name="AutoShape 97">
                <a:extLst>
                  <a:ext uri="{FF2B5EF4-FFF2-40B4-BE49-F238E27FC236}">
                    <a16:creationId xmlns:a16="http://schemas.microsoft.com/office/drawing/2014/main" id="{A8D871E2-C268-49E7-8E2B-10D57D1E13BB}"/>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8" name="Oval 98">
                <a:extLst>
                  <a:ext uri="{FF2B5EF4-FFF2-40B4-BE49-F238E27FC236}">
                    <a16:creationId xmlns:a16="http://schemas.microsoft.com/office/drawing/2014/main" id="{283ACEEC-B41E-4E27-BF5D-D49F430B1270}"/>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9" name="Oval 99">
                <a:extLst>
                  <a:ext uri="{FF2B5EF4-FFF2-40B4-BE49-F238E27FC236}">
                    <a16:creationId xmlns:a16="http://schemas.microsoft.com/office/drawing/2014/main" id="{44BD0E94-D10A-4B0F-BD1A-42DE05A40242}"/>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0" name="Oval 100">
                <a:extLst>
                  <a:ext uri="{FF2B5EF4-FFF2-40B4-BE49-F238E27FC236}">
                    <a16:creationId xmlns:a16="http://schemas.microsoft.com/office/drawing/2014/main" id="{2B5557B2-B5F1-4E8D-8DAF-1114A36A0C11}"/>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101">
                <a:extLst>
                  <a:ext uri="{FF2B5EF4-FFF2-40B4-BE49-F238E27FC236}">
                    <a16:creationId xmlns:a16="http://schemas.microsoft.com/office/drawing/2014/main" id="{F9DE0A7C-6ECE-4DC4-9056-41D08EDB4FD2}"/>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30" name="Group 69">
              <a:extLst>
                <a:ext uri="{FF2B5EF4-FFF2-40B4-BE49-F238E27FC236}">
                  <a16:creationId xmlns:a16="http://schemas.microsoft.com/office/drawing/2014/main" id="{5282A025-5509-4DD2-8D87-AE487A245E93}"/>
                </a:ext>
              </a:extLst>
            </p:cNvPr>
            <p:cNvGrpSpPr>
              <a:grpSpLocks/>
            </p:cNvGrpSpPr>
            <p:nvPr/>
          </p:nvGrpSpPr>
          <p:grpSpPr bwMode="auto">
            <a:xfrm>
              <a:off x="7531045" y="5460149"/>
              <a:ext cx="399283" cy="557213"/>
              <a:chOff x="4140" y="429"/>
              <a:chExt cx="1425" cy="2396"/>
            </a:xfrm>
          </p:grpSpPr>
          <p:sp>
            <p:nvSpPr>
              <p:cNvPr id="231" name="Freeform 70">
                <a:extLst>
                  <a:ext uri="{FF2B5EF4-FFF2-40B4-BE49-F238E27FC236}">
                    <a16:creationId xmlns:a16="http://schemas.microsoft.com/office/drawing/2014/main" id="{86778203-1C0C-472E-8429-2324DBC02730}"/>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2" name="Rectangle 71">
                <a:extLst>
                  <a:ext uri="{FF2B5EF4-FFF2-40B4-BE49-F238E27FC236}">
                    <a16:creationId xmlns:a16="http://schemas.microsoft.com/office/drawing/2014/main" id="{79C98F22-028A-401F-90EE-4007F2C683FE}"/>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3" name="Freeform 72">
                <a:extLst>
                  <a:ext uri="{FF2B5EF4-FFF2-40B4-BE49-F238E27FC236}">
                    <a16:creationId xmlns:a16="http://schemas.microsoft.com/office/drawing/2014/main" id="{9E6551FB-CE52-4A71-AE1D-DA9E4261F32C}"/>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4" name="Freeform 73">
                <a:extLst>
                  <a:ext uri="{FF2B5EF4-FFF2-40B4-BE49-F238E27FC236}">
                    <a16:creationId xmlns:a16="http://schemas.microsoft.com/office/drawing/2014/main" id="{9B9BEA66-2225-4A8D-BC37-E30AC2BCD546}"/>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5" name="Rectangle 74">
                <a:extLst>
                  <a:ext uri="{FF2B5EF4-FFF2-40B4-BE49-F238E27FC236}">
                    <a16:creationId xmlns:a16="http://schemas.microsoft.com/office/drawing/2014/main" id="{186909A8-CF42-42AD-A7D1-2A578313E634}"/>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6" name="Group 75">
                <a:extLst>
                  <a:ext uri="{FF2B5EF4-FFF2-40B4-BE49-F238E27FC236}">
                    <a16:creationId xmlns:a16="http://schemas.microsoft.com/office/drawing/2014/main" id="{613D5BC8-3969-4C23-8897-44BB05E789C4}"/>
                  </a:ext>
                </a:extLst>
              </p:cNvPr>
              <p:cNvGrpSpPr>
                <a:grpSpLocks/>
              </p:cNvGrpSpPr>
              <p:nvPr/>
            </p:nvGrpSpPr>
            <p:grpSpPr bwMode="auto">
              <a:xfrm>
                <a:off x="4749" y="668"/>
                <a:ext cx="581" cy="145"/>
                <a:chOff x="614" y="2568"/>
                <a:chExt cx="725" cy="139"/>
              </a:xfrm>
            </p:grpSpPr>
            <p:sp>
              <p:nvSpPr>
                <p:cNvPr id="261" name="AutoShape 76">
                  <a:extLst>
                    <a:ext uri="{FF2B5EF4-FFF2-40B4-BE49-F238E27FC236}">
                      <a16:creationId xmlns:a16="http://schemas.microsoft.com/office/drawing/2014/main" id="{985C5F07-FFCB-4FAF-8D1E-7B7FE668AECD}"/>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2" name="AutoShape 77">
                  <a:extLst>
                    <a:ext uri="{FF2B5EF4-FFF2-40B4-BE49-F238E27FC236}">
                      <a16:creationId xmlns:a16="http://schemas.microsoft.com/office/drawing/2014/main" id="{B1115A05-1FA5-47A1-9E26-D736484078B9}"/>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7" name="Rectangle 78">
                <a:extLst>
                  <a:ext uri="{FF2B5EF4-FFF2-40B4-BE49-F238E27FC236}">
                    <a16:creationId xmlns:a16="http://schemas.microsoft.com/office/drawing/2014/main" id="{53122801-A3C4-45EF-AE05-772DC39C235F}"/>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38" name="Group 79">
                <a:extLst>
                  <a:ext uri="{FF2B5EF4-FFF2-40B4-BE49-F238E27FC236}">
                    <a16:creationId xmlns:a16="http://schemas.microsoft.com/office/drawing/2014/main" id="{9A0A5A08-9530-4101-91B7-13BF1B6A686A}"/>
                  </a:ext>
                </a:extLst>
              </p:cNvPr>
              <p:cNvGrpSpPr>
                <a:grpSpLocks/>
              </p:cNvGrpSpPr>
              <p:nvPr/>
            </p:nvGrpSpPr>
            <p:grpSpPr bwMode="auto">
              <a:xfrm>
                <a:off x="4747" y="994"/>
                <a:ext cx="581" cy="134"/>
                <a:chOff x="614" y="2568"/>
                <a:chExt cx="725" cy="139"/>
              </a:xfrm>
            </p:grpSpPr>
            <p:sp>
              <p:nvSpPr>
                <p:cNvPr id="259" name="AutoShape 80">
                  <a:extLst>
                    <a:ext uri="{FF2B5EF4-FFF2-40B4-BE49-F238E27FC236}">
                      <a16:creationId xmlns:a16="http://schemas.microsoft.com/office/drawing/2014/main" id="{27992E31-9F14-443D-8658-7C842CAF085F}"/>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AutoShape 81">
                  <a:extLst>
                    <a:ext uri="{FF2B5EF4-FFF2-40B4-BE49-F238E27FC236}">
                      <a16:creationId xmlns:a16="http://schemas.microsoft.com/office/drawing/2014/main" id="{4A8F9F50-CCD2-4F2A-8012-EA6618F65456}"/>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9" name="Rectangle 82">
                <a:extLst>
                  <a:ext uri="{FF2B5EF4-FFF2-40B4-BE49-F238E27FC236}">
                    <a16:creationId xmlns:a16="http://schemas.microsoft.com/office/drawing/2014/main" id="{AE8C8476-741B-4A00-AECC-F3DD1981F0EB}"/>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0" name="Rectangle 83">
                <a:extLst>
                  <a:ext uri="{FF2B5EF4-FFF2-40B4-BE49-F238E27FC236}">
                    <a16:creationId xmlns:a16="http://schemas.microsoft.com/office/drawing/2014/main" id="{E01E99F4-3E69-4F10-A325-F2A948C0BD2E}"/>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1" name="Group 84">
                <a:extLst>
                  <a:ext uri="{FF2B5EF4-FFF2-40B4-BE49-F238E27FC236}">
                    <a16:creationId xmlns:a16="http://schemas.microsoft.com/office/drawing/2014/main" id="{96CD4CD4-CD76-43DC-9B5A-BE11A578DAEA}"/>
                  </a:ext>
                </a:extLst>
              </p:cNvPr>
              <p:cNvGrpSpPr>
                <a:grpSpLocks/>
              </p:cNvGrpSpPr>
              <p:nvPr/>
            </p:nvGrpSpPr>
            <p:grpSpPr bwMode="auto">
              <a:xfrm>
                <a:off x="4735" y="1627"/>
                <a:ext cx="582" cy="151"/>
                <a:chOff x="614" y="2568"/>
                <a:chExt cx="725" cy="139"/>
              </a:xfrm>
            </p:grpSpPr>
            <p:sp>
              <p:nvSpPr>
                <p:cNvPr id="257" name="AutoShape 85">
                  <a:extLst>
                    <a:ext uri="{FF2B5EF4-FFF2-40B4-BE49-F238E27FC236}">
                      <a16:creationId xmlns:a16="http://schemas.microsoft.com/office/drawing/2014/main" id="{798C6045-C81F-426B-BAEE-96536300304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8" name="AutoShape 86">
                  <a:extLst>
                    <a:ext uri="{FF2B5EF4-FFF2-40B4-BE49-F238E27FC236}">
                      <a16:creationId xmlns:a16="http://schemas.microsoft.com/office/drawing/2014/main" id="{C22348C0-621D-4A85-8E6D-14001FC82744}"/>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2" name="Freeform 87">
                <a:extLst>
                  <a:ext uri="{FF2B5EF4-FFF2-40B4-BE49-F238E27FC236}">
                    <a16:creationId xmlns:a16="http://schemas.microsoft.com/office/drawing/2014/main" id="{7DA5B2DE-97E0-4D4D-8BFE-BB77C0A4C8EE}"/>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3" name="Group 88">
                <a:extLst>
                  <a:ext uri="{FF2B5EF4-FFF2-40B4-BE49-F238E27FC236}">
                    <a16:creationId xmlns:a16="http://schemas.microsoft.com/office/drawing/2014/main" id="{DBF04D06-6454-434E-97AB-650510D1822D}"/>
                  </a:ext>
                </a:extLst>
              </p:cNvPr>
              <p:cNvGrpSpPr>
                <a:grpSpLocks/>
              </p:cNvGrpSpPr>
              <p:nvPr/>
            </p:nvGrpSpPr>
            <p:grpSpPr bwMode="auto">
              <a:xfrm>
                <a:off x="4739" y="1327"/>
                <a:ext cx="582" cy="139"/>
                <a:chOff x="614" y="2568"/>
                <a:chExt cx="725" cy="139"/>
              </a:xfrm>
            </p:grpSpPr>
            <p:sp>
              <p:nvSpPr>
                <p:cNvPr id="255" name="AutoShape 89">
                  <a:extLst>
                    <a:ext uri="{FF2B5EF4-FFF2-40B4-BE49-F238E27FC236}">
                      <a16:creationId xmlns:a16="http://schemas.microsoft.com/office/drawing/2014/main" id="{2ECFAF69-0505-4366-875E-D5E784FEC395}"/>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6" name="AutoShape 90">
                  <a:extLst>
                    <a:ext uri="{FF2B5EF4-FFF2-40B4-BE49-F238E27FC236}">
                      <a16:creationId xmlns:a16="http://schemas.microsoft.com/office/drawing/2014/main" id="{96750870-87E7-46FB-B560-7AB932AE4D25}"/>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44" name="Rectangle 91">
                <a:extLst>
                  <a:ext uri="{FF2B5EF4-FFF2-40B4-BE49-F238E27FC236}">
                    <a16:creationId xmlns:a16="http://schemas.microsoft.com/office/drawing/2014/main" id="{0252CF12-D352-4E31-9818-E03601B43894}"/>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5" name="Freeform 92">
                <a:extLst>
                  <a:ext uri="{FF2B5EF4-FFF2-40B4-BE49-F238E27FC236}">
                    <a16:creationId xmlns:a16="http://schemas.microsoft.com/office/drawing/2014/main" id="{3FA010B5-0040-4118-9063-539A92AEBE4C}"/>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6" name="Freeform 93">
                <a:extLst>
                  <a:ext uri="{FF2B5EF4-FFF2-40B4-BE49-F238E27FC236}">
                    <a16:creationId xmlns:a16="http://schemas.microsoft.com/office/drawing/2014/main" id="{4C7DE306-BD72-4EBC-904E-8A0E2EF05AFD}"/>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7" name="Oval 94">
                <a:extLst>
                  <a:ext uri="{FF2B5EF4-FFF2-40B4-BE49-F238E27FC236}">
                    <a16:creationId xmlns:a16="http://schemas.microsoft.com/office/drawing/2014/main" id="{BE9AE6E9-435A-4AD8-9E30-DACAF38EB087}"/>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8" name="Freeform 95">
                <a:extLst>
                  <a:ext uri="{FF2B5EF4-FFF2-40B4-BE49-F238E27FC236}">
                    <a16:creationId xmlns:a16="http://schemas.microsoft.com/office/drawing/2014/main" id="{CA3143E1-DFB2-44CA-8A3D-94219AFC1FB5}"/>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9" name="AutoShape 96">
                <a:extLst>
                  <a:ext uri="{FF2B5EF4-FFF2-40B4-BE49-F238E27FC236}">
                    <a16:creationId xmlns:a16="http://schemas.microsoft.com/office/drawing/2014/main" id="{950C895B-4864-4590-8CDF-FF39D0376384}"/>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0" name="AutoShape 97">
                <a:extLst>
                  <a:ext uri="{FF2B5EF4-FFF2-40B4-BE49-F238E27FC236}">
                    <a16:creationId xmlns:a16="http://schemas.microsoft.com/office/drawing/2014/main" id="{C2C6362D-56E2-40E3-96BD-2CDFC419C334}"/>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Oval 98">
                <a:extLst>
                  <a:ext uri="{FF2B5EF4-FFF2-40B4-BE49-F238E27FC236}">
                    <a16:creationId xmlns:a16="http://schemas.microsoft.com/office/drawing/2014/main" id="{9421B9B8-ED8E-46DD-AE47-81D70092926E}"/>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2" name="Oval 99">
                <a:extLst>
                  <a:ext uri="{FF2B5EF4-FFF2-40B4-BE49-F238E27FC236}">
                    <a16:creationId xmlns:a16="http://schemas.microsoft.com/office/drawing/2014/main" id="{ADDBE8D7-B7D5-42ED-8BF2-E90CC4C09CC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3" name="Oval 100">
                <a:extLst>
                  <a:ext uri="{FF2B5EF4-FFF2-40B4-BE49-F238E27FC236}">
                    <a16:creationId xmlns:a16="http://schemas.microsoft.com/office/drawing/2014/main" id="{1E2BFDE0-E682-4715-A01F-18E43CB076E7}"/>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4" name="Rectangle 101">
                <a:extLst>
                  <a:ext uri="{FF2B5EF4-FFF2-40B4-BE49-F238E27FC236}">
                    <a16:creationId xmlns:a16="http://schemas.microsoft.com/office/drawing/2014/main" id="{792280D6-EC53-4E80-B2A6-2174B4E7964D}"/>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3" name="Text Box 47">
              <a:extLst>
                <a:ext uri="{FF2B5EF4-FFF2-40B4-BE49-F238E27FC236}">
                  <a16:creationId xmlns:a16="http://schemas.microsoft.com/office/drawing/2014/main" id="{084AE63A-3E44-4CC2-A326-7C8828C54F5D}"/>
                </a:ext>
              </a:extLst>
            </p:cNvPr>
            <p:cNvSpPr txBox="1">
              <a:spLocks noChangeArrowheads="1"/>
            </p:cNvSpPr>
            <p:nvPr/>
          </p:nvSpPr>
          <p:spPr bwMode="auto">
            <a:xfrm>
              <a:off x="6805269" y="6017736"/>
              <a:ext cx="1755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CDN</a:t>
              </a: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4" name="Group 69">
              <a:extLst>
                <a:ext uri="{FF2B5EF4-FFF2-40B4-BE49-F238E27FC236}">
                  <a16:creationId xmlns:a16="http://schemas.microsoft.com/office/drawing/2014/main" id="{E54FA4FC-A7D8-44F2-AB7C-4A7C5404B1FB}"/>
                </a:ext>
              </a:extLst>
            </p:cNvPr>
            <p:cNvGrpSpPr>
              <a:grpSpLocks/>
            </p:cNvGrpSpPr>
            <p:nvPr/>
          </p:nvGrpSpPr>
          <p:grpSpPr bwMode="auto">
            <a:xfrm>
              <a:off x="7444127" y="3671301"/>
              <a:ext cx="504516" cy="647839"/>
              <a:chOff x="4140" y="429"/>
              <a:chExt cx="1425" cy="2396"/>
            </a:xfrm>
          </p:grpSpPr>
          <p:sp>
            <p:nvSpPr>
              <p:cNvPr id="265" name="Freeform 70">
                <a:extLst>
                  <a:ext uri="{FF2B5EF4-FFF2-40B4-BE49-F238E27FC236}">
                    <a16:creationId xmlns:a16="http://schemas.microsoft.com/office/drawing/2014/main" id="{14200B3A-4457-454D-AAAB-BE122CBAF761}"/>
                  </a:ext>
                </a:extLst>
              </p:cNvPr>
              <p:cNvSpPr>
                <a:spLocks/>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6" name="Rectangle 71">
                <a:extLst>
                  <a:ext uri="{FF2B5EF4-FFF2-40B4-BE49-F238E27FC236}">
                    <a16:creationId xmlns:a16="http://schemas.microsoft.com/office/drawing/2014/main" id="{3275E5BB-AE8A-494A-9013-8CE6D71BF22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7" name="Freeform 72">
                <a:extLst>
                  <a:ext uri="{FF2B5EF4-FFF2-40B4-BE49-F238E27FC236}">
                    <a16:creationId xmlns:a16="http://schemas.microsoft.com/office/drawing/2014/main" id="{A95C2C69-61EE-4DF8-957B-6774608EA611}"/>
                  </a:ext>
                </a:extLst>
              </p:cNvPr>
              <p:cNvSpPr>
                <a:spLocks/>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8" name="Freeform 73">
                <a:extLst>
                  <a:ext uri="{FF2B5EF4-FFF2-40B4-BE49-F238E27FC236}">
                    <a16:creationId xmlns:a16="http://schemas.microsoft.com/office/drawing/2014/main" id="{A66226B9-4790-42A1-BA40-BAC705F6AAD4}"/>
                  </a:ext>
                </a:extLst>
              </p:cNvPr>
              <p:cNvSpPr>
                <a:spLocks/>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9" name="Rectangle 74">
                <a:extLst>
                  <a:ext uri="{FF2B5EF4-FFF2-40B4-BE49-F238E27FC236}">
                    <a16:creationId xmlns:a16="http://schemas.microsoft.com/office/drawing/2014/main" id="{BCE5231D-C6E0-4048-8955-E2177AF279A6}"/>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0" name="Group 75">
                <a:extLst>
                  <a:ext uri="{FF2B5EF4-FFF2-40B4-BE49-F238E27FC236}">
                    <a16:creationId xmlns:a16="http://schemas.microsoft.com/office/drawing/2014/main" id="{A9CB713E-6358-41B4-B9B9-3F7D6B46F6DB}"/>
                  </a:ext>
                </a:extLst>
              </p:cNvPr>
              <p:cNvGrpSpPr>
                <a:grpSpLocks/>
              </p:cNvGrpSpPr>
              <p:nvPr/>
            </p:nvGrpSpPr>
            <p:grpSpPr bwMode="auto">
              <a:xfrm>
                <a:off x="4749" y="668"/>
                <a:ext cx="581" cy="145"/>
                <a:chOff x="614" y="2568"/>
                <a:chExt cx="725" cy="139"/>
              </a:xfrm>
            </p:grpSpPr>
            <p:sp>
              <p:nvSpPr>
                <p:cNvPr id="295" name="AutoShape 76">
                  <a:extLst>
                    <a:ext uri="{FF2B5EF4-FFF2-40B4-BE49-F238E27FC236}">
                      <a16:creationId xmlns:a16="http://schemas.microsoft.com/office/drawing/2014/main" id="{C60EFBE8-0E04-4655-8587-5CD8DBBA483B}"/>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6" name="AutoShape 77">
                  <a:extLst>
                    <a:ext uri="{FF2B5EF4-FFF2-40B4-BE49-F238E27FC236}">
                      <a16:creationId xmlns:a16="http://schemas.microsoft.com/office/drawing/2014/main" id="{09A9EAAF-AFD4-4FAE-A9AB-C7F340634C18}"/>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1" name="Rectangle 78">
                <a:extLst>
                  <a:ext uri="{FF2B5EF4-FFF2-40B4-BE49-F238E27FC236}">
                    <a16:creationId xmlns:a16="http://schemas.microsoft.com/office/drawing/2014/main" id="{1731ECCB-68A5-49AF-A5C1-D33D3EA64D3C}"/>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2" name="Group 79">
                <a:extLst>
                  <a:ext uri="{FF2B5EF4-FFF2-40B4-BE49-F238E27FC236}">
                    <a16:creationId xmlns:a16="http://schemas.microsoft.com/office/drawing/2014/main" id="{6D6EA216-86B3-4EBF-B0CD-41F7E3BF9D52}"/>
                  </a:ext>
                </a:extLst>
              </p:cNvPr>
              <p:cNvGrpSpPr>
                <a:grpSpLocks/>
              </p:cNvGrpSpPr>
              <p:nvPr/>
            </p:nvGrpSpPr>
            <p:grpSpPr bwMode="auto">
              <a:xfrm>
                <a:off x="4747" y="994"/>
                <a:ext cx="581" cy="134"/>
                <a:chOff x="614" y="2568"/>
                <a:chExt cx="725" cy="139"/>
              </a:xfrm>
            </p:grpSpPr>
            <p:sp>
              <p:nvSpPr>
                <p:cNvPr id="293" name="AutoShape 80">
                  <a:extLst>
                    <a:ext uri="{FF2B5EF4-FFF2-40B4-BE49-F238E27FC236}">
                      <a16:creationId xmlns:a16="http://schemas.microsoft.com/office/drawing/2014/main" id="{43276BAD-3B4C-4BC6-B996-C22342A54331}"/>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AutoShape 81">
                  <a:extLst>
                    <a:ext uri="{FF2B5EF4-FFF2-40B4-BE49-F238E27FC236}">
                      <a16:creationId xmlns:a16="http://schemas.microsoft.com/office/drawing/2014/main" id="{CE15B0F4-A139-4080-B88F-169756608AE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3" name="Rectangle 82">
                <a:extLst>
                  <a:ext uri="{FF2B5EF4-FFF2-40B4-BE49-F238E27FC236}">
                    <a16:creationId xmlns:a16="http://schemas.microsoft.com/office/drawing/2014/main" id="{905C4B5E-D53A-4D68-9F5E-8D295CABBA06}"/>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4" name="Rectangle 83">
                <a:extLst>
                  <a:ext uri="{FF2B5EF4-FFF2-40B4-BE49-F238E27FC236}">
                    <a16:creationId xmlns:a16="http://schemas.microsoft.com/office/drawing/2014/main" id="{D1D659E0-E811-4C23-BD3B-D7A8F733A504}"/>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5" name="Group 84">
                <a:extLst>
                  <a:ext uri="{FF2B5EF4-FFF2-40B4-BE49-F238E27FC236}">
                    <a16:creationId xmlns:a16="http://schemas.microsoft.com/office/drawing/2014/main" id="{9379BB79-3559-44C3-B2C6-E823E7CA1326}"/>
                  </a:ext>
                </a:extLst>
              </p:cNvPr>
              <p:cNvGrpSpPr>
                <a:grpSpLocks/>
              </p:cNvGrpSpPr>
              <p:nvPr/>
            </p:nvGrpSpPr>
            <p:grpSpPr bwMode="auto">
              <a:xfrm>
                <a:off x="4735" y="1627"/>
                <a:ext cx="582" cy="151"/>
                <a:chOff x="614" y="2568"/>
                <a:chExt cx="725" cy="139"/>
              </a:xfrm>
            </p:grpSpPr>
            <p:sp>
              <p:nvSpPr>
                <p:cNvPr id="291" name="AutoShape 85">
                  <a:extLst>
                    <a:ext uri="{FF2B5EF4-FFF2-40B4-BE49-F238E27FC236}">
                      <a16:creationId xmlns:a16="http://schemas.microsoft.com/office/drawing/2014/main" id="{E31E8A42-D034-4CC6-BE2F-A6D1EA914E2B}"/>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2" name="AutoShape 86">
                  <a:extLst>
                    <a:ext uri="{FF2B5EF4-FFF2-40B4-BE49-F238E27FC236}">
                      <a16:creationId xmlns:a16="http://schemas.microsoft.com/office/drawing/2014/main" id="{677BAF26-0ADC-4AFE-B3BE-947B75B33AF8}"/>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6" name="Freeform 87">
                <a:extLst>
                  <a:ext uri="{FF2B5EF4-FFF2-40B4-BE49-F238E27FC236}">
                    <a16:creationId xmlns:a16="http://schemas.microsoft.com/office/drawing/2014/main" id="{5BB17932-CF6E-402D-81BE-B182AAB2A77B}"/>
                  </a:ext>
                </a:extLst>
              </p:cNvPr>
              <p:cNvSpPr>
                <a:spLocks/>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7" name="Group 88">
                <a:extLst>
                  <a:ext uri="{FF2B5EF4-FFF2-40B4-BE49-F238E27FC236}">
                    <a16:creationId xmlns:a16="http://schemas.microsoft.com/office/drawing/2014/main" id="{B9858F9B-8263-4B45-BB56-8D9BF1C5073D}"/>
                  </a:ext>
                </a:extLst>
              </p:cNvPr>
              <p:cNvGrpSpPr>
                <a:grpSpLocks/>
              </p:cNvGrpSpPr>
              <p:nvPr/>
            </p:nvGrpSpPr>
            <p:grpSpPr bwMode="auto">
              <a:xfrm>
                <a:off x="4739" y="1327"/>
                <a:ext cx="582" cy="139"/>
                <a:chOff x="614" y="2568"/>
                <a:chExt cx="725" cy="139"/>
              </a:xfrm>
            </p:grpSpPr>
            <p:sp>
              <p:nvSpPr>
                <p:cNvPr id="289" name="AutoShape 89">
                  <a:extLst>
                    <a:ext uri="{FF2B5EF4-FFF2-40B4-BE49-F238E27FC236}">
                      <a16:creationId xmlns:a16="http://schemas.microsoft.com/office/drawing/2014/main" id="{52609F0B-C75D-4819-AD7E-588A59D1707A}"/>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0" name="AutoShape 90">
                  <a:extLst>
                    <a:ext uri="{FF2B5EF4-FFF2-40B4-BE49-F238E27FC236}">
                      <a16:creationId xmlns:a16="http://schemas.microsoft.com/office/drawing/2014/main" id="{32981D7D-7802-4F77-877D-F4DC65E83DEA}"/>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8" name="Rectangle 91">
                <a:extLst>
                  <a:ext uri="{FF2B5EF4-FFF2-40B4-BE49-F238E27FC236}">
                    <a16:creationId xmlns:a16="http://schemas.microsoft.com/office/drawing/2014/main" id="{B6AF1BE5-1ACC-4AD7-8865-2C827670C798}"/>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9" name="Freeform 92">
                <a:extLst>
                  <a:ext uri="{FF2B5EF4-FFF2-40B4-BE49-F238E27FC236}">
                    <a16:creationId xmlns:a16="http://schemas.microsoft.com/office/drawing/2014/main" id="{A1210B33-DDD6-4F79-9BBC-B05935EE4F5A}"/>
                  </a:ext>
                </a:extLst>
              </p:cNvPr>
              <p:cNvSpPr>
                <a:spLocks/>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0" name="Freeform 93">
                <a:extLst>
                  <a:ext uri="{FF2B5EF4-FFF2-40B4-BE49-F238E27FC236}">
                    <a16:creationId xmlns:a16="http://schemas.microsoft.com/office/drawing/2014/main" id="{B8578814-B372-4FFD-9E0E-F33D0A30B3C0}"/>
                  </a:ext>
                </a:extLst>
              </p:cNvPr>
              <p:cNvSpPr>
                <a:spLocks/>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Oval 94">
                <a:extLst>
                  <a:ext uri="{FF2B5EF4-FFF2-40B4-BE49-F238E27FC236}">
                    <a16:creationId xmlns:a16="http://schemas.microsoft.com/office/drawing/2014/main" id="{A7255478-139C-42C1-898F-1C0622F78C86}"/>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2" name="Freeform 95">
                <a:extLst>
                  <a:ext uri="{FF2B5EF4-FFF2-40B4-BE49-F238E27FC236}">
                    <a16:creationId xmlns:a16="http://schemas.microsoft.com/office/drawing/2014/main" id="{17E087F0-E8F9-4009-96C7-2D5A2C1AC3F7}"/>
                  </a:ext>
                </a:extLst>
              </p:cNvPr>
              <p:cNvSpPr>
                <a:spLocks/>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3" name="AutoShape 96">
                <a:extLst>
                  <a:ext uri="{FF2B5EF4-FFF2-40B4-BE49-F238E27FC236}">
                    <a16:creationId xmlns:a16="http://schemas.microsoft.com/office/drawing/2014/main" id="{D326B234-01C2-44C4-9E18-0D50C46F14A2}"/>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4" name="AutoShape 97">
                <a:extLst>
                  <a:ext uri="{FF2B5EF4-FFF2-40B4-BE49-F238E27FC236}">
                    <a16:creationId xmlns:a16="http://schemas.microsoft.com/office/drawing/2014/main" id="{F081F6C2-A9E2-4A07-B402-093D061BF4BC}"/>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5" name="Oval 98">
                <a:extLst>
                  <a:ext uri="{FF2B5EF4-FFF2-40B4-BE49-F238E27FC236}">
                    <a16:creationId xmlns:a16="http://schemas.microsoft.com/office/drawing/2014/main" id="{81CA9A5A-54FA-4351-9E22-C06334CB6C42}"/>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Oval 99">
                <a:extLst>
                  <a:ext uri="{FF2B5EF4-FFF2-40B4-BE49-F238E27FC236}">
                    <a16:creationId xmlns:a16="http://schemas.microsoft.com/office/drawing/2014/main" id="{07989499-6D72-4545-A9FD-86BD34ABCA85}"/>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7" name="Oval 100">
                <a:extLst>
                  <a:ext uri="{FF2B5EF4-FFF2-40B4-BE49-F238E27FC236}">
                    <a16:creationId xmlns:a16="http://schemas.microsoft.com/office/drawing/2014/main" id="{FB47D4B9-07E2-4FA1-8265-6BF0852F83AF}"/>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8" name="Rectangle 101">
                <a:extLst>
                  <a:ext uri="{FF2B5EF4-FFF2-40B4-BE49-F238E27FC236}">
                    <a16:creationId xmlns:a16="http://schemas.microsoft.com/office/drawing/2014/main" id="{D83B85FF-BFB8-4578-A961-8262D13FF9E4}"/>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zh-CN" altLang="zh-CN" sz="2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97" name="Text Box 47">
              <a:extLst>
                <a:ext uri="{FF2B5EF4-FFF2-40B4-BE49-F238E27FC236}">
                  <a16:creationId xmlns:a16="http://schemas.microsoft.com/office/drawing/2014/main" id="{50FBD28D-E573-4953-B421-67D3ECC54EB5}"/>
                </a:ext>
              </a:extLst>
            </p:cNvPr>
            <p:cNvSpPr txBox="1">
              <a:spLocks noChangeArrowheads="1"/>
            </p:cNvSpPr>
            <p:nvPr/>
          </p:nvSpPr>
          <p:spPr bwMode="auto">
            <a:xfrm>
              <a:off x="6591939" y="3315581"/>
              <a:ext cx="22461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负载均衡</a:t>
              </a:r>
              <a:r>
                <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p>
          </p:txBody>
        </p:sp>
        <p:cxnSp>
          <p:nvCxnSpPr>
            <p:cNvPr id="299" name="直接箭头连接符 298">
              <a:extLst>
                <a:ext uri="{FF2B5EF4-FFF2-40B4-BE49-F238E27FC236}">
                  <a16:creationId xmlns:a16="http://schemas.microsoft.com/office/drawing/2014/main" id="{337F5D1E-1F92-4924-AAB4-9DA5D5C27E6F}"/>
                </a:ext>
              </a:extLst>
            </p:cNvPr>
            <p:cNvCxnSpPr>
              <a:cxnSpLocks/>
            </p:cNvCxnSpPr>
            <p:nvPr/>
          </p:nvCxnSpPr>
          <p:spPr>
            <a:xfrm flipH="1">
              <a:off x="8922023" y="5429289"/>
              <a:ext cx="1344896" cy="0"/>
            </a:xfrm>
            <a:prstGeom prst="straightConnector1">
              <a:avLst/>
            </a:prstGeom>
            <a:ln w="57150">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0" name="直接箭头连接符 299">
              <a:extLst>
                <a:ext uri="{FF2B5EF4-FFF2-40B4-BE49-F238E27FC236}">
                  <a16:creationId xmlns:a16="http://schemas.microsoft.com/office/drawing/2014/main" id="{863BCCF4-D568-4DA7-9541-8B47E18DE61F}"/>
                </a:ext>
              </a:extLst>
            </p:cNvPr>
            <p:cNvCxnSpPr>
              <a:cxnSpLocks/>
            </p:cNvCxnSpPr>
            <p:nvPr/>
          </p:nvCxnSpPr>
          <p:spPr>
            <a:xfrm flipH="1" flipV="1">
              <a:off x="4606565" y="3968001"/>
              <a:ext cx="2655081" cy="105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1" name="直接箭头连接符 300">
              <a:extLst>
                <a:ext uri="{FF2B5EF4-FFF2-40B4-BE49-F238E27FC236}">
                  <a16:creationId xmlns:a16="http://schemas.microsoft.com/office/drawing/2014/main" id="{53A4AF8C-28D7-4959-BC4F-0DC7A66DF3E3}"/>
                </a:ext>
              </a:extLst>
            </p:cNvPr>
            <p:cNvCxnSpPr>
              <a:cxnSpLocks/>
            </p:cNvCxnSpPr>
            <p:nvPr/>
          </p:nvCxnSpPr>
          <p:spPr>
            <a:xfrm flipH="1">
              <a:off x="4606565" y="4089987"/>
              <a:ext cx="2628851" cy="0"/>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2" name="文本框 301">
              <a:extLst>
                <a:ext uri="{FF2B5EF4-FFF2-40B4-BE49-F238E27FC236}">
                  <a16:creationId xmlns:a16="http://schemas.microsoft.com/office/drawing/2014/main" id="{CB98ACDC-4A21-4BCE-B77B-2981ED870EDA}"/>
                </a:ext>
              </a:extLst>
            </p:cNvPr>
            <p:cNvSpPr txBox="1"/>
            <p:nvPr/>
          </p:nvSpPr>
          <p:spPr>
            <a:xfrm>
              <a:off x="5376769" y="3670699"/>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(6)</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文本框 302">
              <a:extLst>
                <a:ext uri="{FF2B5EF4-FFF2-40B4-BE49-F238E27FC236}">
                  <a16:creationId xmlns:a16="http://schemas.microsoft.com/office/drawing/2014/main" id="{F15EFF88-89E1-48D5-9529-7D53EFD30D46}"/>
                </a:ext>
              </a:extLst>
            </p:cNvPr>
            <p:cNvSpPr txBox="1"/>
            <p:nvPr/>
          </p:nvSpPr>
          <p:spPr>
            <a:xfrm>
              <a:off x="5364627" y="4067944"/>
              <a:ext cx="498392" cy="276999"/>
            </a:xfrm>
            <a:prstGeom prst="rect">
              <a:avLst/>
            </a:prstGeom>
            <a:noFill/>
          </p:spPr>
          <p:txBody>
            <a:bodyPr wrap="square" rtlCol="0">
              <a:spAutoFit/>
            </a:bodyPr>
            <a:lstStyle/>
            <a:p>
              <a:r>
                <a:rPr lang="en-US" altLang="zh-CN"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(7)</a:t>
              </a:r>
              <a:endParaRPr lang="zh-CN" altLang="en-US" sz="12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04" name="直接箭头连接符 303">
              <a:extLst>
                <a:ext uri="{FF2B5EF4-FFF2-40B4-BE49-F238E27FC236}">
                  <a16:creationId xmlns:a16="http://schemas.microsoft.com/office/drawing/2014/main" id="{FD402721-C6B4-490B-B705-8A8EDD904C78}"/>
                </a:ext>
              </a:extLst>
            </p:cNvPr>
            <p:cNvCxnSpPr>
              <a:cxnSpLocks/>
              <a:stCxn id="284" idx="1"/>
            </p:cNvCxnSpPr>
            <p:nvPr/>
          </p:nvCxnSpPr>
          <p:spPr>
            <a:xfrm flipH="1">
              <a:off x="7296465" y="4299670"/>
              <a:ext cx="171736" cy="422903"/>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5" name="直接箭头连接符 304">
              <a:extLst>
                <a:ext uri="{FF2B5EF4-FFF2-40B4-BE49-F238E27FC236}">
                  <a16:creationId xmlns:a16="http://schemas.microsoft.com/office/drawing/2014/main" id="{837087BE-2B97-4950-8097-24AFC4287418}"/>
                </a:ext>
              </a:extLst>
            </p:cNvPr>
            <p:cNvCxnSpPr>
              <a:cxnSpLocks/>
              <a:stCxn id="284" idx="2"/>
              <a:endCxn id="232" idx="0"/>
            </p:cNvCxnSpPr>
            <p:nvPr/>
          </p:nvCxnSpPr>
          <p:spPr>
            <a:xfrm>
              <a:off x="7657620" y="4310490"/>
              <a:ext cx="38745" cy="1149659"/>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6" name="直接箭头连接符 305">
              <a:extLst>
                <a:ext uri="{FF2B5EF4-FFF2-40B4-BE49-F238E27FC236}">
                  <a16:creationId xmlns:a16="http://schemas.microsoft.com/office/drawing/2014/main" id="{FE925E86-D013-4414-B329-0363CEE9EAFA}"/>
                </a:ext>
              </a:extLst>
            </p:cNvPr>
            <p:cNvCxnSpPr>
              <a:cxnSpLocks/>
              <a:stCxn id="284" idx="3"/>
              <a:endCxn id="199" idx="0"/>
            </p:cNvCxnSpPr>
            <p:nvPr/>
          </p:nvCxnSpPr>
          <p:spPr>
            <a:xfrm>
              <a:off x="7847031" y="4299670"/>
              <a:ext cx="231004" cy="443694"/>
            </a:xfrm>
            <a:prstGeom prst="straightConnector1">
              <a:avLst/>
            </a:prstGeom>
            <a:ln w="9525">
              <a:solidFill>
                <a:srgbClr val="00B0F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7" name="Text Box 47">
              <a:extLst>
                <a:ext uri="{FF2B5EF4-FFF2-40B4-BE49-F238E27FC236}">
                  <a16:creationId xmlns:a16="http://schemas.microsoft.com/office/drawing/2014/main" id="{CABB0821-606E-4232-8361-F8160CE8C374}"/>
                </a:ext>
              </a:extLst>
            </p:cNvPr>
            <p:cNvSpPr txBox="1">
              <a:spLocks noChangeArrowheads="1"/>
            </p:cNvSpPr>
            <p:nvPr/>
          </p:nvSpPr>
          <p:spPr bwMode="auto">
            <a:xfrm>
              <a:off x="8731373" y="5042083"/>
              <a:ext cx="1755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内容复制缓存</a:t>
              </a:r>
              <a:endParaRPr lang="en-US" altLang="zh-CN" sz="18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8" name="矩形 307">
            <a:extLst>
              <a:ext uri="{FF2B5EF4-FFF2-40B4-BE49-F238E27FC236}">
                <a16:creationId xmlns:a16="http://schemas.microsoft.com/office/drawing/2014/main" id="{5134153F-D576-433C-BA70-8D8F798F37F4}"/>
              </a:ext>
            </a:extLst>
          </p:cNvPr>
          <p:cNvSpPr/>
          <p:nvPr/>
        </p:nvSpPr>
        <p:spPr>
          <a:xfrm>
            <a:off x="4582640" y="1334433"/>
            <a:ext cx="6528781" cy="1169519"/>
          </a:xfrm>
          <a:prstGeom prst="rect">
            <a:avLst/>
          </a:prstGeom>
          <a:noFill/>
          <a:ln w="6350">
            <a:solidFill>
              <a:srgbClr val="FF0000"/>
            </a:solidFill>
            <a:miter lim="800000"/>
            <a:headEnd/>
            <a:tailEnd/>
          </a:ln>
        </p:spPr>
        <p:txBody>
          <a:bodyPr wrap="square" lIns="91408" tIns="45704" rIns="91408" bIns="45704">
            <a:spAutoFit/>
          </a:bodyPr>
          <a:lstStyle/>
          <a:p>
            <a:pPr marL="285750" indent="-285750">
              <a:lnSpc>
                <a:spcPts val="2800"/>
              </a:lnSpc>
              <a:buClr>
                <a:srgbClr val="C00000"/>
              </a:buClr>
              <a:buFont typeface="Wingdings" panose="05000000000000000000" pitchFamily="2" charset="2"/>
              <a:buChar char="ü"/>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负载均衡</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负责决策</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CDN</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服务器选择</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800"/>
              </a:lnSpc>
              <a:buClr>
                <a:srgbClr val="C00000"/>
              </a:buClr>
              <a:buFont typeface="Wingdings" panose="05000000000000000000" pitchFamily="2" charset="2"/>
              <a:buChar char="ü"/>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负载均衡</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DNS</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需要收集</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CDN</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服务器的位置和负载情况</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800"/>
              </a:lnSpc>
              <a:buClr>
                <a:srgbClr val="C00000"/>
              </a:buClr>
              <a:buFont typeface="Wingdings" panose="05000000000000000000" pitchFamily="2" charset="2"/>
              <a:buChar char="ü"/>
            </a:pP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如果找不到被请求的对象，需要从原始服务器获取</a:t>
            </a:r>
            <a:endPar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11972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zh-CN" altLang="en-US" dirty="0"/>
              <a:t>内容分发网络</a:t>
            </a:r>
            <a:r>
              <a:rPr lang="en-US" altLang="zh-CN" dirty="0"/>
              <a:t>CDN</a:t>
            </a:r>
            <a:endParaRPr kumimoji="1"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3170355"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err="1">
                <a:solidFill>
                  <a:prstClr val="white">
                    <a:lumMod val="65000"/>
                  </a:prstClr>
                </a:solidFill>
                <a:latin typeface="Microsoft YaHei" panose="020B0503020204020204" pitchFamily="34" charset="-122"/>
                <a:ea typeface="Microsoft YaHei" panose="020B0503020204020204" pitchFamily="34" charset="-122"/>
              </a:rPr>
              <a:t>Tanenbaum</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7" name="内容占位符 2"/>
          <p:cNvSpPr>
            <a:spLocks noGrp="1"/>
          </p:cNvSpPr>
          <p:nvPr>
            <p:ph idx="1"/>
          </p:nvPr>
        </p:nvSpPr>
        <p:spPr>
          <a:xfrm>
            <a:off x="712470" y="1314395"/>
            <a:ext cx="10515600" cy="775242"/>
          </a:xfrm>
        </p:spPr>
        <p:txBody>
          <a:bodyPr>
            <a:normAutofit/>
          </a:bodyPr>
          <a:lstStyle/>
          <a:p>
            <a:r>
              <a:rPr lang="zh-CN" altLang="en-US" dirty="0"/>
              <a:t>网站所有者可以重写通过</a:t>
            </a:r>
            <a:r>
              <a:rPr lang="en-US" altLang="zh-CN" dirty="0"/>
              <a:t>CDN</a:t>
            </a:r>
            <a:r>
              <a:rPr lang="zh-CN" altLang="en-US" dirty="0"/>
              <a:t>与内容链接的页面</a:t>
            </a:r>
          </a:p>
        </p:txBody>
      </p:sp>
      <p:grpSp>
        <p:nvGrpSpPr>
          <p:cNvPr id="4" name="组合 3"/>
          <p:cNvGrpSpPr/>
          <p:nvPr/>
        </p:nvGrpSpPr>
        <p:grpSpPr>
          <a:xfrm>
            <a:off x="2847978" y="1908269"/>
            <a:ext cx="6657975" cy="4500048"/>
            <a:chOff x="2847978" y="1790702"/>
            <a:chExt cx="6657975" cy="4500048"/>
          </a:xfrm>
        </p:grpSpPr>
        <p:pic>
          <p:nvPicPr>
            <p:cNvPr id="9" name="Picture 4"/>
            <p:cNvPicPr>
              <a:picLocks noChangeAspect="1" noChangeArrowheads="1"/>
            </p:cNvPicPr>
            <p:nvPr/>
          </p:nvPicPr>
          <p:blipFill>
            <a:blip r:embed="rId3" cstate="print"/>
            <a:srcRect l="2374" t="1702" b="5319"/>
            <a:stretch>
              <a:fillRect/>
            </a:stretch>
          </p:blipFill>
          <p:spPr bwMode="auto">
            <a:xfrm>
              <a:off x="2847978" y="1790702"/>
              <a:ext cx="6657975" cy="4162425"/>
            </a:xfrm>
            <a:prstGeom prst="rect">
              <a:avLst/>
            </a:prstGeom>
            <a:noFill/>
            <a:ln w="9525">
              <a:noFill/>
              <a:miter lim="800000"/>
              <a:headEnd/>
              <a:tailEnd/>
            </a:ln>
          </p:spPr>
        </p:pic>
        <p:sp>
          <p:nvSpPr>
            <p:cNvPr id="10" name="TextBox 5"/>
            <p:cNvSpPr txBox="1"/>
            <p:nvPr/>
          </p:nvSpPr>
          <p:spPr>
            <a:xfrm>
              <a:off x="3929062" y="5921418"/>
              <a:ext cx="2779928" cy="369332"/>
            </a:xfrm>
            <a:prstGeom prst="rect">
              <a:avLst/>
            </a:prstGeom>
            <a:solidFill>
              <a:schemeClr val="bg1"/>
            </a:solid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与</a:t>
              </a:r>
              <a:r>
                <a:rPr lang="en-US" altLang="zh-CN" dirty="0">
                  <a:solidFill>
                    <a:srgbClr val="C00000"/>
                  </a:solidFill>
                  <a:latin typeface="微软雅黑" panose="020B0503020204020204" pitchFamily="34" charset="-122"/>
                  <a:ea typeface="微软雅黑" panose="020B0503020204020204" pitchFamily="34" charset="-122"/>
                </a:rPr>
                <a:t>CDN</a:t>
              </a:r>
              <a:r>
                <a:rPr lang="zh-CN" altLang="en-US" dirty="0">
                  <a:solidFill>
                    <a:srgbClr val="C00000"/>
                  </a:solidFill>
                  <a:latin typeface="微软雅黑" panose="020B0503020204020204" pitchFamily="34" charset="-122"/>
                  <a:ea typeface="微软雅黑" panose="020B0503020204020204" pitchFamily="34" charset="-122"/>
                </a:rPr>
                <a:t>链接后的某些页面</a:t>
              </a:r>
              <a:endParaRPr lang="en-US" dirty="0">
                <a:solidFill>
                  <a:srgbClr val="C00000"/>
                </a:solidFill>
                <a:latin typeface="微软雅黑" panose="020B0503020204020204" pitchFamily="34" charset="-122"/>
                <a:ea typeface="微软雅黑" panose="020B0503020204020204" pitchFamily="34" charset="-122"/>
              </a:endParaRPr>
            </a:p>
          </p:txBody>
        </p:sp>
        <p:sp>
          <p:nvSpPr>
            <p:cNvPr id="11" name="TextBox 6"/>
            <p:cNvSpPr txBox="1"/>
            <p:nvPr/>
          </p:nvSpPr>
          <p:spPr>
            <a:xfrm>
              <a:off x="4635306" y="3618162"/>
              <a:ext cx="1107996" cy="369332"/>
            </a:xfrm>
            <a:prstGeom prst="rect">
              <a:avLst/>
            </a:prstGeom>
            <a:solidFill>
              <a:schemeClr val="bg1"/>
            </a:solid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原始页面</a:t>
              </a:r>
              <a:endParaRPr lang="en-US"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253370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en-US" altLang="zh-CN" dirty="0"/>
              <a:t>P2P</a:t>
            </a:r>
            <a:r>
              <a:rPr lang="zh-CN" altLang="en-US" dirty="0"/>
              <a:t>网络实现内容分发</a:t>
            </a:r>
            <a:endParaRPr kumimoji="1"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3255507" y="6492874"/>
            <a:ext cx="4027064"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kumimoji="0" lang="en-US" altLang="zh-CN"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自顶向下方法，陈鸣 译</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4" name="内容占位符 3"/>
          <p:cNvSpPr>
            <a:spLocks noGrp="1"/>
          </p:cNvSpPr>
          <p:nvPr>
            <p:ph idx="1"/>
          </p:nvPr>
        </p:nvSpPr>
        <p:spPr>
          <a:xfrm>
            <a:off x="569187" y="1398822"/>
            <a:ext cx="10709366" cy="1349743"/>
          </a:xfrm>
        </p:spPr>
        <p:txBody>
          <a:bodyPr>
            <a:normAutofit lnSpcReduction="10000"/>
          </a:bodyPr>
          <a:lstStyle/>
          <a:p>
            <a:r>
              <a:rPr lang="en-US" altLang="zh-CN" dirty="0">
                <a:solidFill>
                  <a:srgbClr val="C00000"/>
                </a:solidFill>
                <a:latin typeface="微软雅黑" panose="020B0503020204020204" pitchFamily="34" charset="-122"/>
                <a:ea typeface="微软雅黑" panose="020B0503020204020204" pitchFamily="34" charset="-122"/>
              </a:rPr>
              <a:t>P2P</a:t>
            </a:r>
            <a:r>
              <a:rPr lang="zh-CN" altLang="en-US" dirty="0">
                <a:solidFill>
                  <a:srgbClr val="C00000"/>
                </a:solidFill>
                <a:latin typeface="微软雅黑" panose="020B0503020204020204" pitchFamily="34" charset="-122"/>
                <a:ea typeface="微软雅黑" panose="020B0503020204020204" pitchFamily="34" charset="-122"/>
              </a:rPr>
              <a:t>文件分发协议：</a:t>
            </a:r>
            <a:r>
              <a:rPr lang="en-US" altLang="en-US" dirty="0" err="1">
                <a:solidFill>
                  <a:srgbClr val="C00000"/>
                </a:solidFill>
                <a:latin typeface="微软雅黑" panose="020B0503020204020204" pitchFamily="34" charset="-122"/>
                <a:ea typeface="微软雅黑" panose="020B0503020204020204" pitchFamily="34" charset="-122"/>
              </a:rPr>
              <a:t>BitTorrent</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文件被划分为</a:t>
            </a:r>
            <a:r>
              <a:rPr lang="en-US" altLang="en-US" dirty="0">
                <a:latin typeface="微软雅黑" panose="020B0503020204020204" pitchFamily="34" charset="-122"/>
                <a:ea typeface="微软雅黑" panose="020B0503020204020204" pitchFamily="34" charset="-122"/>
              </a:rPr>
              <a:t>256Kb</a:t>
            </a:r>
            <a:r>
              <a:rPr lang="zh-CN" altLang="en-US" dirty="0">
                <a:latin typeface="微软雅黑" panose="020B0503020204020204" pitchFamily="34" charset="-122"/>
                <a:ea typeface="微软雅黑" panose="020B0503020204020204" pitchFamily="34" charset="-122"/>
              </a:rPr>
              <a:t>大小的块</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具有种子</a:t>
            </a:r>
            <a:r>
              <a:rPr lang="en-US" altLang="zh-CN" dirty="0">
                <a:latin typeface="微软雅黑" panose="020B0503020204020204" pitchFamily="34" charset="-122"/>
                <a:ea typeface="微软雅黑" panose="020B0503020204020204" pitchFamily="34" charset="-122"/>
              </a:rPr>
              <a:t>(torrents)</a:t>
            </a:r>
            <a:r>
              <a:rPr lang="zh-CN" altLang="en-US" dirty="0">
                <a:latin typeface="微软雅黑" panose="020B0503020204020204" pitchFamily="34" charset="-122"/>
                <a:ea typeface="微软雅黑" panose="020B0503020204020204" pitchFamily="34" charset="-122"/>
              </a:rPr>
              <a:t>的节点发送或接收文件</a:t>
            </a:r>
            <a:endParaRPr lang="en-US" altLang="zh-CN" dirty="0">
              <a:latin typeface="微软雅黑" panose="020B0503020204020204" pitchFamily="34" charset="-122"/>
              <a:ea typeface="微软雅黑" panose="020B0503020204020204" pitchFamily="34" charset="-122"/>
            </a:endParaRPr>
          </a:p>
          <a:p>
            <a:endParaRPr lang="zh-CN" altLang="en-US" dirty="0"/>
          </a:p>
        </p:txBody>
      </p:sp>
      <p:sp>
        <p:nvSpPr>
          <p:cNvPr id="8" name="Text Box 37">
            <a:extLst>
              <a:ext uri="{FF2B5EF4-FFF2-40B4-BE49-F238E27FC236}">
                <a16:creationId xmlns:a16="http://schemas.microsoft.com/office/drawing/2014/main" id="{5650BC65-B000-EC4F-B4E6-547C48D655DC}"/>
              </a:ext>
            </a:extLst>
          </p:cNvPr>
          <p:cNvSpPr txBox="1">
            <a:spLocks noChangeArrowheads="1"/>
          </p:cNvSpPr>
          <p:nvPr/>
        </p:nvSpPr>
        <p:spPr bwMode="auto">
          <a:xfrm>
            <a:off x="849481" y="2838365"/>
            <a:ext cx="6351162" cy="38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0"/>
              </a:spcBef>
              <a:buClrTx/>
              <a:buSzTx/>
              <a:buFontTx/>
              <a:buNone/>
            </a:pPr>
            <a:r>
              <a:rPr lang="zh-CN" altLang="en-US" sz="2200" dirty="0">
                <a:solidFill>
                  <a:srgbClr val="CC0000"/>
                </a:solidFill>
                <a:latin typeface="微软雅黑" panose="020B0503020204020204" pitchFamily="34" charset="-122"/>
                <a:ea typeface="微软雅黑" panose="020B0503020204020204" pitchFamily="34" charset="-122"/>
              </a:rPr>
              <a:t>跟踪器</a:t>
            </a:r>
            <a:r>
              <a:rPr lang="en-US" altLang="en-US" sz="2200" dirty="0">
                <a:solidFill>
                  <a:srgbClr val="CC0000"/>
                </a:solidFill>
                <a:latin typeface="微软雅黑" panose="020B0503020204020204" pitchFamily="34" charset="-122"/>
                <a:ea typeface="微软雅黑" panose="020B0503020204020204" pitchFamily="34" charset="-122"/>
              </a:rPr>
              <a:t>tracker:</a:t>
            </a:r>
            <a:r>
              <a:rPr lang="en-US" altLang="en-US"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负责帮助节点获取其他节点的信息</a:t>
            </a:r>
            <a:endParaRPr lang="en-US" altLang="en-US" sz="2200" dirty="0">
              <a:latin typeface="微软雅黑" panose="020B0503020204020204" pitchFamily="34" charset="-122"/>
              <a:ea typeface="微软雅黑" panose="020B0503020204020204" pitchFamily="34" charset="-122"/>
            </a:endParaRPr>
          </a:p>
        </p:txBody>
      </p:sp>
      <p:sp>
        <p:nvSpPr>
          <p:cNvPr id="9" name="Text Box 41">
            <a:extLst>
              <a:ext uri="{FF2B5EF4-FFF2-40B4-BE49-F238E27FC236}">
                <a16:creationId xmlns:a16="http://schemas.microsoft.com/office/drawing/2014/main" id="{2814A19F-08C5-434B-8DB2-D40537539D75}"/>
              </a:ext>
            </a:extLst>
          </p:cNvPr>
          <p:cNvSpPr txBox="1">
            <a:spLocks noChangeArrowheads="1"/>
          </p:cNvSpPr>
          <p:nvPr/>
        </p:nvSpPr>
        <p:spPr bwMode="auto">
          <a:xfrm>
            <a:off x="7349445" y="3140031"/>
            <a:ext cx="4341613" cy="38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zh-CN" altLang="en-US" sz="2200" dirty="0">
                <a:solidFill>
                  <a:srgbClr val="CC0000"/>
                </a:solidFill>
                <a:latin typeface="微软雅黑" panose="020B0503020204020204" pitchFamily="34" charset="-122"/>
                <a:ea typeface="微软雅黑" panose="020B0503020204020204" pitchFamily="34" charset="-122"/>
              </a:rPr>
              <a:t>种子</a:t>
            </a:r>
            <a:r>
              <a:rPr lang="en-US" altLang="en-US" sz="2200" dirty="0">
                <a:solidFill>
                  <a:srgbClr val="CC0000"/>
                </a:solidFill>
                <a:latin typeface="微软雅黑" panose="020B0503020204020204" pitchFamily="34" charset="-122"/>
                <a:ea typeface="微软雅黑" panose="020B0503020204020204" pitchFamily="34" charset="-122"/>
              </a:rPr>
              <a:t>torrent:</a:t>
            </a:r>
            <a:r>
              <a:rPr lang="en-US" altLang="en-US"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交换文件块的节点</a:t>
            </a:r>
            <a:endParaRPr lang="en-US" altLang="en-US" sz="2200" dirty="0">
              <a:latin typeface="微软雅黑" panose="020B0503020204020204" pitchFamily="34" charset="-122"/>
              <a:ea typeface="微软雅黑" panose="020B0503020204020204" pitchFamily="34" charset="-122"/>
            </a:endParaRPr>
          </a:p>
        </p:txBody>
      </p:sp>
      <p:sp>
        <p:nvSpPr>
          <p:cNvPr id="10" name="Line 21">
            <a:extLst>
              <a:ext uri="{FF2B5EF4-FFF2-40B4-BE49-F238E27FC236}">
                <a16:creationId xmlns:a16="http://schemas.microsoft.com/office/drawing/2014/main" id="{91218428-BF18-064C-AC6D-09C6F280B6C1}"/>
              </a:ext>
            </a:extLst>
          </p:cNvPr>
          <p:cNvSpPr>
            <a:spLocks noChangeShapeType="1"/>
          </p:cNvSpPr>
          <p:nvPr/>
        </p:nvSpPr>
        <p:spPr bwMode="auto">
          <a:xfrm>
            <a:off x="4149045" y="3944831"/>
            <a:ext cx="1587" cy="5365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25">
            <a:extLst>
              <a:ext uri="{FF2B5EF4-FFF2-40B4-BE49-F238E27FC236}">
                <a16:creationId xmlns:a16="http://schemas.microsoft.com/office/drawing/2014/main" id="{83D9B80D-0209-4147-9E8B-F917A5CACC46}"/>
              </a:ext>
            </a:extLst>
          </p:cNvPr>
          <p:cNvSpPr>
            <a:spLocks noChangeShapeType="1"/>
          </p:cNvSpPr>
          <p:nvPr/>
        </p:nvSpPr>
        <p:spPr bwMode="auto">
          <a:xfrm>
            <a:off x="5495245" y="3673369"/>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26">
            <a:extLst>
              <a:ext uri="{FF2B5EF4-FFF2-40B4-BE49-F238E27FC236}">
                <a16:creationId xmlns:a16="http://schemas.microsoft.com/office/drawing/2014/main" id="{F9471077-2BA5-5449-84C5-497550D1A88E}"/>
              </a:ext>
            </a:extLst>
          </p:cNvPr>
          <p:cNvSpPr>
            <a:spLocks noChangeShapeType="1"/>
          </p:cNvSpPr>
          <p:nvPr/>
        </p:nvSpPr>
        <p:spPr bwMode="auto">
          <a:xfrm>
            <a:off x="5292045" y="3824181"/>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27">
            <a:extLst>
              <a:ext uri="{FF2B5EF4-FFF2-40B4-BE49-F238E27FC236}">
                <a16:creationId xmlns:a16="http://schemas.microsoft.com/office/drawing/2014/main" id="{10E079A5-4F27-9043-ABC7-F13963D847DE}"/>
              </a:ext>
            </a:extLst>
          </p:cNvPr>
          <p:cNvSpPr>
            <a:spLocks noChangeShapeType="1"/>
          </p:cNvSpPr>
          <p:nvPr/>
        </p:nvSpPr>
        <p:spPr bwMode="auto">
          <a:xfrm flipH="1" flipV="1">
            <a:off x="6931932" y="3584469"/>
            <a:ext cx="1168400" cy="3063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8">
            <a:extLst>
              <a:ext uri="{FF2B5EF4-FFF2-40B4-BE49-F238E27FC236}">
                <a16:creationId xmlns:a16="http://schemas.microsoft.com/office/drawing/2014/main" id="{5691CE8D-190A-8F4F-81D8-DA20F9A0255C}"/>
              </a:ext>
            </a:extLst>
          </p:cNvPr>
          <p:cNvSpPr>
            <a:spLocks noChangeShapeType="1"/>
          </p:cNvSpPr>
          <p:nvPr/>
        </p:nvSpPr>
        <p:spPr bwMode="auto">
          <a:xfrm flipH="1">
            <a:off x="6115957" y="4121044"/>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29">
            <a:extLst>
              <a:ext uri="{FF2B5EF4-FFF2-40B4-BE49-F238E27FC236}">
                <a16:creationId xmlns:a16="http://schemas.microsoft.com/office/drawing/2014/main" id="{0B716A5B-3226-9240-889D-C421A6779BC9}"/>
              </a:ext>
            </a:extLst>
          </p:cNvPr>
          <p:cNvSpPr>
            <a:spLocks noChangeShapeType="1"/>
          </p:cNvSpPr>
          <p:nvPr/>
        </p:nvSpPr>
        <p:spPr bwMode="auto">
          <a:xfrm flipH="1">
            <a:off x="6203270" y="6086369"/>
            <a:ext cx="739775" cy="1635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30">
            <a:extLst>
              <a:ext uri="{FF2B5EF4-FFF2-40B4-BE49-F238E27FC236}">
                <a16:creationId xmlns:a16="http://schemas.microsoft.com/office/drawing/2014/main" id="{CB541843-3E52-6849-8C3D-ACA1E8B0A9DC}"/>
              </a:ext>
            </a:extLst>
          </p:cNvPr>
          <p:cNvSpPr>
            <a:spLocks noChangeShapeType="1"/>
          </p:cNvSpPr>
          <p:nvPr/>
        </p:nvSpPr>
        <p:spPr bwMode="auto">
          <a:xfrm flipH="1">
            <a:off x="5722257" y="3782906"/>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31">
            <a:extLst>
              <a:ext uri="{FF2B5EF4-FFF2-40B4-BE49-F238E27FC236}">
                <a16:creationId xmlns:a16="http://schemas.microsoft.com/office/drawing/2014/main" id="{52216A70-C583-4540-BB2D-CF1771FB2AD5}"/>
              </a:ext>
            </a:extLst>
          </p:cNvPr>
          <p:cNvSpPr>
            <a:spLocks noChangeShapeType="1"/>
          </p:cNvSpPr>
          <p:nvPr/>
        </p:nvSpPr>
        <p:spPr bwMode="auto">
          <a:xfrm flipV="1">
            <a:off x="5887357" y="5168794"/>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2">
            <a:extLst>
              <a:ext uri="{FF2B5EF4-FFF2-40B4-BE49-F238E27FC236}">
                <a16:creationId xmlns:a16="http://schemas.microsoft.com/office/drawing/2014/main" id="{F807AF1E-A5B9-A540-A172-58D4029FDE3C}"/>
              </a:ext>
            </a:extLst>
          </p:cNvPr>
          <p:cNvSpPr>
            <a:spLocks noChangeShapeType="1"/>
          </p:cNvSpPr>
          <p:nvPr/>
        </p:nvSpPr>
        <p:spPr bwMode="auto">
          <a:xfrm>
            <a:off x="6887482" y="3727344"/>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33">
            <a:extLst>
              <a:ext uri="{FF2B5EF4-FFF2-40B4-BE49-F238E27FC236}">
                <a16:creationId xmlns:a16="http://schemas.microsoft.com/office/drawing/2014/main" id="{57AE3ACE-B172-774D-A007-D1E10D3347F5}"/>
              </a:ext>
            </a:extLst>
          </p:cNvPr>
          <p:cNvSpPr>
            <a:spLocks noChangeShapeType="1"/>
          </p:cNvSpPr>
          <p:nvPr/>
        </p:nvSpPr>
        <p:spPr bwMode="auto">
          <a:xfrm>
            <a:off x="7330395" y="6108594"/>
            <a:ext cx="376237"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34">
            <a:extLst>
              <a:ext uri="{FF2B5EF4-FFF2-40B4-BE49-F238E27FC236}">
                <a16:creationId xmlns:a16="http://schemas.microsoft.com/office/drawing/2014/main" id="{AD1B36D1-84DC-F74A-AFE8-CA1FD75FB991}"/>
              </a:ext>
            </a:extLst>
          </p:cNvPr>
          <p:cNvSpPr>
            <a:spLocks noChangeShapeType="1"/>
          </p:cNvSpPr>
          <p:nvPr/>
        </p:nvSpPr>
        <p:spPr bwMode="auto">
          <a:xfrm>
            <a:off x="6215970" y="6403869"/>
            <a:ext cx="1490662" cy="15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38">
            <a:extLst>
              <a:ext uri="{FF2B5EF4-FFF2-40B4-BE49-F238E27FC236}">
                <a16:creationId xmlns:a16="http://schemas.microsoft.com/office/drawing/2014/main" id="{E123A252-D37E-4649-B66C-7F9C1DB6CC0B}"/>
              </a:ext>
            </a:extLst>
          </p:cNvPr>
          <p:cNvSpPr>
            <a:spLocks noChangeShapeType="1"/>
          </p:cNvSpPr>
          <p:nvPr/>
        </p:nvSpPr>
        <p:spPr bwMode="auto">
          <a:xfrm flipH="1">
            <a:off x="7881257" y="5343419"/>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3" name="Picture 39" descr="Alice">
            <a:extLst>
              <a:ext uri="{FF2B5EF4-FFF2-40B4-BE49-F238E27FC236}">
                <a16:creationId xmlns:a16="http://schemas.microsoft.com/office/drawing/2014/main" id="{6F308F82-9362-FC4F-921E-2715C3D3E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270" y="4463944"/>
            <a:ext cx="4746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ine 42">
            <a:extLst>
              <a:ext uri="{FF2B5EF4-FFF2-40B4-BE49-F238E27FC236}">
                <a16:creationId xmlns:a16="http://schemas.microsoft.com/office/drawing/2014/main" id="{3C11B289-FD57-9D4E-9E24-3A266C61D954}"/>
              </a:ext>
            </a:extLst>
          </p:cNvPr>
          <p:cNvSpPr>
            <a:spLocks noChangeShapeType="1"/>
          </p:cNvSpPr>
          <p:nvPr/>
        </p:nvSpPr>
        <p:spPr bwMode="auto">
          <a:xfrm>
            <a:off x="3364820" y="3301894"/>
            <a:ext cx="476250" cy="2587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Text Box 35">
            <a:extLst>
              <a:ext uri="{FF2B5EF4-FFF2-40B4-BE49-F238E27FC236}">
                <a16:creationId xmlns:a16="http://schemas.microsoft.com/office/drawing/2014/main" id="{927C2D32-6615-3F4A-95AB-84426525C9F9}"/>
              </a:ext>
            </a:extLst>
          </p:cNvPr>
          <p:cNvSpPr txBox="1">
            <a:spLocks noChangeArrowheads="1"/>
          </p:cNvSpPr>
          <p:nvPr/>
        </p:nvSpPr>
        <p:spPr bwMode="auto">
          <a:xfrm>
            <a:off x="2394857" y="5193448"/>
            <a:ext cx="30332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从跟踪器获取节点列表</a:t>
            </a:r>
            <a:endParaRPr lang="en-US" altLang="en-US" dirty="0">
              <a:latin typeface="微软雅黑" panose="020B0503020204020204" pitchFamily="34" charset="-122"/>
              <a:ea typeface="微软雅黑" panose="020B0503020204020204" pitchFamily="34" charset="-122"/>
            </a:endParaRPr>
          </a:p>
        </p:txBody>
      </p:sp>
      <p:grpSp>
        <p:nvGrpSpPr>
          <p:cNvPr id="26" name="Group 68">
            <a:extLst>
              <a:ext uri="{FF2B5EF4-FFF2-40B4-BE49-F238E27FC236}">
                <a16:creationId xmlns:a16="http://schemas.microsoft.com/office/drawing/2014/main" id="{0CB0B1F3-FC8E-0A48-BF34-45F53DE7FC53}"/>
              </a:ext>
            </a:extLst>
          </p:cNvPr>
          <p:cNvGrpSpPr>
            <a:grpSpLocks/>
          </p:cNvGrpSpPr>
          <p:nvPr/>
        </p:nvGrpSpPr>
        <p:grpSpPr bwMode="auto">
          <a:xfrm>
            <a:off x="4528457" y="3751156"/>
            <a:ext cx="3492500" cy="2163763"/>
            <a:chOff x="1752" y="2166"/>
            <a:chExt cx="2200" cy="1363"/>
          </a:xfrm>
        </p:grpSpPr>
        <p:sp>
          <p:nvSpPr>
            <p:cNvPr id="27" name="Line 22">
              <a:extLst>
                <a:ext uri="{FF2B5EF4-FFF2-40B4-BE49-F238E27FC236}">
                  <a16:creationId xmlns:a16="http://schemas.microsoft.com/office/drawing/2014/main" id="{07CCED51-0858-B14F-BA5F-7B3C851D3C7C}"/>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23">
              <a:extLst>
                <a:ext uri="{FF2B5EF4-FFF2-40B4-BE49-F238E27FC236}">
                  <a16:creationId xmlns:a16="http://schemas.microsoft.com/office/drawing/2014/main" id="{AE1CB49D-CE6D-D143-95DB-E659615A3630}"/>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4">
              <a:extLst>
                <a:ext uri="{FF2B5EF4-FFF2-40B4-BE49-F238E27FC236}">
                  <a16:creationId xmlns:a16="http://schemas.microsoft.com/office/drawing/2014/main" id="{327E99FD-0AAB-E84D-845A-9A6E34919AAE}"/>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35">
            <a:extLst>
              <a:ext uri="{FF2B5EF4-FFF2-40B4-BE49-F238E27FC236}">
                <a16:creationId xmlns:a16="http://schemas.microsoft.com/office/drawing/2014/main" id="{41FA99F8-69D2-FB4B-B615-224F5CEB2B2D}"/>
              </a:ext>
            </a:extLst>
          </p:cNvPr>
          <p:cNvSpPr txBox="1">
            <a:spLocks noChangeArrowheads="1"/>
          </p:cNvSpPr>
          <p:nvPr/>
        </p:nvSpPr>
        <p:spPr bwMode="auto">
          <a:xfrm>
            <a:off x="2407422" y="5669853"/>
            <a:ext cx="30332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同种子节点交换文件块</a:t>
            </a:r>
            <a:endParaRPr lang="en-US" altLang="en-US" dirty="0">
              <a:latin typeface="微软雅黑" panose="020B0503020204020204" pitchFamily="34" charset="-122"/>
              <a:ea typeface="微软雅黑" panose="020B0503020204020204" pitchFamily="34" charset="-122"/>
            </a:endParaRPr>
          </a:p>
        </p:txBody>
      </p:sp>
      <p:grpSp>
        <p:nvGrpSpPr>
          <p:cNvPr id="31" name="Group 71">
            <a:extLst>
              <a:ext uri="{FF2B5EF4-FFF2-40B4-BE49-F238E27FC236}">
                <a16:creationId xmlns:a16="http://schemas.microsoft.com/office/drawing/2014/main" id="{A0FCD1EA-5119-B341-A835-E304CBD33AC4}"/>
              </a:ext>
            </a:extLst>
          </p:cNvPr>
          <p:cNvGrpSpPr>
            <a:grpSpLocks/>
          </p:cNvGrpSpPr>
          <p:nvPr/>
        </p:nvGrpSpPr>
        <p:grpSpPr bwMode="auto">
          <a:xfrm>
            <a:off x="3931557" y="3260619"/>
            <a:ext cx="379413" cy="604837"/>
            <a:chOff x="4140" y="429"/>
            <a:chExt cx="1425" cy="2396"/>
          </a:xfrm>
        </p:grpSpPr>
        <p:sp>
          <p:nvSpPr>
            <p:cNvPr id="32" name="Freeform 72">
              <a:extLst>
                <a:ext uri="{FF2B5EF4-FFF2-40B4-BE49-F238E27FC236}">
                  <a16:creationId xmlns:a16="http://schemas.microsoft.com/office/drawing/2014/main" id="{36B6D999-1302-CA4C-9CFD-B5CDD5323C9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Rectangle 73">
              <a:extLst>
                <a:ext uri="{FF2B5EF4-FFF2-40B4-BE49-F238E27FC236}">
                  <a16:creationId xmlns:a16="http://schemas.microsoft.com/office/drawing/2014/main" id="{AE763A03-0DD4-834A-B674-79B066627380}"/>
                </a:ext>
              </a:extLst>
            </p:cNvPr>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4" name="Freeform 74">
              <a:extLst>
                <a:ext uri="{FF2B5EF4-FFF2-40B4-BE49-F238E27FC236}">
                  <a16:creationId xmlns:a16="http://schemas.microsoft.com/office/drawing/2014/main" id="{1AF22850-A524-C34B-9648-D7E113A5151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75">
              <a:extLst>
                <a:ext uri="{FF2B5EF4-FFF2-40B4-BE49-F238E27FC236}">
                  <a16:creationId xmlns:a16="http://schemas.microsoft.com/office/drawing/2014/main" id="{E1031A0C-C898-9240-84A5-5DF224E406F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Rectangle 76">
              <a:extLst>
                <a:ext uri="{FF2B5EF4-FFF2-40B4-BE49-F238E27FC236}">
                  <a16:creationId xmlns:a16="http://schemas.microsoft.com/office/drawing/2014/main" id="{FE7D0B4D-AB22-7349-A08A-69B9AFDFEEA0}"/>
                </a:ext>
              </a:extLst>
            </p:cNvPr>
            <p:cNvSpPr>
              <a:spLocks noChangeArrowheads="1"/>
            </p:cNvSpPr>
            <p:nvPr/>
          </p:nvSpPr>
          <p:spPr bwMode="auto">
            <a:xfrm>
              <a:off x="4212" y="693"/>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37" name="Group 77">
              <a:extLst>
                <a:ext uri="{FF2B5EF4-FFF2-40B4-BE49-F238E27FC236}">
                  <a16:creationId xmlns:a16="http://schemas.microsoft.com/office/drawing/2014/main" id="{4BEA5B83-9C56-7E41-BD11-39235643453A}"/>
                </a:ext>
              </a:extLst>
            </p:cNvPr>
            <p:cNvGrpSpPr>
              <a:grpSpLocks/>
            </p:cNvGrpSpPr>
            <p:nvPr/>
          </p:nvGrpSpPr>
          <p:grpSpPr bwMode="auto">
            <a:xfrm>
              <a:off x="4749" y="668"/>
              <a:ext cx="581" cy="145"/>
              <a:chOff x="614" y="2568"/>
              <a:chExt cx="725" cy="139"/>
            </a:xfrm>
          </p:grpSpPr>
          <p:sp>
            <p:nvSpPr>
              <p:cNvPr id="62" name="AutoShape 78">
                <a:extLst>
                  <a:ext uri="{FF2B5EF4-FFF2-40B4-BE49-F238E27FC236}">
                    <a16:creationId xmlns:a16="http://schemas.microsoft.com/office/drawing/2014/main" id="{A1F98537-39E1-5140-824E-666C1A8D188B}"/>
                  </a:ext>
                </a:extLst>
              </p:cNvPr>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3" name="AutoShape 79">
                <a:extLst>
                  <a:ext uri="{FF2B5EF4-FFF2-40B4-BE49-F238E27FC236}">
                    <a16:creationId xmlns:a16="http://schemas.microsoft.com/office/drawing/2014/main" id="{3E630405-7E91-474D-81B7-5BE15C86F4F9}"/>
                  </a:ext>
                </a:extLst>
              </p:cNvPr>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38" name="Rectangle 80">
              <a:extLst>
                <a:ext uri="{FF2B5EF4-FFF2-40B4-BE49-F238E27FC236}">
                  <a16:creationId xmlns:a16="http://schemas.microsoft.com/office/drawing/2014/main" id="{B81937BA-7B8F-934F-9886-304C1E0FE0D8}"/>
                </a:ext>
              </a:extLst>
            </p:cNvPr>
            <p:cNvSpPr>
              <a:spLocks noChangeArrowheads="1"/>
            </p:cNvSpPr>
            <p:nvPr/>
          </p:nvSpPr>
          <p:spPr bwMode="auto">
            <a:xfrm>
              <a:off x="4223" y="102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39" name="Group 81">
              <a:extLst>
                <a:ext uri="{FF2B5EF4-FFF2-40B4-BE49-F238E27FC236}">
                  <a16:creationId xmlns:a16="http://schemas.microsoft.com/office/drawing/2014/main" id="{EB47381C-540F-D44E-B9A6-D96D60900C1B}"/>
                </a:ext>
              </a:extLst>
            </p:cNvPr>
            <p:cNvGrpSpPr>
              <a:grpSpLocks/>
            </p:cNvGrpSpPr>
            <p:nvPr/>
          </p:nvGrpSpPr>
          <p:grpSpPr bwMode="auto">
            <a:xfrm>
              <a:off x="4747" y="994"/>
              <a:ext cx="581" cy="134"/>
              <a:chOff x="614" y="2568"/>
              <a:chExt cx="725" cy="139"/>
            </a:xfrm>
          </p:grpSpPr>
          <p:sp>
            <p:nvSpPr>
              <p:cNvPr id="60" name="AutoShape 82">
                <a:extLst>
                  <a:ext uri="{FF2B5EF4-FFF2-40B4-BE49-F238E27FC236}">
                    <a16:creationId xmlns:a16="http://schemas.microsoft.com/office/drawing/2014/main" id="{CB241153-BE70-A046-A468-0E9F962F2F1A}"/>
                  </a:ext>
                </a:extLst>
              </p:cNvPr>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1" name="AutoShape 83">
                <a:extLst>
                  <a:ext uri="{FF2B5EF4-FFF2-40B4-BE49-F238E27FC236}">
                    <a16:creationId xmlns:a16="http://schemas.microsoft.com/office/drawing/2014/main" id="{AE4F9DC7-0CE7-224E-AC2E-7172DE8E4525}"/>
                  </a:ext>
                </a:extLst>
              </p:cNvPr>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0" name="Rectangle 84">
              <a:extLst>
                <a:ext uri="{FF2B5EF4-FFF2-40B4-BE49-F238E27FC236}">
                  <a16:creationId xmlns:a16="http://schemas.microsoft.com/office/drawing/2014/main" id="{8C5EDE9F-7A54-8E4C-9F85-07C13C5C2FA0}"/>
                </a:ext>
              </a:extLst>
            </p:cNvPr>
            <p:cNvSpPr>
              <a:spLocks noChangeArrowheads="1"/>
            </p:cNvSpPr>
            <p:nvPr/>
          </p:nvSpPr>
          <p:spPr bwMode="auto">
            <a:xfrm>
              <a:off x="4218" y="136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1" name="Rectangle 85">
              <a:extLst>
                <a:ext uri="{FF2B5EF4-FFF2-40B4-BE49-F238E27FC236}">
                  <a16:creationId xmlns:a16="http://schemas.microsoft.com/office/drawing/2014/main" id="{6FEC7A6E-AAC2-3842-B9A4-935F2060DA79}"/>
                </a:ext>
              </a:extLst>
            </p:cNvPr>
            <p:cNvSpPr>
              <a:spLocks noChangeArrowheads="1"/>
            </p:cNvSpPr>
            <p:nvPr/>
          </p:nvSpPr>
          <p:spPr bwMode="auto">
            <a:xfrm>
              <a:off x="4229" y="1655"/>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42" name="Group 86">
              <a:extLst>
                <a:ext uri="{FF2B5EF4-FFF2-40B4-BE49-F238E27FC236}">
                  <a16:creationId xmlns:a16="http://schemas.microsoft.com/office/drawing/2014/main" id="{CAC1B168-07EE-3C44-9AEE-5914C1B8DC36}"/>
                </a:ext>
              </a:extLst>
            </p:cNvPr>
            <p:cNvGrpSpPr>
              <a:grpSpLocks/>
            </p:cNvGrpSpPr>
            <p:nvPr/>
          </p:nvGrpSpPr>
          <p:grpSpPr bwMode="auto">
            <a:xfrm>
              <a:off x="4735" y="1627"/>
              <a:ext cx="582" cy="151"/>
              <a:chOff x="614" y="2568"/>
              <a:chExt cx="725" cy="139"/>
            </a:xfrm>
          </p:grpSpPr>
          <p:sp>
            <p:nvSpPr>
              <p:cNvPr id="58" name="AutoShape 87">
                <a:extLst>
                  <a:ext uri="{FF2B5EF4-FFF2-40B4-BE49-F238E27FC236}">
                    <a16:creationId xmlns:a16="http://schemas.microsoft.com/office/drawing/2014/main" id="{F49F383C-F941-F64A-8DDE-13A4D8D164EC}"/>
                  </a:ext>
                </a:extLst>
              </p:cNvPr>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9" name="AutoShape 88">
                <a:extLst>
                  <a:ext uri="{FF2B5EF4-FFF2-40B4-BE49-F238E27FC236}">
                    <a16:creationId xmlns:a16="http://schemas.microsoft.com/office/drawing/2014/main" id="{E3456229-948B-9C4F-B503-DD55D3230823}"/>
                  </a:ext>
                </a:extLst>
              </p:cNvPr>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3" name="Freeform 89">
              <a:extLst>
                <a:ext uri="{FF2B5EF4-FFF2-40B4-BE49-F238E27FC236}">
                  <a16:creationId xmlns:a16="http://schemas.microsoft.com/office/drawing/2014/main" id="{3234093D-FE87-774F-B1CC-0588229AEC8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 name="Group 90">
              <a:extLst>
                <a:ext uri="{FF2B5EF4-FFF2-40B4-BE49-F238E27FC236}">
                  <a16:creationId xmlns:a16="http://schemas.microsoft.com/office/drawing/2014/main" id="{BA746CA5-383B-584C-B3CE-776F388C942C}"/>
                </a:ext>
              </a:extLst>
            </p:cNvPr>
            <p:cNvGrpSpPr>
              <a:grpSpLocks/>
            </p:cNvGrpSpPr>
            <p:nvPr/>
          </p:nvGrpSpPr>
          <p:grpSpPr bwMode="auto">
            <a:xfrm>
              <a:off x="4739" y="1327"/>
              <a:ext cx="582" cy="139"/>
              <a:chOff x="614" y="2568"/>
              <a:chExt cx="725" cy="139"/>
            </a:xfrm>
          </p:grpSpPr>
          <p:sp>
            <p:nvSpPr>
              <p:cNvPr id="56" name="AutoShape 91">
                <a:extLst>
                  <a:ext uri="{FF2B5EF4-FFF2-40B4-BE49-F238E27FC236}">
                    <a16:creationId xmlns:a16="http://schemas.microsoft.com/office/drawing/2014/main" id="{68AEEFFF-F3C4-BE40-8529-27EE2B357488}"/>
                  </a:ext>
                </a:extLst>
              </p:cNvPr>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7" name="AutoShape 92">
                <a:extLst>
                  <a:ext uri="{FF2B5EF4-FFF2-40B4-BE49-F238E27FC236}">
                    <a16:creationId xmlns:a16="http://schemas.microsoft.com/office/drawing/2014/main" id="{A5A04A8A-7369-354C-9B2B-CE0C0C5721C2}"/>
                  </a:ext>
                </a:extLst>
              </p:cNvPr>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5" name="Rectangle 93">
              <a:extLst>
                <a:ext uri="{FF2B5EF4-FFF2-40B4-BE49-F238E27FC236}">
                  <a16:creationId xmlns:a16="http://schemas.microsoft.com/office/drawing/2014/main" id="{618A0788-435C-8042-AA0E-E94601F03015}"/>
                </a:ext>
              </a:extLst>
            </p:cNvPr>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6" name="Freeform 94">
              <a:extLst>
                <a:ext uri="{FF2B5EF4-FFF2-40B4-BE49-F238E27FC236}">
                  <a16:creationId xmlns:a16="http://schemas.microsoft.com/office/drawing/2014/main" id="{25054F67-2153-544C-AC14-FB9950D7202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95">
              <a:extLst>
                <a:ext uri="{FF2B5EF4-FFF2-40B4-BE49-F238E27FC236}">
                  <a16:creationId xmlns:a16="http://schemas.microsoft.com/office/drawing/2014/main" id="{F3155E84-B2BA-A749-84BE-14633D97E89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Oval 96">
              <a:extLst>
                <a:ext uri="{FF2B5EF4-FFF2-40B4-BE49-F238E27FC236}">
                  <a16:creationId xmlns:a16="http://schemas.microsoft.com/office/drawing/2014/main" id="{CA182219-7AC0-E240-972C-91BD56BAF1EB}"/>
                </a:ext>
              </a:extLst>
            </p:cNvPr>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9" name="Freeform 97">
              <a:extLst>
                <a:ext uri="{FF2B5EF4-FFF2-40B4-BE49-F238E27FC236}">
                  <a16:creationId xmlns:a16="http://schemas.microsoft.com/office/drawing/2014/main" id="{85F80E33-0DDA-284C-9587-26BBD9164AE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AutoShape 98">
              <a:extLst>
                <a:ext uri="{FF2B5EF4-FFF2-40B4-BE49-F238E27FC236}">
                  <a16:creationId xmlns:a16="http://schemas.microsoft.com/office/drawing/2014/main" id="{882E6AD3-0779-D044-AD1D-25D362270922}"/>
                </a:ext>
              </a:extLst>
            </p:cNvPr>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1" name="AutoShape 99">
              <a:extLst>
                <a:ext uri="{FF2B5EF4-FFF2-40B4-BE49-F238E27FC236}">
                  <a16:creationId xmlns:a16="http://schemas.microsoft.com/office/drawing/2014/main" id="{7B40A6F7-0BA7-7E46-8BEC-61560B69323D}"/>
                </a:ext>
              </a:extLst>
            </p:cNvPr>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2" name="Oval 100">
              <a:extLst>
                <a:ext uri="{FF2B5EF4-FFF2-40B4-BE49-F238E27FC236}">
                  <a16:creationId xmlns:a16="http://schemas.microsoft.com/office/drawing/2014/main" id="{F7339661-C71C-C74D-AC1D-5ED32FE9B9D4}"/>
                </a:ext>
              </a:extLst>
            </p:cNvPr>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3" name="Oval 101">
              <a:extLst>
                <a:ext uri="{FF2B5EF4-FFF2-40B4-BE49-F238E27FC236}">
                  <a16:creationId xmlns:a16="http://schemas.microsoft.com/office/drawing/2014/main" id="{B23B5791-AF12-DF45-86A6-EECA1ABBE598}"/>
                </a:ext>
              </a:extLst>
            </p:cNvPr>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B0604020202020204" pitchFamily="34" charset="0"/>
              </a:endParaRPr>
            </a:p>
          </p:txBody>
        </p:sp>
        <p:sp>
          <p:nvSpPr>
            <p:cNvPr id="54" name="Oval 102">
              <a:extLst>
                <a:ext uri="{FF2B5EF4-FFF2-40B4-BE49-F238E27FC236}">
                  <a16:creationId xmlns:a16="http://schemas.microsoft.com/office/drawing/2014/main" id="{276ECC61-535B-904F-A386-35EBB8EC4328}"/>
                </a:ext>
              </a:extLst>
            </p:cNvPr>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5" name="Rectangle 103">
              <a:extLst>
                <a:ext uri="{FF2B5EF4-FFF2-40B4-BE49-F238E27FC236}">
                  <a16:creationId xmlns:a16="http://schemas.microsoft.com/office/drawing/2014/main" id="{EA9915CD-687B-DC45-B384-ED68394FB0E3}"/>
                </a:ext>
              </a:extLst>
            </p:cNvPr>
            <p:cNvSpPr>
              <a:spLocks noChangeArrowheads="1"/>
            </p:cNvSpPr>
            <p:nvPr/>
          </p:nvSpPr>
          <p:spPr bwMode="auto">
            <a:xfrm>
              <a:off x="5064" y="1838"/>
              <a:ext cx="83" cy="761"/>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grpSp>
        <p:nvGrpSpPr>
          <p:cNvPr id="64" name="Group 104">
            <a:extLst>
              <a:ext uri="{FF2B5EF4-FFF2-40B4-BE49-F238E27FC236}">
                <a16:creationId xmlns:a16="http://schemas.microsoft.com/office/drawing/2014/main" id="{A1CC28AD-9104-D040-9B79-0D23AB0DAD5C}"/>
              </a:ext>
            </a:extLst>
          </p:cNvPr>
          <p:cNvGrpSpPr>
            <a:grpSpLocks/>
          </p:cNvGrpSpPr>
          <p:nvPr/>
        </p:nvGrpSpPr>
        <p:grpSpPr bwMode="auto">
          <a:xfrm>
            <a:off x="3825195" y="4500456"/>
            <a:ext cx="685800" cy="588963"/>
            <a:chOff x="-44" y="1473"/>
            <a:chExt cx="981" cy="1105"/>
          </a:xfrm>
        </p:grpSpPr>
        <p:pic>
          <p:nvPicPr>
            <p:cNvPr id="65" name="Picture 105" descr="desktop_computer_stylized_medium">
              <a:extLst>
                <a:ext uri="{FF2B5EF4-FFF2-40B4-BE49-F238E27FC236}">
                  <a16:creationId xmlns:a16="http://schemas.microsoft.com/office/drawing/2014/main" id="{AAA9C191-A724-DE4E-A0DA-AF600AE1B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106">
              <a:extLst>
                <a:ext uri="{FF2B5EF4-FFF2-40B4-BE49-F238E27FC236}">
                  <a16:creationId xmlns:a16="http://schemas.microsoft.com/office/drawing/2014/main" id="{E6FC85B1-48F0-1149-9E86-28C220903AB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7" name="Group 107">
            <a:extLst>
              <a:ext uri="{FF2B5EF4-FFF2-40B4-BE49-F238E27FC236}">
                <a16:creationId xmlns:a16="http://schemas.microsoft.com/office/drawing/2014/main" id="{291F0955-3988-7649-881A-FC89468189F9}"/>
              </a:ext>
            </a:extLst>
          </p:cNvPr>
          <p:cNvGrpSpPr>
            <a:grpSpLocks/>
          </p:cNvGrpSpPr>
          <p:nvPr/>
        </p:nvGrpSpPr>
        <p:grpSpPr bwMode="auto">
          <a:xfrm>
            <a:off x="5195207" y="5513281"/>
            <a:ext cx="728663" cy="620713"/>
            <a:chOff x="-44" y="1473"/>
            <a:chExt cx="981" cy="1105"/>
          </a:xfrm>
        </p:grpSpPr>
        <p:pic>
          <p:nvPicPr>
            <p:cNvPr id="68" name="Picture 108" descr="desktop_computer_stylized_medium">
              <a:extLst>
                <a:ext uri="{FF2B5EF4-FFF2-40B4-BE49-F238E27FC236}">
                  <a16:creationId xmlns:a16="http://schemas.microsoft.com/office/drawing/2014/main" id="{A5B37F88-7E58-784C-A670-1879282E5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09">
              <a:extLst>
                <a:ext uri="{FF2B5EF4-FFF2-40B4-BE49-F238E27FC236}">
                  <a16:creationId xmlns:a16="http://schemas.microsoft.com/office/drawing/2014/main" id="{36940F9B-2451-784C-B12A-984CF4F8731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0" name="Group 113">
            <a:extLst>
              <a:ext uri="{FF2B5EF4-FFF2-40B4-BE49-F238E27FC236}">
                <a16:creationId xmlns:a16="http://schemas.microsoft.com/office/drawing/2014/main" id="{C0B69BA7-0A27-7147-8AE9-1235C7C2A05B}"/>
              </a:ext>
            </a:extLst>
          </p:cNvPr>
          <p:cNvGrpSpPr>
            <a:grpSpLocks/>
          </p:cNvGrpSpPr>
          <p:nvPr/>
        </p:nvGrpSpPr>
        <p:grpSpPr bwMode="auto">
          <a:xfrm flipH="1">
            <a:off x="8111445" y="4937019"/>
            <a:ext cx="728662" cy="620712"/>
            <a:chOff x="-44" y="1473"/>
            <a:chExt cx="981" cy="1105"/>
          </a:xfrm>
        </p:grpSpPr>
        <p:pic>
          <p:nvPicPr>
            <p:cNvPr id="71" name="Picture 114" descr="desktop_computer_stylized_medium">
              <a:extLst>
                <a:ext uri="{FF2B5EF4-FFF2-40B4-BE49-F238E27FC236}">
                  <a16:creationId xmlns:a16="http://schemas.microsoft.com/office/drawing/2014/main" id="{F68E7B52-0A00-E34D-9DA2-D7620DF99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115">
              <a:extLst>
                <a:ext uri="{FF2B5EF4-FFF2-40B4-BE49-F238E27FC236}">
                  <a16:creationId xmlns:a16="http://schemas.microsoft.com/office/drawing/2014/main" id="{CE23A1DF-EAD7-2749-B795-7C811DC2D39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3" name="Group 119">
            <a:extLst>
              <a:ext uri="{FF2B5EF4-FFF2-40B4-BE49-F238E27FC236}">
                <a16:creationId xmlns:a16="http://schemas.microsoft.com/office/drawing/2014/main" id="{EBC84D0D-5129-DF4C-A746-CE2C76A20F2E}"/>
              </a:ext>
            </a:extLst>
          </p:cNvPr>
          <p:cNvGrpSpPr>
            <a:grpSpLocks/>
          </p:cNvGrpSpPr>
          <p:nvPr/>
        </p:nvGrpSpPr>
        <p:grpSpPr bwMode="auto">
          <a:xfrm flipH="1">
            <a:off x="8165420" y="3749569"/>
            <a:ext cx="728662" cy="620712"/>
            <a:chOff x="-44" y="1473"/>
            <a:chExt cx="981" cy="1105"/>
          </a:xfrm>
        </p:grpSpPr>
        <p:pic>
          <p:nvPicPr>
            <p:cNvPr id="74" name="Picture 120" descr="desktop_computer_stylized_medium">
              <a:extLst>
                <a:ext uri="{FF2B5EF4-FFF2-40B4-BE49-F238E27FC236}">
                  <a16:creationId xmlns:a16="http://schemas.microsoft.com/office/drawing/2014/main" id="{2B752977-E9AF-8448-A2A8-48B1A471F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21">
              <a:extLst>
                <a:ext uri="{FF2B5EF4-FFF2-40B4-BE49-F238E27FC236}">
                  <a16:creationId xmlns:a16="http://schemas.microsoft.com/office/drawing/2014/main" id="{2274D970-5334-1C44-8D20-95FD2587ECE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6" name="Group 122">
            <a:extLst>
              <a:ext uri="{FF2B5EF4-FFF2-40B4-BE49-F238E27FC236}">
                <a16:creationId xmlns:a16="http://schemas.microsoft.com/office/drawing/2014/main" id="{62B3C8B1-8466-CB42-A6EE-7A22909BC2AD}"/>
              </a:ext>
            </a:extLst>
          </p:cNvPr>
          <p:cNvGrpSpPr>
            <a:grpSpLocks/>
          </p:cNvGrpSpPr>
          <p:nvPr/>
        </p:nvGrpSpPr>
        <p:grpSpPr bwMode="auto">
          <a:xfrm flipH="1">
            <a:off x="6368370" y="3216169"/>
            <a:ext cx="641350" cy="620712"/>
            <a:chOff x="-44" y="1473"/>
            <a:chExt cx="981" cy="1105"/>
          </a:xfrm>
        </p:grpSpPr>
        <p:pic>
          <p:nvPicPr>
            <p:cNvPr id="77" name="Picture 123" descr="desktop_computer_stylized_medium">
              <a:extLst>
                <a:ext uri="{FF2B5EF4-FFF2-40B4-BE49-F238E27FC236}">
                  <a16:creationId xmlns:a16="http://schemas.microsoft.com/office/drawing/2014/main" id="{AD943130-CC29-0E45-BFE5-3AE7F2348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124">
              <a:extLst>
                <a:ext uri="{FF2B5EF4-FFF2-40B4-BE49-F238E27FC236}">
                  <a16:creationId xmlns:a16="http://schemas.microsoft.com/office/drawing/2014/main" id="{D17179B0-F425-1A49-8872-7CDBB0C5274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9" name="Group 125">
            <a:extLst>
              <a:ext uri="{FF2B5EF4-FFF2-40B4-BE49-F238E27FC236}">
                <a16:creationId xmlns:a16="http://schemas.microsoft.com/office/drawing/2014/main" id="{E26E3FBF-E723-C040-AEE6-20EB441E8176}"/>
              </a:ext>
            </a:extLst>
          </p:cNvPr>
          <p:cNvGrpSpPr>
            <a:grpSpLocks/>
          </p:cNvGrpSpPr>
          <p:nvPr/>
        </p:nvGrpSpPr>
        <p:grpSpPr bwMode="auto">
          <a:xfrm>
            <a:off x="4758645" y="3206644"/>
            <a:ext cx="728662" cy="620712"/>
            <a:chOff x="-44" y="1473"/>
            <a:chExt cx="981" cy="1105"/>
          </a:xfrm>
        </p:grpSpPr>
        <p:pic>
          <p:nvPicPr>
            <p:cNvPr id="80" name="Picture 126" descr="desktop_computer_stylized_medium">
              <a:extLst>
                <a:ext uri="{FF2B5EF4-FFF2-40B4-BE49-F238E27FC236}">
                  <a16:creationId xmlns:a16="http://schemas.microsoft.com/office/drawing/2014/main" id="{CF1B6F22-9E2D-1944-A52E-E77715BBD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127">
              <a:extLst>
                <a:ext uri="{FF2B5EF4-FFF2-40B4-BE49-F238E27FC236}">
                  <a16:creationId xmlns:a16="http://schemas.microsoft.com/office/drawing/2014/main" id="{22CD730C-689A-E44A-91FA-E8E769CE6D9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2" name="Group 129">
            <a:extLst>
              <a:ext uri="{FF2B5EF4-FFF2-40B4-BE49-F238E27FC236}">
                <a16:creationId xmlns:a16="http://schemas.microsoft.com/office/drawing/2014/main" id="{A7C3F63D-74FF-7040-B1D2-88A6E501954B}"/>
              </a:ext>
            </a:extLst>
          </p:cNvPr>
          <p:cNvGrpSpPr>
            <a:grpSpLocks/>
          </p:cNvGrpSpPr>
          <p:nvPr/>
        </p:nvGrpSpPr>
        <p:grpSpPr bwMode="auto">
          <a:xfrm>
            <a:off x="6858907" y="5819669"/>
            <a:ext cx="490538" cy="412750"/>
            <a:chOff x="-44" y="1473"/>
            <a:chExt cx="981" cy="1105"/>
          </a:xfrm>
        </p:grpSpPr>
        <p:pic>
          <p:nvPicPr>
            <p:cNvPr id="83" name="Picture 130" descr="desktop_computer_stylized_medium">
              <a:extLst>
                <a:ext uri="{FF2B5EF4-FFF2-40B4-BE49-F238E27FC236}">
                  <a16:creationId xmlns:a16="http://schemas.microsoft.com/office/drawing/2014/main" id="{45B574F8-532C-7A46-A7F4-34C6C8EBE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131">
              <a:extLst>
                <a:ext uri="{FF2B5EF4-FFF2-40B4-BE49-F238E27FC236}">
                  <a16:creationId xmlns:a16="http://schemas.microsoft.com/office/drawing/2014/main" id="{AA7D8503-5853-054D-99AB-15405424F7A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extLst>
      <p:ext uri="{BB962C8B-B14F-4D97-AF65-F5344CB8AC3E}">
        <p14:creationId xmlns:p14="http://schemas.microsoft.com/office/powerpoint/2010/main" val="373871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dissolv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1000"/>
                                        <p:tgtEl>
                                          <p:spTgt spid="25"/>
                                        </p:tgtEl>
                                      </p:cBhvr>
                                    </p:animEffect>
                                  </p:childTnLst>
                                </p:cTn>
                              </p:par>
                              <p:par>
                                <p:cTn id="16" presetID="9"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10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dissolve">
                                      <p:cBhvr>
                                        <p:cTn id="26" dur="1000"/>
                                        <p:tgtEl>
                                          <p:spTgt spid="30"/>
                                        </p:tgtEl>
                                      </p:cBhvr>
                                    </p:animEffect>
                                  </p:childTnLst>
                                </p:cTn>
                              </p:par>
                              <p:par>
                                <p:cTn id="27" presetID="9" presetClass="exit" presetSubtype="0" fill="hold" nodeType="withEffect">
                                  <p:stCondLst>
                                    <p:cond delay="0"/>
                                  </p:stCondLst>
                                  <p:childTnLst>
                                    <p:animEffect transition="out" filter="dissolv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应用进程通信方式</a:t>
            </a:r>
            <a:endParaRPr lang="zh-CN" altLang="en-US" dirty="0"/>
          </a:p>
        </p:txBody>
      </p:sp>
      <p:sp>
        <p:nvSpPr>
          <p:cNvPr id="3" name="内容占位符 2"/>
          <p:cNvSpPr>
            <a:spLocks noGrp="1"/>
          </p:cNvSpPr>
          <p:nvPr>
            <p:ph idx="1"/>
          </p:nvPr>
        </p:nvSpPr>
        <p:spPr>
          <a:xfrm>
            <a:off x="838200" y="1514087"/>
            <a:ext cx="10529570" cy="4838453"/>
          </a:xfrm>
        </p:spPr>
        <p:txBody>
          <a:bodyPr>
            <a:noAutofit/>
          </a:bodyPr>
          <a:lstStyle/>
          <a:p>
            <a:pPr algn="just">
              <a:lnSpc>
                <a:spcPct val="120000"/>
              </a:lnSpc>
            </a:pPr>
            <a:r>
              <a:rPr lang="zh-CN" altLang="en-US" dirty="0">
                <a:sym typeface="+mn-ea"/>
              </a:rPr>
              <a:t>P2P方式从本质上看仍然是使用了C/S方式，但强调的是通信过程中的对等，这时每一个</a:t>
            </a:r>
            <a:r>
              <a:rPr kumimoji="1" lang="en-US" altLang="zh-CN" noProof="0" dirty="0">
                <a:ln>
                  <a:noFill/>
                </a:ln>
                <a:solidFill>
                  <a:srgbClr val="C00000"/>
                </a:solidFill>
                <a:effectLst/>
                <a:uLnTx/>
                <a:uFillTx/>
                <a:sym typeface="+mn-ea"/>
              </a:rPr>
              <a:t>P2P进程既是客户同时也是服务器</a:t>
            </a:r>
            <a:endParaRPr lang="zh-CN" altLang="en-US" dirty="0">
              <a:solidFill>
                <a:schemeClr val="tx1"/>
              </a:solidFill>
              <a:cs typeface="微软雅黑" panose="020B0503020204020204" pitchFamily="34" charset="-122"/>
              <a:sym typeface="+mn-ea"/>
            </a:endParaRPr>
          </a:p>
          <a:p>
            <a:pPr algn="just">
              <a:lnSpc>
                <a:spcPct val="120000"/>
              </a:lnSpc>
            </a:pPr>
            <a:endParaRPr lang="en-US" altLang="zh-CN" dirty="0">
              <a:cs typeface="微软雅黑" panose="020B0503020204020204" pitchFamily="34" charset="-122"/>
            </a:endParaRP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18</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grpSp>
        <p:nvGrpSpPr>
          <p:cNvPr id="4" name="组合 3"/>
          <p:cNvGrpSpPr/>
          <p:nvPr/>
        </p:nvGrpSpPr>
        <p:grpSpPr>
          <a:xfrm>
            <a:off x="1946593" y="2704688"/>
            <a:ext cx="8686800" cy="3647852"/>
            <a:chOff x="1946593" y="2704688"/>
            <a:chExt cx="8686800" cy="3789362"/>
          </a:xfrm>
        </p:grpSpPr>
        <p:sp>
          <p:nvSpPr>
            <p:cNvPr id="7" name="直接连接符 151554"/>
            <p:cNvSpPr>
              <a:spLocks noChangeShapeType="1"/>
            </p:cNvSpPr>
            <p:nvPr/>
          </p:nvSpPr>
          <p:spPr bwMode="auto">
            <a:xfrm>
              <a:off x="6280469" y="5824126"/>
              <a:ext cx="0" cy="325437"/>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 name="矩形 151555"/>
            <p:cNvSpPr>
              <a:spLocks noChangeArrowheads="1"/>
            </p:cNvSpPr>
            <p:nvPr/>
          </p:nvSpPr>
          <p:spPr bwMode="auto">
            <a:xfrm>
              <a:off x="4877118" y="3130138"/>
              <a:ext cx="2898775" cy="269398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文本框 151556"/>
            <p:cNvSpPr txBox="1">
              <a:spLocks noChangeArrowheads="1"/>
            </p:cNvSpPr>
            <p:nvPr/>
          </p:nvSpPr>
          <p:spPr bwMode="auto">
            <a:xfrm>
              <a:off x="5601018" y="498275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13" name="直接连接符 151557"/>
            <p:cNvSpPr>
              <a:spLocks noChangeShapeType="1"/>
            </p:cNvSpPr>
            <p:nvPr/>
          </p:nvSpPr>
          <p:spPr bwMode="auto">
            <a:xfrm>
              <a:off x="4877118" y="5416138"/>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直接连接符 151558"/>
            <p:cNvSpPr>
              <a:spLocks noChangeShapeType="1"/>
            </p:cNvSpPr>
            <p:nvPr/>
          </p:nvSpPr>
          <p:spPr bwMode="auto">
            <a:xfrm>
              <a:off x="4877118" y="5006563"/>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直接连接符 151559"/>
            <p:cNvSpPr>
              <a:spLocks noChangeShapeType="1"/>
            </p:cNvSpPr>
            <p:nvPr/>
          </p:nvSpPr>
          <p:spPr bwMode="auto">
            <a:xfrm>
              <a:off x="4877118" y="4598576"/>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直接连接符 151560"/>
            <p:cNvSpPr>
              <a:spLocks noChangeShapeType="1"/>
            </p:cNvSpPr>
            <p:nvPr/>
          </p:nvSpPr>
          <p:spPr bwMode="auto">
            <a:xfrm>
              <a:off x="4877118" y="4190588"/>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文本框 151561"/>
            <p:cNvSpPr txBox="1">
              <a:spLocks noChangeArrowheads="1"/>
            </p:cNvSpPr>
            <p:nvPr/>
          </p:nvSpPr>
          <p:spPr bwMode="auto">
            <a:xfrm>
              <a:off x="5835968" y="5390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p>
          </p:txBody>
        </p:sp>
        <p:sp>
          <p:nvSpPr>
            <p:cNvPr id="18" name="文本框 151562"/>
            <p:cNvSpPr txBox="1">
              <a:spLocks noChangeArrowheads="1"/>
            </p:cNvSpPr>
            <p:nvPr/>
          </p:nvSpPr>
          <p:spPr bwMode="auto">
            <a:xfrm>
              <a:off x="5835968" y="417947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19" name="文本框 151563"/>
            <p:cNvSpPr txBox="1">
              <a:spLocks noChangeArrowheads="1"/>
            </p:cNvSpPr>
            <p:nvPr/>
          </p:nvSpPr>
          <p:spPr bwMode="auto">
            <a:xfrm>
              <a:off x="5835968" y="4587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20" name="文本框 151564"/>
            <p:cNvSpPr txBox="1">
              <a:spLocks noChangeArrowheads="1"/>
            </p:cNvSpPr>
            <p:nvPr/>
          </p:nvSpPr>
          <p:spPr bwMode="auto">
            <a:xfrm>
              <a:off x="5805806" y="3090451"/>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21" name="文本框 151565"/>
            <p:cNvSpPr txBox="1">
              <a:spLocks noChangeArrowheads="1"/>
            </p:cNvSpPr>
            <p:nvPr/>
          </p:nvSpPr>
          <p:spPr bwMode="auto">
            <a:xfrm>
              <a:off x="5726431" y="2704688"/>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rPr>
                <a:t>2</a:t>
              </a:r>
            </a:p>
          </p:txBody>
        </p:sp>
        <p:sp>
          <p:nvSpPr>
            <p:cNvPr id="25" name="任意多边形 151569"/>
            <p:cNvSpPr>
              <a:spLocks noChangeArrowheads="1"/>
            </p:cNvSpPr>
            <p:nvPr/>
          </p:nvSpPr>
          <p:spPr bwMode="auto">
            <a:xfrm>
              <a:off x="3096578" y="5824443"/>
              <a:ext cx="6371590" cy="652145"/>
            </a:xfrm>
            <a:custGeom>
              <a:avLst/>
              <a:gdLst>
                <a:gd name="T0" fmla="*/ 0 w 3527"/>
                <a:gd name="T1" fmla="*/ 0 h 333"/>
                <a:gd name="T2" fmla="*/ 0 w 3527"/>
                <a:gd name="T3" fmla="*/ 129 h 333"/>
                <a:gd name="T4" fmla="*/ 14 w 3527"/>
                <a:gd name="T5" fmla="*/ 192 h 333"/>
                <a:gd name="T6" fmla="*/ 50 w 3527"/>
                <a:gd name="T7" fmla="*/ 270 h 333"/>
                <a:gd name="T8" fmla="*/ 122 w 3527"/>
                <a:gd name="T9" fmla="*/ 318 h 333"/>
                <a:gd name="T10" fmla="*/ 177 w 3527"/>
                <a:gd name="T11" fmla="*/ 330 h 333"/>
                <a:gd name="T12" fmla="*/ 3360 w 3527"/>
                <a:gd name="T13" fmla="*/ 333 h 333"/>
                <a:gd name="T14" fmla="*/ 3422 w 3527"/>
                <a:gd name="T15" fmla="*/ 318 h 333"/>
                <a:gd name="T16" fmla="*/ 3482 w 3527"/>
                <a:gd name="T17" fmla="*/ 282 h 333"/>
                <a:gd name="T18" fmla="*/ 3512 w 3527"/>
                <a:gd name="T19" fmla="*/ 234 h 333"/>
                <a:gd name="T20" fmla="*/ 3524 w 3527"/>
                <a:gd name="T21" fmla="*/ 162 h 333"/>
                <a:gd name="T22" fmla="*/ 3527 w 3527"/>
                <a:gd name="T2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 name="矩形 151570"/>
            <p:cNvSpPr>
              <a:spLocks noChangeArrowheads="1"/>
            </p:cNvSpPr>
            <p:nvPr/>
          </p:nvSpPr>
          <p:spPr bwMode="auto">
            <a:xfrm>
              <a:off x="1946593" y="3130138"/>
              <a:ext cx="2438400" cy="269398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 name="文本框 151571"/>
            <p:cNvSpPr txBox="1">
              <a:spLocks noChangeArrowheads="1"/>
            </p:cNvSpPr>
            <p:nvPr/>
          </p:nvSpPr>
          <p:spPr bwMode="auto">
            <a:xfrm>
              <a:off x="2373631" y="498275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28" name="直接连接符 151572"/>
            <p:cNvSpPr>
              <a:spLocks noChangeShapeType="1"/>
            </p:cNvSpPr>
            <p:nvPr/>
          </p:nvSpPr>
          <p:spPr bwMode="auto">
            <a:xfrm>
              <a:off x="2329181" y="5416138"/>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 name="直接连接符 151573"/>
            <p:cNvSpPr>
              <a:spLocks noChangeShapeType="1"/>
            </p:cNvSpPr>
            <p:nvPr/>
          </p:nvSpPr>
          <p:spPr bwMode="auto">
            <a:xfrm>
              <a:off x="2329181" y="5006563"/>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 name="直接连接符 151574"/>
            <p:cNvSpPr>
              <a:spLocks noChangeShapeType="1"/>
            </p:cNvSpPr>
            <p:nvPr/>
          </p:nvSpPr>
          <p:spPr bwMode="auto">
            <a:xfrm>
              <a:off x="2329181" y="4598576"/>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直接连接符 151575"/>
            <p:cNvSpPr>
              <a:spLocks noChangeShapeType="1"/>
            </p:cNvSpPr>
            <p:nvPr/>
          </p:nvSpPr>
          <p:spPr bwMode="auto">
            <a:xfrm>
              <a:off x="2329181" y="4190588"/>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 name="文本框 151576"/>
            <p:cNvSpPr txBox="1">
              <a:spLocks noChangeArrowheads="1"/>
            </p:cNvSpPr>
            <p:nvPr/>
          </p:nvSpPr>
          <p:spPr bwMode="auto">
            <a:xfrm>
              <a:off x="2606993" y="5390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物理层</a:t>
              </a:r>
            </a:p>
          </p:txBody>
        </p:sp>
        <p:sp>
          <p:nvSpPr>
            <p:cNvPr id="33" name="文本框 151577"/>
            <p:cNvSpPr txBox="1">
              <a:spLocks noChangeArrowheads="1"/>
            </p:cNvSpPr>
            <p:nvPr/>
          </p:nvSpPr>
          <p:spPr bwMode="auto">
            <a:xfrm>
              <a:off x="2606993" y="417947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34" name="文本框 151578"/>
            <p:cNvSpPr txBox="1">
              <a:spLocks noChangeArrowheads="1"/>
            </p:cNvSpPr>
            <p:nvPr/>
          </p:nvSpPr>
          <p:spPr bwMode="auto">
            <a:xfrm>
              <a:off x="2606993" y="4587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35" name="直接连接符 151579"/>
            <p:cNvSpPr>
              <a:spLocks noChangeShapeType="1"/>
            </p:cNvSpPr>
            <p:nvPr/>
          </p:nvSpPr>
          <p:spPr bwMode="auto">
            <a:xfrm>
              <a:off x="3099118" y="3946113"/>
              <a:ext cx="0" cy="2444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 name="椭圆 151580"/>
            <p:cNvSpPr>
              <a:spLocks noChangeArrowheads="1"/>
            </p:cNvSpPr>
            <p:nvPr/>
          </p:nvSpPr>
          <p:spPr bwMode="auto">
            <a:xfrm>
              <a:off x="2174558" y="3542888"/>
              <a:ext cx="1983105" cy="488950"/>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r>
                <a:rPr lang="zh-CN" altLang="en-US" sz="2000">
                  <a:solidFill>
                    <a:srgbClr val="333399"/>
                  </a:solidFill>
                  <a:latin typeface="微软雅黑" panose="020B0503020204020204" pitchFamily="34" charset="-122"/>
                  <a:ea typeface="微软雅黑" panose="020B0503020204020204" pitchFamily="34" charset="-122"/>
                </a:rPr>
                <a:t>服务器</a:t>
              </a:r>
              <a:r>
                <a:rPr lang="en-US" altLang="zh-CN" sz="2000">
                  <a:solidFill>
                    <a:srgbClr val="333399"/>
                  </a:solidFill>
                  <a:latin typeface="微软雅黑" panose="020B0503020204020204" pitchFamily="34" charset="-122"/>
                  <a:ea typeface="微软雅黑" panose="020B0503020204020204" pitchFamily="34" charset="-122"/>
                </a:rPr>
                <a:t>/</a:t>
              </a:r>
              <a:r>
                <a:rPr lang="zh-CN" altLang="en-US" sz="2000">
                  <a:solidFill>
                    <a:srgbClr val="333399"/>
                  </a:solidFill>
                  <a:latin typeface="微软雅黑" panose="020B0503020204020204" pitchFamily="34" charset="-122"/>
                  <a:ea typeface="微软雅黑" panose="020B0503020204020204" pitchFamily="34" charset="-122"/>
                </a:rPr>
                <a:t>客户 </a:t>
              </a:r>
              <a:r>
                <a:rPr lang="en-US" altLang="zh-CN" sz="2000">
                  <a:solidFill>
                    <a:srgbClr val="333399"/>
                  </a:solidFill>
                  <a:latin typeface="微软雅黑" panose="020B0503020204020204" pitchFamily="34" charset="-122"/>
                  <a:ea typeface="微软雅黑" panose="020B0503020204020204" pitchFamily="34" charset="-122"/>
                </a:rPr>
                <a:t>1</a:t>
              </a:r>
            </a:p>
          </p:txBody>
        </p:sp>
        <p:sp>
          <p:nvSpPr>
            <p:cNvPr id="37" name="文本框 151581"/>
            <p:cNvSpPr txBox="1">
              <a:spLocks noChangeArrowheads="1"/>
            </p:cNvSpPr>
            <p:nvPr/>
          </p:nvSpPr>
          <p:spPr bwMode="auto">
            <a:xfrm>
              <a:off x="2614931" y="3104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38" name="文本框 151582"/>
            <p:cNvSpPr txBox="1">
              <a:spLocks noChangeArrowheads="1"/>
            </p:cNvSpPr>
            <p:nvPr/>
          </p:nvSpPr>
          <p:spPr bwMode="auto">
            <a:xfrm>
              <a:off x="2548256" y="2704688"/>
              <a:ext cx="1180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rPr>
                <a:t>1</a:t>
              </a:r>
            </a:p>
          </p:txBody>
        </p:sp>
        <p:sp>
          <p:nvSpPr>
            <p:cNvPr id="39" name="矩形 151583"/>
            <p:cNvSpPr>
              <a:spLocks noChangeArrowheads="1"/>
            </p:cNvSpPr>
            <p:nvPr/>
          </p:nvSpPr>
          <p:spPr bwMode="auto">
            <a:xfrm>
              <a:off x="8194993" y="3130138"/>
              <a:ext cx="2438400" cy="269398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 name="文本框 151584"/>
            <p:cNvSpPr txBox="1">
              <a:spLocks noChangeArrowheads="1"/>
            </p:cNvSpPr>
            <p:nvPr/>
          </p:nvSpPr>
          <p:spPr bwMode="auto">
            <a:xfrm>
              <a:off x="8785543" y="498275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p>
          </p:txBody>
        </p:sp>
        <p:sp>
          <p:nvSpPr>
            <p:cNvPr id="41" name="直接连接符 151585"/>
            <p:cNvSpPr>
              <a:spLocks noChangeShapeType="1"/>
            </p:cNvSpPr>
            <p:nvPr/>
          </p:nvSpPr>
          <p:spPr bwMode="auto">
            <a:xfrm>
              <a:off x="8741093" y="5416138"/>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 name="直接连接符 151586"/>
            <p:cNvSpPr>
              <a:spLocks noChangeShapeType="1"/>
            </p:cNvSpPr>
            <p:nvPr/>
          </p:nvSpPr>
          <p:spPr bwMode="auto">
            <a:xfrm>
              <a:off x="8741093" y="5006563"/>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 name="直接连接符 151587"/>
            <p:cNvSpPr>
              <a:spLocks noChangeShapeType="1"/>
            </p:cNvSpPr>
            <p:nvPr/>
          </p:nvSpPr>
          <p:spPr bwMode="auto">
            <a:xfrm>
              <a:off x="8741093" y="4598576"/>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 name="直接连接符 151588"/>
            <p:cNvSpPr>
              <a:spLocks noChangeShapeType="1"/>
            </p:cNvSpPr>
            <p:nvPr/>
          </p:nvSpPr>
          <p:spPr bwMode="auto">
            <a:xfrm>
              <a:off x="8741093" y="4190588"/>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 name="文本框 151589"/>
            <p:cNvSpPr txBox="1">
              <a:spLocks noChangeArrowheads="1"/>
            </p:cNvSpPr>
            <p:nvPr/>
          </p:nvSpPr>
          <p:spPr bwMode="auto">
            <a:xfrm>
              <a:off x="9020493" y="5390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p>
          </p:txBody>
        </p:sp>
        <p:sp>
          <p:nvSpPr>
            <p:cNvPr id="46" name="文本框 151590"/>
            <p:cNvSpPr txBox="1">
              <a:spLocks noChangeArrowheads="1"/>
            </p:cNvSpPr>
            <p:nvPr/>
          </p:nvSpPr>
          <p:spPr bwMode="auto">
            <a:xfrm>
              <a:off x="9020493" y="417947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p>
          </p:txBody>
        </p:sp>
        <p:sp>
          <p:nvSpPr>
            <p:cNvPr id="47" name="文本框 151591"/>
            <p:cNvSpPr txBox="1">
              <a:spLocks noChangeArrowheads="1"/>
            </p:cNvSpPr>
            <p:nvPr/>
          </p:nvSpPr>
          <p:spPr bwMode="auto">
            <a:xfrm>
              <a:off x="9020493" y="4587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p>
          </p:txBody>
        </p:sp>
        <p:sp>
          <p:nvSpPr>
            <p:cNvPr id="50" name="文本框 151594"/>
            <p:cNvSpPr txBox="1">
              <a:spLocks noChangeArrowheads="1"/>
            </p:cNvSpPr>
            <p:nvPr/>
          </p:nvSpPr>
          <p:spPr bwMode="auto">
            <a:xfrm>
              <a:off x="9012556" y="31174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p>
          </p:txBody>
        </p:sp>
        <p:sp>
          <p:nvSpPr>
            <p:cNvPr id="51" name="文本框 151595"/>
            <p:cNvSpPr txBox="1">
              <a:spLocks noChangeArrowheads="1"/>
            </p:cNvSpPr>
            <p:nvPr/>
          </p:nvSpPr>
          <p:spPr bwMode="auto">
            <a:xfrm>
              <a:off x="8968106" y="2704688"/>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rPr>
                <a:t>3</a:t>
              </a:r>
            </a:p>
          </p:txBody>
        </p:sp>
        <p:grpSp>
          <p:nvGrpSpPr>
            <p:cNvPr id="52" name="组合 151596"/>
            <p:cNvGrpSpPr/>
            <p:nvPr/>
          </p:nvGrpSpPr>
          <p:grpSpPr bwMode="auto">
            <a:xfrm>
              <a:off x="5802632" y="6094001"/>
              <a:ext cx="1184275" cy="400049"/>
              <a:chOff x="328" y="76"/>
              <a:chExt cx="746" cy="252"/>
            </a:xfrm>
          </p:grpSpPr>
          <p:sp>
            <p:nvSpPr>
              <p:cNvPr id="54" name="文本框 151598"/>
              <p:cNvSpPr txBox="1">
                <a:spLocks noChangeArrowheads="1"/>
              </p:cNvSpPr>
              <p:nvPr/>
            </p:nvSpPr>
            <p:spPr bwMode="auto">
              <a:xfrm>
                <a:off x="328" y="76"/>
                <a:ext cx="7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333399"/>
                    </a:solidFill>
                    <a:latin typeface="微软雅黑" panose="020B0503020204020204" pitchFamily="34" charset="-122"/>
                    <a:ea typeface="微软雅黑" panose="020B0503020204020204" pitchFamily="34" charset="-122"/>
                  </a:rPr>
                  <a:t>Internet</a:t>
                </a:r>
                <a:endParaRPr lang="zh-CN" altLang="en-US" sz="2000" dirty="0">
                  <a:solidFill>
                    <a:srgbClr val="333399"/>
                  </a:solidFill>
                  <a:latin typeface="微软雅黑" panose="020B0503020204020204" pitchFamily="34" charset="-122"/>
                  <a:ea typeface="微软雅黑" panose="020B0503020204020204" pitchFamily="34" charset="-122"/>
                </a:endParaRPr>
              </a:p>
            </p:txBody>
          </p:sp>
        </p:grpSp>
        <p:sp>
          <p:nvSpPr>
            <p:cNvPr id="55" name="直接连接符 151599"/>
            <p:cNvSpPr>
              <a:spLocks noChangeShapeType="1"/>
            </p:cNvSpPr>
            <p:nvPr/>
          </p:nvSpPr>
          <p:spPr bwMode="auto">
            <a:xfrm flipV="1">
              <a:off x="7563168" y="3794348"/>
              <a:ext cx="784225" cy="0"/>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 name="直接连接符 151600"/>
            <p:cNvSpPr>
              <a:spLocks noChangeShapeType="1"/>
            </p:cNvSpPr>
            <p:nvPr/>
          </p:nvSpPr>
          <p:spPr bwMode="auto">
            <a:xfrm>
              <a:off x="4156393" y="3771488"/>
              <a:ext cx="895350" cy="11113"/>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 name="椭圆 151602"/>
            <p:cNvSpPr>
              <a:spLocks noChangeArrowheads="1"/>
            </p:cNvSpPr>
            <p:nvPr/>
          </p:nvSpPr>
          <p:spPr bwMode="auto">
            <a:xfrm>
              <a:off x="8346758" y="3542888"/>
              <a:ext cx="2210435" cy="488950"/>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r>
                <a:rPr lang="zh-CN" altLang="en-US" sz="2000">
                  <a:solidFill>
                    <a:srgbClr val="333399"/>
                  </a:solidFill>
                  <a:latin typeface="微软雅黑" panose="020B0503020204020204" pitchFamily="34" charset="-122"/>
                  <a:ea typeface="微软雅黑" panose="020B0503020204020204" pitchFamily="34" charset="-122"/>
                </a:rPr>
                <a:t>服务器</a:t>
              </a:r>
              <a:r>
                <a:rPr lang="en-US" altLang="zh-CN" sz="2000">
                  <a:solidFill>
                    <a:srgbClr val="333399"/>
                  </a:solidFill>
                  <a:latin typeface="微软雅黑" panose="020B0503020204020204" pitchFamily="34" charset="-122"/>
                  <a:ea typeface="微软雅黑" panose="020B0503020204020204" pitchFamily="34" charset="-122"/>
                </a:rPr>
                <a:t>/</a:t>
              </a:r>
              <a:r>
                <a:rPr lang="zh-CN" altLang="en-US" sz="2000">
                  <a:solidFill>
                    <a:srgbClr val="333399"/>
                  </a:solidFill>
                  <a:latin typeface="微软雅黑" panose="020B0503020204020204" pitchFamily="34" charset="-122"/>
                  <a:ea typeface="微软雅黑" panose="020B0503020204020204" pitchFamily="34" charset="-122"/>
                </a:rPr>
                <a:t>客户</a:t>
              </a:r>
              <a:r>
                <a:rPr lang="en-US" altLang="zh-CN" sz="2000">
                  <a:solidFill>
                    <a:srgbClr val="333399"/>
                  </a:solidFill>
                  <a:latin typeface="微软雅黑" panose="020B0503020204020204" pitchFamily="34" charset="-122"/>
                  <a:ea typeface="微软雅黑" panose="020B0503020204020204" pitchFamily="34" charset="-122"/>
                </a:rPr>
                <a:t>3</a:t>
              </a:r>
            </a:p>
          </p:txBody>
        </p:sp>
        <p:sp>
          <p:nvSpPr>
            <p:cNvPr id="60" name="直接连接符 151604"/>
            <p:cNvSpPr>
              <a:spLocks noChangeShapeType="1"/>
            </p:cNvSpPr>
            <p:nvPr/>
          </p:nvSpPr>
          <p:spPr bwMode="auto">
            <a:xfrm>
              <a:off x="9471343" y="4000088"/>
              <a:ext cx="0" cy="1984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直接连接符 151604"/>
            <p:cNvSpPr>
              <a:spLocks noChangeShapeType="1"/>
            </p:cNvSpPr>
            <p:nvPr/>
          </p:nvSpPr>
          <p:spPr bwMode="auto">
            <a:xfrm flipH="1">
              <a:off x="6261904" y="4000088"/>
              <a:ext cx="0" cy="189946"/>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3" name="椭圆 151580"/>
            <p:cNvSpPr>
              <a:spLocks noChangeArrowheads="1"/>
            </p:cNvSpPr>
            <p:nvPr/>
          </p:nvSpPr>
          <p:spPr bwMode="auto">
            <a:xfrm>
              <a:off x="5051425" y="3549561"/>
              <a:ext cx="2511425" cy="488950"/>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r>
                <a:rPr lang="zh-CN" altLang="en-US" sz="2000">
                  <a:solidFill>
                    <a:srgbClr val="333399"/>
                  </a:solidFill>
                  <a:latin typeface="微软雅黑" panose="020B0503020204020204" pitchFamily="34" charset="-122"/>
                  <a:ea typeface="微软雅黑" panose="020B0503020204020204" pitchFamily="34" charset="-122"/>
                </a:rPr>
                <a:t>服务器</a:t>
              </a:r>
              <a:r>
                <a:rPr lang="en-US" altLang="zh-CN" sz="2000">
                  <a:solidFill>
                    <a:srgbClr val="333399"/>
                  </a:solidFill>
                  <a:latin typeface="微软雅黑" panose="020B0503020204020204" pitchFamily="34" charset="-122"/>
                  <a:ea typeface="微软雅黑" panose="020B0503020204020204" pitchFamily="34" charset="-122"/>
                </a:rPr>
                <a:t>/</a:t>
              </a:r>
              <a:r>
                <a:rPr lang="zh-CN" altLang="en-US" sz="2000">
                  <a:solidFill>
                    <a:srgbClr val="333399"/>
                  </a:solidFill>
                  <a:latin typeface="微软雅黑" panose="020B0503020204020204" pitchFamily="34" charset="-122"/>
                  <a:ea typeface="微软雅黑" panose="020B0503020204020204" pitchFamily="34" charset="-122"/>
                </a:rPr>
                <a:t>客户 </a:t>
              </a:r>
              <a:r>
                <a:rPr lang="en-US" altLang="zh-CN" sz="2000">
                  <a:solidFill>
                    <a:srgbClr val="333399"/>
                  </a:solidFill>
                  <a:latin typeface="微软雅黑" panose="020B0503020204020204" pitchFamily="34" charset="-122"/>
                  <a:ea typeface="微软雅黑" panose="020B0503020204020204" pitchFamily="34" charset="-122"/>
                </a:rPr>
                <a:t>2</a:t>
              </a:r>
            </a:p>
          </p:txBody>
        </p:sp>
      </p:grpSp>
    </p:spTree>
    <p:extLst>
      <p:ext uri="{BB962C8B-B14F-4D97-AF65-F5344CB8AC3E}">
        <p14:creationId xmlns:p14="http://schemas.microsoft.com/office/powerpoint/2010/main" val="11046284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en-US" altLang="zh-CN" dirty="0"/>
              <a:t>P2P</a:t>
            </a:r>
            <a:r>
              <a:rPr lang="zh-CN" altLang="en-US" dirty="0"/>
              <a:t>网络实现内容分发</a:t>
            </a:r>
            <a:endParaRPr kumimoji="1" lang="zh-CN" altLang="en-US"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1" lang="zh-CN" altLang="en-US"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456" name="矩形 455">
            <a:extLst>
              <a:ext uri="{FF2B5EF4-FFF2-40B4-BE49-F238E27FC236}">
                <a16:creationId xmlns:a16="http://schemas.microsoft.com/office/drawing/2014/main" id="{E0A99D06-7899-4749-87EB-BC042916C1D8}"/>
              </a:ext>
            </a:extLst>
          </p:cNvPr>
          <p:cNvSpPr/>
          <p:nvPr/>
        </p:nvSpPr>
        <p:spPr>
          <a:xfrm>
            <a:off x="3413138" y="6480445"/>
            <a:ext cx="4027064"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kumimoji="0" lang="en-US" altLang="zh-CN"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a:t>
            </a:r>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自顶向下方法，陈鸣 译</a:t>
            </a:r>
            <a:endParaRPr lang="zh-CN" altLang="en-US" sz="1600" dirty="0">
              <a:solidFill>
                <a:prstClr val="white">
                  <a:lumMod val="65000"/>
                </a:prst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4" name="内容占位符 3"/>
          <p:cNvSpPr>
            <a:spLocks noGrp="1"/>
          </p:cNvSpPr>
          <p:nvPr>
            <p:ph idx="1"/>
          </p:nvPr>
        </p:nvSpPr>
        <p:spPr>
          <a:xfrm>
            <a:off x="640080" y="1410789"/>
            <a:ext cx="10713720" cy="4686663"/>
          </a:xfrm>
        </p:spPr>
        <p:txBody>
          <a:bodyPr>
            <a:normAutofit fontScale="85000" lnSpcReduction="20000"/>
          </a:bodyPr>
          <a:lstStyle/>
          <a:p>
            <a:pPr>
              <a:lnSpc>
                <a:spcPct val="130000"/>
              </a:lnSpc>
            </a:pPr>
            <a:r>
              <a:rPr lang="en-US" altLang="zh-CN" sz="3000" dirty="0">
                <a:solidFill>
                  <a:srgbClr val="C00000"/>
                </a:solidFill>
                <a:latin typeface="微软雅黑" panose="020B0503020204020204" pitchFamily="34" charset="-122"/>
                <a:ea typeface="微软雅黑" panose="020B0503020204020204" pitchFamily="34" charset="-122"/>
              </a:rPr>
              <a:t>P2P</a:t>
            </a:r>
            <a:r>
              <a:rPr lang="zh-CN" altLang="en-US" sz="3000" dirty="0">
                <a:solidFill>
                  <a:srgbClr val="C00000"/>
                </a:solidFill>
                <a:latin typeface="微软雅黑" panose="020B0503020204020204" pitchFamily="34" charset="-122"/>
                <a:ea typeface="微软雅黑" panose="020B0503020204020204" pitchFamily="34" charset="-122"/>
              </a:rPr>
              <a:t>文件分发协议：</a:t>
            </a:r>
            <a:r>
              <a:rPr lang="en-US" altLang="en-US" sz="3000" dirty="0" err="1">
                <a:solidFill>
                  <a:srgbClr val="C00000"/>
                </a:solidFill>
                <a:latin typeface="微软雅黑" panose="020B0503020204020204" pitchFamily="34" charset="-122"/>
                <a:ea typeface="微软雅黑" panose="020B0503020204020204" pitchFamily="34" charset="-122"/>
              </a:rPr>
              <a:t>BitTorrent</a:t>
            </a:r>
            <a:endParaRPr lang="en-US" altLang="en-US" sz="3000" dirty="0">
              <a:solidFill>
                <a:srgbClr val="C00000"/>
              </a:solidFill>
              <a:latin typeface="微软雅黑" panose="020B0503020204020204" pitchFamily="34" charset="-122"/>
              <a:ea typeface="微软雅黑" panose="020B0503020204020204" pitchFamily="34" charset="-122"/>
            </a:endParaRPr>
          </a:p>
          <a:p>
            <a:pPr>
              <a:lnSpc>
                <a:spcPct val="130000"/>
              </a:lnSpc>
            </a:pPr>
            <a:r>
              <a:rPr lang="en-US" altLang="zh-CN" sz="3000" dirty="0" err="1"/>
              <a:t>BitTorrent</a:t>
            </a:r>
            <a:r>
              <a:rPr lang="en-US" altLang="zh-CN" sz="3000" dirty="0"/>
              <a:t> </a:t>
            </a:r>
            <a:r>
              <a:rPr lang="zh-CN" altLang="en-US" sz="3000" dirty="0"/>
              <a:t>使得对等方可以下载种子（</a:t>
            </a:r>
            <a:r>
              <a:rPr lang="en-US" altLang="zh-CN" sz="3000" dirty="0"/>
              <a:t>torrents</a:t>
            </a:r>
            <a:r>
              <a:rPr lang="zh-CN" altLang="en-US" sz="3000" dirty="0"/>
              <a:t>）</a:t>
            </a:r>
            <a:endParaRPr lang="en-US" altLang="zh-CN" sz="3000" dirty="0"/>
          </a:p>
          <a:p>
            <a:pPr lvl="1">
              <a:lnSpc>
                <a:spcPct val="130000"/>
              </a:lnSpc>
            </a:pPr>
            <a:r>
              <a:rPr lang="zh-CN" altLang="en-US" sz="2600" dirty="0"/>
              <a:t>对等方可以通过</a:t>
            </a:r>
            <a:r>
              <a:rPr lang="en-US" altLang="zh-CN" sz="2600" dirty="0"/>
              <a:t>Tracker</a:t>
            </a:r>
            <a:r>
              <a:rPr lang="zh-CN" altLang="en-US" sz="2600" dirty="0"/>
              <a:t>（跟踪器）找到对方，跟踪器是一个服务器，它维护着一个正在主动上传和下载该内容的所有其他对等用户列表</a:t>
            </a:r>
            <a:endParaRPr lang="en-US" altLang="zh-CN" sz="2600" dirty="0"/>
          </a:p>
          <a:p>
            <a:pPr lvl="1">
              <a:lnSpc>
                <a:spcPct val="130000"/>
              </a:lnSpc>
            </a:pPr>
            <a:r>
              <a:rPr lang="zh-CN" altLang="en-US" sz="2600" dirty="0"/>
              <a:t>对等节点彼此之间交换各自拥有的块清单，并选择罕见的很难找到的块下载</a:t>
            </a:r>
            <a:endParaRPr lang="en-US" altLang="zh-CN" sz="2600" dirty="0">
              <a:solidFill>
                <a:srgbClr val="0000FF"/>
              </a:solidFill>
            </a:endParaRPr>
          </a:p>
          <a:p>
            <a:pPr lvl="1">
              <a:lnSpc>
                <a:spcPct val="130000"/>
              </a:lnSpc>
            </a:pPr>
            <a:r>
              <a:rPr lang="zh-CN" altLang="en-US" sz="2600" dirty="0"/>
              <a:t>趋向于匹配那些相互之间具有可比性上传和下载速率的对等节点</a:t>
            </a:r>
            <a:endParaRPr lang="en-US" altLang="zh-CN" sz="2600" dirty="0"/>
          </a:p>
          <a:p>
            <a:pPr lvl="1">
              <a:lnSpc>
                <a:spcPct val="130000"/>
              </a:lnSpc>
            </a:pPr>
            <a:r>
              <a:rPr lang="zh-CN" altLang="en-US" sz="2600" dirty="0"/>
              <a:t>一个对等节点为其他对等节点作出的贡献越多，它预期的回报就越大</a:t>
            </a:r>
            <a:endParaRPr lang="en-US" altLang="zh-CN" sz="2600" dirty="0"/>
          </a:p>
          <a:p>
            <a:pPr lvl="1">
              <a:lnSpc>
                <a:spcPct val="130000"/>
              </a:lnSpc>
            </a:pPr>
            <a:r>
              <a:rPr lang="zh-CN" altLang="en-US" sz="2600" dirty="0"/>
              <a:t>下载同时向其他节点上传文件块</a:t>
            </a:r>
            <a:endParaRPr lang="en-US" altLang="zh-CN" sz="2600" dirty="0"/>
          </a:p>
          <a:p>
            <a:pPr lvl="1">
              <a:lnSpc>
                <a:spcPct val="130000"/>
              </a:lnSpc>
            </a:pPr>
            <a:r>
              <a:rPr lang="zh-CN" altLang="en-US" sz="2600" dirty="0"/>
              <a:t>节点动态加入和退出</a:t>
            </a:r>
            <a:endParaRPr lang="en-US" altLang="zh-CN" sz="2600" dirty="0"/>
          </a:p>
          <a:p>
            <a:pPr lvl="1">
              <a:lnSpc>
                <a:spcPct val="130000"/>
              </a:lnSpc>
            </a:pPr>
            <a:r>
              <a:rPr lang="zh-CN" altLang="en-US" sz="2600" dirty="0">
                <a:latin typeface="微软雅黑" panose="020B0503020204020204" pitchFamily="34" charset="-122"/>
                <a:ea typeface="微软雅黑" panose="020B0503020204020204" pitchFamily="34" charset="-122"/>
              </a:rPr>
              <a:t>获取整个文件后，存在自私离开可能</a:t>
            </a:r>
            <a:endParaRPr lang="en-US" altLang="zh-CN" sz="2600" dirty="0">
              <a:latin typeface="微软雅黑" panose="020B0503020204020204" pitchFamily="34" charset="-122"/>
              <a:ea typeface="微软雅黑" panose="020B0503020204020204" pitchFamily="34" charset="-122"/>
            </a:endParaRPr>
          </a:p>
          <a:p>
            <a:pPr>
              <a:lnSpc>
                <a:spcPct val="130000"/>
              </a:lnSpc>
            </a:pPr>
            <a:endParaRPr lang="zh-CN" altLang="en-US" dirty="0"/>
          </a:p>
        </p:txBody>
      </p:sp>
    </p:spTree>
    <p:extLst>
      <p:ext uri="{BB962C8B-B14F-4D97-AF65-F5344CB8AC3E}">
        <p14:creationId xmlns:p14="http://schemas.microsoft.com/office/powerpoint/2010/main" val="5826385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a:xfrm>
            <a:off x="1307507" y="365126"/>
            <a:ext cx="9286470" cy="879086"/>
          </a:xfrm>
        </p:spPr>
        <p:txBody>
          <a:bodyPr>
            <a:normAutofit/>
          </a:bodyPr>
          <a:lstStyle/>
          <a:p>
            <a:r>
              <a:rPr lang="en-US" altLang="zh-CN" dirty="0"/>
              <a:t>P2P</a:t>
            </a:r>
            <a:r>
              <a:rPr lang="zh-CN" altLang="en-US" dirty="0"/>
              <a:t>网络实现内容分发</a:t>
            </a:r>
            <a:endParaRPr kumimoji="1" lang="zh-CN" altLang="en-US" dirty="0"/>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7.6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内容分发</a:t>
            </a:r>
          </a:p>
        </p:txBody>
      </p:sp>
      <p:sp>
        <p:nvSpPr>
          <p:cNvPr id="4" name="内容占位符 3"/>
          <p:cNvSpPr>
            <a:spLocks noGrp="1"/>
          </p:cNvSpPr>
          <p:nvPr>
            <p:ph idx="1"/>
          </p:nvPr>
        </p:nvSpPr>
        <p:spPr>
          <a:xfrm>
            <a:off x="600891" y="1410789"/>
            <a:ext cx="10752909" cy="5082084"/>
          </a:xfrm>
        </p:spPr>
        <p:txBody>
          <a:bodyPr>
            <a:normAutofit fontScale="55000" lnSpcReduction="20000"/>
          </a:bodyPr>
          <a:lstStyle/>
          <a:p>
            <a:pPr algn="just">
              <a:lnSpc>
                <a:spcPct val="120000"/>
              </a:lnSpc>
            </a:pPr>
            <a:r>
              <a:rPr lang="zh-CN" altLang="en-US" sz="4400" dirty="0"/>
              <a:t>分布式哈希表（</a:t>
            </a:r>
            <a:r>
              <a:rPr lang="en-US" altLang="zh-CN" sz="4400" dirty="0"/>
              <a:t>Distributed Hash Tables </a:t>
            </a:r>
            <a:r>
              <a:rPr lang="zh-CN" altLang="en-US" sz="4400" dirty="0"/>
              <a:t>，</a:t>
            </a:r>
            <a:r>
              <a:rPr lang="en-US" altLang="zh-CN" sz="4400" dirty="0"/>
              <a:t>DHTs) </a:t>
            </a:r>
            <a:r>
              <a:rPr lang="zh-CN" altLang="en-US" sz="4400" dirty="0"/>
              <a:t>是一个完全分布式索引，可扩展到多客户端（或实体）</a:t>
            </a:r>
            <a:endParaRPr lang="en-US" altLang="zh-CN" sz="4400" dirty="0"/>
          </a:p>
          <a:p>
            <a:pPr lvl="1" algn="just">
              <a:lnSpc>
                <a:spcPct val="120000"/>
              </a:lnSpc>
            </a:pPr>
            <a:r>
              <a:rPr lang="zh-CN" altLang="en-US" sz="4000" dirty="0"/>
              <a:t>需要为</a:t>
            </a:r>
            <a:r>
              <a:rPr lang="en-US" altLang="zh-CN" sz="4000" dirty="0"/>
              <a:t>N</a:t>
            </a:r>
            <a:r>
              <a:rPr lang="zh-CN" altLang="en-US" sz="4000" dirty="0"/>
              <a:t>个实体，跟踪</a:t>
            </a:r>
            <a:r>
              <a:rPr lang="en-US" altLang="zh-CN" sz="4000" dirty="0"/>
              <a:t>o(</a:t>
            </a:r>
            <a:r>
              <a:rPr lang="en-US" altLang="zh-CN" sz="4000" dirty="0" err="1"/>
              <a:t>logN</a:t>
            </a:r>
            <a:r>
              <a:rPr lang="en-US" altLang="zh-CN" sz="4000" dirty="0"/>
              <a:t>)</a:t>
            </a:r>
            <a:r>
              <a:rPr lang="zh-CN" altLang="en-US" sz="4000" dirty="0"/>
              <a:t>个路径</a:t>
            </a:r>
            <a:endParaRPr lang="en-US" altLang="zh-CN" sz="4000" dirty="0"/>
          </a:p>
          <a:p>
            <a:pPr lvl="1" algn="just">
              <a:lnSpc>
                <a:spcPct val="120000"/>
              </a:lnSpc>
            </a:pPr>
            <a:r>
              <a:rPr lang="zh-CN" altLang="en-US" sz="4000" dirty="0"/>
              <a:t>可以在没有服务器的情况下，使用跟踪器找到对等方</a:t>
            </a:r>
            <a:endParaRPr lang="en-US" altLang="zh-CN" sz="4000" dirty="0">
              <a:solidFill>
                <a:srgbClr val="0000FF"/>
              </a:solidFill>
            </a:endParaRPr>
          </a:p>
          <a:p>
            <a:pPr lvl="1" algn="just">
              <a:lnSpc>
                <a:spcPct val="120000"/>
              </a:lnSpc>
            </a:pPr>
            <a:r>
              <a:rPr lang="zh-CN" altLang="en-US" sz="4000" dirty="0"/>
              <a:t>查找</a:t>
            </a:r>
            <a:r>
              <a:rPr lang="en-US" altLang="zh-CN" sz="4000" dirty="0"/>
              <a:t>DHT</a:t>
            </a:r>
            <a:r>
              <a:rPr lang="zh-CN" altLang="en-US" sz="4000" dirty="0"/>
              <a:t>中的种子（</a:t>
            </a:r>
            <a:r>
              <a:rPr lang="en-US" altLang="zh-CN" sz="4000" dirty="0"/>
              <a:t>torrent</a:t>
            </a:r>
            <a:r>
              <a:rPr lang="zh-CN" altLang="en-US" sz="4000" dirty="0"/>
              <a:t>）来找到对等方的</a:t>
            </a:r>
            <a:r>
              <a:rPr lang="en-US" altLang="zh-CN" sz="4000" dirty="0"/>
              <a:t>IP</a:t>
            </a:r>
            <a:r>
              <a:rPr lang="zh-CN" altLang="en-US" sz="4000" dirty="0"/>
              <a:t>地址</a:t>
            </a:r>
            <a:endParaRPr lang="en-US" altLang="zh-CN" sz="4000" dirty="0"/>
          </a:p>
          <a:p>
            <a:pPr lvl="1" algn="just">
              <a:lnSpc>
                <a:spcPct val="120000"/>
              </a:lnSpc>
            </a:pPr>
            <a:r>
              <a:rPr lang="en-US" altLang="zh-CN" sz="4000" dirty="0" err="1"/>
              <a:t>Kademlia</a:t>
            </a:r>
            <a:r>
              <a:rPr lang="zh-CN" altLang="en-US" sz="4000" dirty="0"/>
              <a:t>用于</a:t>
            </a:r>
            <a:r>
              <a:rPr lang="en-US" altLang="zh-CN" sz="4000" dirty="0" err="1"/>
              <a:t>BitTorrent</a:t>
            </a:r>
            <a:r>
              <a:rPr lang="zh-CN" altLang="en-US" sz="4000" dirty="0"/>
              <a:t>，使用了分布式哈希表</a:t>
            </a:r>
            <a:endParaRPr lang="en-US" altLang="zh-CN" sz="4000" dirty="0"/>
          </a:p>
          <a:p>
            <a:pPr algn="just">
              <a:lnSpc>
                <a:spcPct val="120000"/>
              </a:lnSpc>
            </a:pPr>
            <a:r>
              <a:rPr lang="zh-CN" altLang="en-US" sz="4400" dirty="0"/>
              <a:t>工作过程</a:t>
            </a:r>
            <a:endParaRPr lang="en-US" altLang="zh-CN" sz="4400" dirty="0"/>
          </a:p>
          <a:p>
            <a:pPr lvl="1" algn="just">
              <a:lnSpc>
                <a:spcPct val="120000"/>
              </a:lnSpc>
            </a:pPr>
            <a:r>
              <a:rPr lang="zh-CN" altLang="en-US" sz="4000" dirty="0"/>
              <a:t>使用一个哈希函数</a:t>
            </a:r>
            <a:r>
              <a:rPr lang="en-US" altLang="zh-CN" sz="4000" dirty="0"/>
              <a:t>hash</a:t>
            </a:r>
            <a:r>
              <a:rPr lang="zh-CN" altLang="en-US" sz="4000" dirty="0"/>
              <a:t>把任何</a:t>
            </a:r>
            <a:r>
              <a:rPr lang="en-US" altLang="zh-CN" sz="4000" dirty="0"/>
              <a:t>IP</a:t>
            </a:r>
            <a:r>
              <a:rPr lang="zh-CN" altLang="en-US" sz="4000" dirty="0"/>
              <a:t>地址转换成一个</a:t>
            </a:r>
            <a:r>
              <a:rPr lang="en-US" altLang="zh-CN" sz="4000" dirty="0"/>
              <a:t>160</a:t>
            </a:r>
            <a:r>
              <a:rPr lang="zh-CN" altLang="en-US" sz="4000" dirty="0"/>
              <a:t>位的数字，该数字称为节点标识符（</a:t>
            </a:r>
            <a:r>
              <a:rPr lang="en-US" altLang="zh-CN" sz="4000" dirty="0"/>
              <a:t>node identifier</a:t>
            </a:r>
            <a:r>
              <a:rPr lang="zh-CN" altLang="en-US" sz="4000" dirty="0"/>
              <a:t>），并排好顺序</a:t>
            </a:r>
            <a:r>
              <a:rPr lang="en-US" altLang="zh-CN" sz="4000" dirty="0"/>
              <a:t>successor</a:t>
            </a:r>
            <a:r>
              <a:rPr lang="zh-CN" altLang="en-US" sz="4000" dirty="0"/>
              <a:t>函数表示后继节点</a:t>
            </a:r>
          </a:p>
          <a:p>
            <a:pPr lvl="1" algn="just">
              <a:lnSpc>
                <a:spcPct val="120000"/>
              </a:lnSpc>
            </a:pPr>
            <a:r>
              <a:rPr lang="zh-CN" altLang="en-US" sz="4000" dirty="0"/>
              <a:t>有些标识符的节点才对应于实际节点，其余的节点都不存在实际节点</a:t>
            </a:r>
          </a:p>
          <a:p>
            <a:pPr lvl="1" algn="just">
              <a:lnSpc>
                <a:spcPct val="120000"/>
              </a:lnSpc>
            </a:pPr>
            <a:r>
              <a:rPr lang="zh-CN" altLang="en-US" sz="4000" dirty="0"/>
              <a:t>关键字（ </a:t>
            </a:r>
            <a:r>
              <a:rPr lang="en-US" altLang="zh-CN" sz="4000" dirty="0"/>
              <a:t>key </a:t>
            </a:r>
            <a:r>
              <a:rPr lang="zh-CN" altLang="en-US" sz="4000" dirty="0"/>
              <a:t>）也可以由哈希函数产生</a:t>
            </a:r>
          </a:p>
          <a:p>
            <a:pPr lvl="1" algn="just">
              <a:lnSpc>
                <a:spcPct val="120000"/>
              </a:lnSpc>
            </a:pPr>
            <a:r>
              <a:rPr lang="zh-CN" altLang="en-US" sz="4000" dirty="0"/>
              <a:t>节点必须请求</a:t>
            </a:r>
            <a:r>
              <a:rPr lang="en-US" altLang="zh-CN" sz="4000" dirty="0"/>
              <a:t>successor (hash (torrent))</a:t>
            </a:r>
            <a:r>
              <a:rPr lang="zh-CN" altLang="en-US" sz="4000" dirty="0"/>
              <a:t>来存储</a:t>
            </a:r>
            <a:r>
              <a:rPr lang="en-US" altLang="zh-CN" sz="4000" dirty="0"/>
              <a:t>my-IP-address</a:t>
            </a:r>
            <a:endParaRPr lang="zh-CN" altLang="en-US" sz="4000" dirty="0"/>
          </a:p>
        </p:txBody>
      </p:sp>
      <p:sp>
        <p:nvSpPr>
          <p:cNvPr id="6" name="灯片编号占位符 1">
            <a:extLst>
              <a:ext uri="{FF2B5EF4-FFF2-40B4-BE49-F238E27FC236}">
                <a16:creationId xmlns:a16="http://schemas.microsoft.com/office/drawing/2014/main" id="{36C11DBE-A201-8945-B631-1213CA485EF9}"/>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181</a:t>
            </a:fld>
            <a:endParaRPr kumimoji="1" lang="zh-CN" altLang="en-US" dirty="0"/>
          </a:p>
        </p:txBody>
      </p:sp>
    </p:spTree>
    <p:extLst>
      <p:ext uri="{BB962C8B-B14F-4D97-AF65-F5344CB8AC3E}">
        <p14:creationId xmlns:p14="http://schemas.microsoft.com/office/powerpoint/2010/main" val="30481119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目  录</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idx="1"/>
          </p:nvPr>
        </p:nvSpPr>
        <p:spPr>
          <a:xfrm>
            <a:off x="838200" y="1510758"/>
            <a:ext cx="5356538" cy="4586694"/>
          </a:xfrm>
        </p:spPr>
        <p:txBody>
          <a:bodyPr>
            <a:normAutofit/>
          </a:bodyPr>
          <a:lstStyle/>
          <a:p>
            <a:pPr>
              <a:lnSpc>
                <a:spcPct val="130000"/>
              </a:lnSpc>
            </a:pPr>
            <a:r>
              <a:rPr kumimoji="1" lang="en-US" altLang="zh-CN" dirty="0"/>
              <a:t>7.1 </a:t>
            </a:r>
            <a:r>
              <a:rPr kumimoji="1" lang="zh-CN" altLang="en-US" dirty="0"/>
              <a:t>应用层概述（</a:t>
            </a:r>
            <a:r>
              <a:rPr kumimoji="1" lang="en-US" altLang="zh-CN"/>
              <a:t>P7</a:t>
            </a:r>
            <a:r>
              <a:rPr kumimoji="1" lang="zh-CN" altLang="en-US"/>
              <a:t>）</a:t>
            </a:r>
            <a:endParaRPr kumimoji="1" lang="en-US" altLang="zh-CN" dirty="0"/>
          </a:p>
          <a:p>
            <a:pPr>
              <a:lnSpc>
                <a:spcPct val="130000"/>
              </a:lnSpc>
            </a:pPr>
            <a:r>
              <a:rPr kumimoji="1" lang="en-US" altLang="zh-CN" dirty="0"/>
              <a:t>7.2 </a:t>
            </a:r>
            <a:r>
              <a:rPr kumimoji="1" lang="zh-CN" altLang="en-US" dirty="0"/>
              <a:t>域名系统（</a:t>
            </a:r>
            <a:r>
              <a:rPr kumimoji="1" lang="en-US" altLang="zh-CN" dirty="0"/>
              <a:t>P25</a:t>
            </a:r>
            <a:r>
              <a:rPr kumimoji="1" lang="zh-CN" altLang="en-US" dirty="0"/>
              <a:t>）</a:t>
            </a:r>
            <a:endParaRPr kumimoji="1" lang="en-US" altLang="zh-CN" dirty="0"/>
          </a:p>
          <a:p>
            <a:pPr>
              <a:lnSpc>
                <a:spcPct val="130000"/>
              </a:lnSpc>
            </a:pPr>
            <a:r>
              <a:rPr kumimoji="1" lang="en-US" altLang="zh-CN" dirty="0"/>
              <a:t>7.3 </a:t>
            </a:r>
            <a:r>
              <a:rPr kumimoji="1" lang="zh-CN" altLang="en-US" dirty="0"/>
              <a:t>电子邮件（</a:t>
            </a:r>
            <a:r>
              <a:rPr kumimoji="1" lang="en-US" altLang="zh-CN" dirty="0"/>
              <a:t>P74</a:t>
            </a:r>
            <a:r>
              <a:rPr kumimoji="1" lang="zh-CN" altLang="en-US" dirty="0"/>
              <a:t>）</a:t>
            </a:r>
            <a:endParaRPr kumimoji="1" lang="en-US" altLang="zh-CN" dirty="0"/>
          </a:p>
          <a:p>
            <a:pPr>
              <a:lnSpc>
                <a:spcPct val="130000"/>
              </a:lnSpc>
            </a:pPr>
            <a:r>
              <a:rPr kumimoji="1" lang="en-US" altLang="zh-CN" dirty="0"/>
              <a:t>7.4 WWW</a:t>
            </a:r>
            <a:r>
              <a:rPr kumimoji="1" lang="zh-CN" altLang="en-US" dirty="0"/>
              <a:t>（</a:t>
            </a:r>
            <a:r>
              <a:rPr kumimoji="1" lang="en-US" altLang="zh-CN" dirty="0"/>
              <a:t>P106</a:t>
            </a:r>
            <a:r>
              <a:rPr kumimoji="1" lang="zh-CN" altLang="en-US" dirty="0"/>
              <a:t>）</a:t>
            </a:r>
            <a:endParaRPr kumimoji="1" lang="en-US" altLang="zh-CN" dirty="0"/>
          </a:p>
          <a:p>
            <a:pPr>
              <a:lnSpc>
                <a:spcPct val="130000"/>
              </a:lnSpc>
            </a:pPr>
            <a:r>
              <a:rPr kumimoji="1" lang="en-US" altLang="zh-CN" dirty="0"/>
              <a:t>7.5 </a:t>
            </a:r>
            <a:r>
              <a:rPr kumimoji="1" lang="zh-CN" altLang="en-US" dirty="0"/>
              <a:t>流式音频和视频（</a:t>
            </a:r>
            <a:r>
              <a:rPr kumimoji="1" lang="en-US" altLang="zh-CN" dirty="0"/>
              <a:t>P147</a:t>
            </a:r>
            <a:r>
              <a:rPr kumimoji="1" lang="zh-CN" altLang="en-US" dirty="0"/>
              <a:t>）</a:t>
            </a:r>
            <a:endParaRPr kumimoji="1" lang="en-US" altLang="zh-CN" dirty="0"/>
          </a:p>
          <a:p>
            <a:pPr>
              <a:lnSpc>
                <a:spcPct val="130000"/>
              </a:lnSpc>
            </a:pPr>
            <a:r>
              <a:rPr kumimoji="1" lang="en-US" altLang="zh-CN" dirty="0"/>
              <a:t>7.6 </a:t>
            </a:r>
            <a:r>
              <a:rPr kumimoji="1" lang="zh-CN" altLang="en-US" dirty="0"/>
              <a:t>内容分发（</a:t>
            </a:r>
            <a:r>
              <a:rPr kumimoji="1" lang="en-US" altLang="zh-CN" dirty="0"/>
              <a:t>P165</a:t>
            </a:r>
            <a:r>
              <a:rPr kumimoji="1" lang="zh-CN" altLang="en-US" dirty="0"/>
              <a:t>）</a:t>
            </a:r>
            <a:endParaRPr kumimoji="1" lang="en-US" altLang="zh-CN" dirty="0"/>
          </a:p>
          <a:p>
            <a:pPr>
              <a:lnSpc>
                <a:spcPct val="130000"/>
              </a:lnSpc>
            </a:pPr>
            <a:r>
              <a:rPr kumimoji="1" lang="en-US" altLang="zh-CN" dirty="0">
                <a:solidFill>
                  <a:srgbClr val="C00000"/>
                </a:solidFill>
              </a:rPr>
              <a:t>7.7 </a:t>
            </a:r>
            <a:r>
              <a:rPr kumimoji="1" lang="zh-CN" altLang="en-US" dirty="0">
                <a:solidFill>
                  <a:srgbClr val="C00000"/>
                </a:solidFill>
              </a:rPr>
              <a:t>其它应用层协议（</a:t>
            </a:r>
            <a:r>
              <a:rPr kumimoji="1" lang="en-US" altLang="zh-CN" dirty="0">
                <a:solidFill>
                  <a:srgbClr val="C00000"/>
                </a:solidFill>
              </a:rPr>
              <a:t>P182</a:t>
            </a:r>
            <a:r>
              <a:rPr kumimoji="1" lang="zh-CN" altLang="en-US" dirty="0">
                <a:solidFill>
                  <a:srgbClr val="C00000"/>
                </a:solidFill>
              </a:rPr>
              <a:t>）</a:t>
            </a:r>
            <a:endParaRPr kumimoji="1" lang="en-US" altLang="zh-CN" dirty="0">
              <a:solidFill>
                <a:srgbClr val="C00000"/>
              </a:solidFill>
            </a:endParaRPr>
          </a:p>
          <a:p>
            <a:pPr>
              <a:lnSpc>
                <a:spcPct val="130000"/>
              </a:lnSpc>
            </a:pPr>
            <a:endParaRPr kumimoji="1" lang="en-US" altLang="zh-CN" dirty="0">
              <a:solidFill>
                <a:srgbClr val="FF0000"/>
              </a:solidFill>
            </a:endParaRPr>
          </a:p>
        </p:txBody>
      </p:sp>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p:txBody>
          <a:bodyPr/>
          <a:lstStyle/>
          <a:p>
            <a:fld id="{8D4D1E41-7A09-AB4A-A4E1-09765ADA2698}" type="slidenum">
              <a:rPr kumimoji="1" lang="zh-CN" altLang="en-US" smtClean="0"/>
              <a:t>182</a:t>
            </a:fld>
            <a:endParaRPr kumimoji="1" lang="zh-CN" altLang="en-US" dirty="0"/>
          </a:p>
        </p:txBody>
      </p:sp>
      <p:sp>
        <p:nvSpPr>
          <p:cNvPr id="5" name="矩形标注 4">
            <a:extLst>
              <a:ext uri="{FF2B5EF4-FFF2-40B4-BE49-F238E27FC236}">
                <a16:creationId xmlns:a16="http://schemas.microsoft.com/office/drawing/2014/main" id="{E4BFCB96-0FA1-7740-8F94-683CEFB67F89}"/>
              </a:ext>
            </a:extLst>
          </p:cNvPr>
          <p:cNvSpPr/>
          <p:nvPr/>
        </p:nvSpPr>
        <p:spPr>
          <a:xfrm>
            <a:off x="7331155" y="4235182"/>
            <a:ext cx="2711309" cy="1726872"/>
          </a:xfrm>
          <a:prstGeom prst="wedgeRectCallout">
            <a:avLst>
              <a:gd name="adj1" fmla="val -100217"/>
              <a:gd name="adj2" fmla="val 3448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Telnet</a:t>
            </a:r>
          </a:p>
          <a:p>
            <a:pPr marL="587375"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FTP</a:t>
            </a:r>
          </a:p>
          <a:p>
            <a:pPr marL="587375"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SNMP</a:t>
            </a: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72772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p:txBody>
          <a:bodyPr/>
          <a:lstStyle/>
          <a:p>
            <a:fld id="{567CB1C6-4057-41E0-8FC1-B367ABD1202B}" type="slidenum">
              <a:rPr kumimoji="1" lang="en-US" altLang="zh-CN"/>
              <a:pPr/>
              <a:t>183</a:t>
            </a:fld>
            <a:endParaRPr kumimoji="1" lang="en-US" altLang="zh-CN" dirty="0"/>
          </a:p>
        </p:txBody>
      </p:sp>
      <p:sp>
        <p:nvSpPr>
          <p:cNvPr id="36867" name="Rectangle 2"/>
          <p:cNvSpPr>
            <a:spLocks noGrp="1" noChangeArrowheads="1"/>
          </p:cNvSpPr>
          <p:nvPr>
            <p:ph type="title"/>
          </p:nvPr>
        </p:nvSpPr>
        <p:spPr/>
        <p:txBody>
          <a:bodyPr/>
          <a:lstStyle/>
          <a:p>
            <a:pPr eaLnBrk="1" hangingPunct="1"/>
            <a:r>
              <a:rPr lang="en-US" altLang="zh-CN" dirty="0">
                <a:latin typeface="微软雅黑" panose="020B0503020204020204" pitchFamily="34" charset="-122"/>
                <a:ea typeface="微软雅黑" panose="020B0503020204020204" pitchFamily="34" charset="-122"/>
              </a:rPr>
              <a:t>Telnet</a:t>
            </a:r>
          </a:p>
        </p:txBody>
      </p:sp>
      <p:sp>
        <p:nvSpPr>
          <p:cNvPr id="619523" name="Rectangle 3"/>
          <p:cNvSpPr>
            <a:spLocks noGrp="1" noChangeArrowheads="1"/>
          </p:cNvSpPr>
          <p:nvPr>
            <p:ph type="body" idx="1"/>
          </p:nvPr>
        </p:nvSpPr>
        <p:spPr>
          <a:xfrm>
            <a:off x="622300" y="1465295"/>
            <a:ext cx="10883900" cy="4648200"/>
          </a:xfrm>
        </p:spPr>
        <p:txBody>
          <a:bodyPr>
            <a:noAutofit/>
          </a:bodyPr>
          <a:lstStyle/>
          <a:p>
            <a:pPr algn="just" eaLnBrk="1" hangingPunct="1">
              <a:lnSpc>
                <a:spcPct val="120000"/>
              </a:lnSpc>
              <a:defRPr/>
            </a:pPr>
            <a:r>
              <a:rPr lang="zh-CN" altLang="en-US" sz="2400" dirty="0">
                <a:solidFill>
                  <a:srgbClr val="FF0000"/>
                </a:solidFill>
                <a:latin typeface="微软雅黑" panose="020B0503020204020204" pitchFamily="34" charset="-122"/>
                <a:ea typeface="微软雅黑" panose="020B0503020204020204" pitchFamily="34" charset="-122"/>
              </a:rPr>
              <a:t>远程登录</a:t>
            </a:r>
            <a:r>
              <a:rPr lang="zh-CN" altLang="en-US" sz="2400" dirty="0">
                <a:latin typeface="微软雅黑" panose="020B0503020204020204" pitchFamily="34" charset="-122"/>
                <a:ea typeface="微软雅黑" panose="020B0503020204020204" pitchFamily="34" charset="-122"/>
              </a:rPr>
              <a:t>是网络最早提供的基本服务之一，通过终端仿真协议实现对远程计算机系统的访问，就像访问本地资源一样，而且这个过程对用户是透明的</a:t>
            </a:r>
            <a:endParaRPr lang="en-US" altLang="zh-CN" sz="2400" dirty="0">
              <a:latin typeface="微软雅黑" panose="020B0503020204020204" pitchFamily="34" charset="-122"/>
              <a:ea typeface="微软雅黑" panose="020B0503020204020204" pitchFamily="34" charset="-122"/>
            </a:endParaRPr>
          </a:p>
          <a:p>
            <a:pPr algn="just" eaLnBrk="1" hangingPunct="1">
              <a:lnSpc>
                <a:spcPct val="120000"/>
              </a:lnSpc>
              <a:defRPr/>
            </a:pPr>
            <a:r>
              <a:rPr lang="zh-CN" altLang="en-US" sz="2400" dirty="0">
                <a:latin typeface="微软雅黑" panose="020B0503020204020204" pitchFamily="34" charset="-122"/>
                <a:ea typeface="微软雅黑" panose="020B0503020204020204" pitchFamily="34" charset="-122"/>
              </a:rPr>
              <a:t>远程登录需要解决异构计算机系统的差异性问题，主要体现在对</a:t>
            </a:r>
            <a:r>
              <a:rPr lang="zh-CN" altLang="en-US" sz="2400" dirty="0">
                <a:solidFill>
                  <a:srgbClr val="FF0000"/>
                </a:solidFill>
                <a:latin typeface="微软雅黑" panose="020B0503020204020204" pitchFamily="34" charset="-122"/>
                <a:ea typeface="微软雅黑" panose="020B0503020204020204" pitchFamily="34" charset="-122"/>
              </a:rPr>
              <a:t>终端键盘输入命令的解释</a:t>
            </a:r>
            <a:r>
              <a:rPr lang="zh-CN" altLang="en-US" sz="2400" dirty="0">
                <a:latin typeface="微软雅黑" panose="020B0503020204020204" pitchFamily="34" charset="-122"/>
                <a:ea typeface="微软雅黑" panose="020B0503020204020204" pitchFamily="34" charset="-122"/>
              </a:rPr>
              <a:t>上</a:t>
            </a:r>
            <a:endParaRPr lang="en-US" altLang="zh-CN" sz="2400" dirty="0">
              <a:latin typeface="微软雅黑" panose="020B0503020204020204" pitchFamily="34" charset="-122"/>
              <a:ea typeface="微软雅黑" panose="020B0503020204020204" pitchFamily="34" charset="-122"/>
            </a:endParaRPr>
          </a:p>
          <a:p>
            <a:pPr algn="just" eaLnBrk="1" hangingPunct="1">
              <a:lnSpc>
                <a:spcPct val="120000"/>
              </a:lnSpc>
              <a:defRPr/>
            </a:pP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协议最早出现在</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世纪</a:t>
            </a:r>
            <a:r>
              <a:rPr lang="en-US" altLang="zh-CN" sz="2400" dirty="0">
                <a:latin typeface="微软雅黑" panose="020B0503020204020204" pitchFamily="34" charset="-122"/>
                <a:ea typeface="微软雅黑" panose="020B0503020204020204" pitchFamily="34" charset="-122"/>
              </a:rPr>
              <a:t>60</a:t>
            </a:r>
            <a:r>
              <a:rPr lang="zh-CN" altLang="en-US" sz="2400" dirty="0">
                <a:latin typeface="微软雅黑" panose="020B0503020204020204" pitchFamily="34" charset="-122"/>
                <a:ea typeface="微软雅黑" panose="020B0503020204020204" pitchFamily="34" charset="-122"/>
              </a:rPr>
              <a:t>年代后期，</a:t>
            </a:r>
            <a:r>
              <a:rPr lang="en-US" altLang="zh-CN" sz="2400" dirty="0">
                <a:latin typeface="微软雅黑" panose="020B0503020204020204" pitchFamily="34" charset="-122"/>
                <a:ea typeface="微软雅黑" panose="020B0503020204020204" pitchFamily="34" charset="-122"/>
              </a:rPr>
              <a:t>1983</a:t>
            </a:r>
            <a:r>
              <a:rPr lang="zh-CN" altLang="en-US" sz="2400" dirty="0">
                <a:latin typeface="微软雅黑" panose="020B0503020204020204" pitchFamily="34" charset="-122"/>
                <a:ea typeface="微软雅黑" panose="020B0503020204020204" pitchFamily="34" charset="-122"/>
              </a:rPr>
              <a:t>年由</a:t>
            </a:r>
            <a:r>
              <a:rPr lang="en-US" altLang="zh-CN" sz="2400" dirty="0">
                <a:solidFill>
                  <a:srgbClr val="FF0000"/>
                </a:solidFill>
                <a:latin typeface="微软雅黑" panose="020B0503020204020204" pitchFamily="34" charset="-122"/>
                <a:ea typeface="微软雅黑" panose="020B0503020204020204" pitchFamily="34" charset="-122"/>
              </a:rPr>
              <a:t>RFC 854</a:t>
            </a:r>
            <a:r>
              <a:rPr lang="zh-CN" altLang="en-US" sz="2400" dirty="0">
                <a:latin typeface="微软雅黑" panose="020B0503020204020204" pitchFamily="34" charset="-122"/>
                <a:ea typeface="微软雅黑" panose="020B0503020204020204" pitchFamily="34" charset="-122"/>
              </a:rPr>
              <a:t>确定为</a:t>
            </a:r>
            <a:r>
              <a:rPr lang="en-US" altLang="zh-CN" sz="2400" dirty="0">
                <a:latin typeface="微软雅黑" panose="020B0503020204020204" pitchFamily="34" charset="-122"/>
                <a:ea typeface="微软雅黑" panose="020B0503020204020204" pitchFamily="34" charset="-122"/>
              </a:rPr>
              <a:t>Internet</a:t>
            </a:r>
            <a:r>
              <a:rPr lang="zh-CN" altLang="en-US" sz="2400" dirty="0">
                <a:latin typeface="微软雅黑" panose="020B0503020204020204" pitchFamily="34" charset="-122"/>
                <a:ea typeface="微软雅黑" panose="020B0503020204020204" pitchFamily="34" charset="-122"/>
              </a:rPr>
              <a:t>标准</a:t>
            </a:r>
            <a:endParaRPr lang="en-US" altLang="zh-CN" sz="2400" dirty="0">
              <a:latin typeface="微软雅黑" panose="020B0503020204020204" pitchFamily="34" charset="-122"/>
              <a:ea typeface="微软雅黑" panose="020B0503020204020204" pitchFamily="34" charset="-122"/>
            </a:endParaRPr>
          </a:p>
          <a:p>
            <a:pPr algn="just">
              <a:lnSpc>
                <a:spcPct val="120000"/>
              </a:lnSpc>
              <a:defRPr/>
            </a:pP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协议使用</a:t>
            </a:r>
            <a:r>
              <a:rPr lang="en-US" altLang="zh-CN" sz="2400" dirty="0">
                <a:solidFill>
                  <a:srgbClr val="FF0000"/>
                </a:solidFill>
                <a:latin typeface="微软雅黑" panose="020B0503020204020204" pitchFamily="34" charset="-122"/>
                <a:ea typeface="微软雅黑" panose="020B0503020204020204" pitchFamily="34" charset="-122"/>
              </a:rPr>
              <a:t>C/S</a:t>
            </a:r>
            <a:r>
              <a:rPr lang="zh-CN" altLang="en-US" sz="2400" dirty="0">
                <a:solidFill>
                  <a:srgbClr val="FF0000"/>
                </a:solidFill>
                <a:latin typeface="微软雅黑" panose="020B0503020204020204" pitchFamily="34" charset="-122"/>
                <a:ea typeface="微软雅黑" panose="020B0503020204020204" pitchFamily="34" charset="-122"/>
              </a:rPr>
              <a:t>方式</a:t>
            </a:r>
            <a:r>
              <a:rPr lang="zh-CN" altLang="en-US" sz="2400" dirty="0">
                <a:latin typeface="微软雅黑" panose="020B0503020204020204" pitchFamily="34" charset="-122"/>
                <a:ea typeface="微软雅黑" panose="020B0503020204020204" pitchFamily="34" charset="-122"/>
              </a:rPr>
              <a:t>实现。在本地系统运行</a:t>
            </a: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客户进程，在远程主机运行</a:t>
            </a: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服务器进程</a:t>
            </a:r>
          </a:p>
          <a:p>
            <a:pPr algn="just">
              <a:lnSpc>
                <a:spcPct val="120000"/>
              </a:lnSpc>
              <a:defRPr/>
            </a:pP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协议使用</a:t>
            </a: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连接通信，服务器进程默认监听</a:t>
            </a:r>
            <a:r>
              <a:rPr lang="en-US" altLang="zh-CN" sz="2400" dirty="0">
                <a:solidFill>
                  <a:srgbClr val="FF0000"/>
                </a:solidFill>
                <a:latin typeface="微软雅黑" panose="020B0503020204020204" pitchFamily="34" charset="-122"/>
                <a:ea typeface="微软雅黑" panose="020B0503020204020204" pitchFamily="34" charset="-122"/>
              </a:rPr>
              <a:t>TCP23</a:t>
            </a:r>
            <a:r>
              <a:rPr lang="zh-CN" altLang="en-US" sz="2400" dirty="0">
                <a:solidFill>
                  <a:srgbClr val="FF0000"/>
                </a:solidFill>
                <a:latin typeface="微软雅黑" panose="020B0503020204020204" pitchFamily="34" charset="-122"/>
                <a:ea typeface="微软雅黑" panose="020B0503020204020204" pitchFamily="34" charset="-122"/>
              </a:rPr>
              <a:t>端口</a:t>
            </a:r>
            <a:r>
              <a:rPr lang="zh-CN" altLang="en-US" sz="2400" dirty="0">
                <a:latin typeface="微软雅黑" panose="020B0503020204020204" pitchFamily="34" charset="-122"/>
                <a:ea typeface="微软雅黑" panose="020B0503020204020204" pitchFamily="34" charset="-122"/>
              </a:rPr>
              <a:t>，服务器使用主进程等待新的请求，并产生从属进程来处理每一个连接</a:t>
            </a:r>
          </a:p>
        </p:txBody>
      </p:sp>
      <p:sp>
        <p:nvSpPr>
          <p:cNvPr id="6" name="文本框 5">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pic>
        <p:nvPicPr>
          <p:cNvPr id="2" name="图片 1"/>
          <p:cNvPicPr>
            <a:picLocks noChangeAspect="1"/>
          </p:cNvPicPr>
          <p:nvPr/>
        </p:nvPicPr>
        <p:blipFill rotWithShape="1">
          <a:blip r:embed="rId3"/>
          <a:srcRect l="6044" t="32114" r="3847" b="19105"/>
          <a:stretch/>
        </p:blipFill>
        <p:spPr>
          <a:xfrm>
            <a:off x="8813800" y="5846403"/>
            <a:ext cx="2692400" cy="985025"/>
          </a:xfrm>
          <a:prstGeom prst="rect">
            <a:avLst/>
          </a:prstGeom>
        </p:spPr>
      </p:pic>
    </p:spTree>
    <p:extLst>
      <p:ext uri="{BB962C8B-B14F-4D97-AF65-F5344CB8AC3E}">
        <p14:creationId xmlns:p14="http://schemas.microsoft.com/office/powerpoint/2010/main" val="4010975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p:txBody>
          <a:bodyPr/>
          <a:lstStyle/>
          <a:p>
            <a:fld id="{567CB1C6-4057-41E0-8FC1-B367ABD1202B}" type="slidenum">
              <a:rPr kumimoji="1" lang="en-US" altLang="zh-CN"/>
              <a:pPr/>
              <a:t>184</a:t>
            </a:fld>
            <a:endParaRPr kumimoji="1" lang="en-US" altLang="zh-CN" dirty="0"/>
          </a:p>
        </p:txBody>
      </p:sp>
      <p:sp>
        <p:nvSpPr>
          <p:cNvPr id="36867" name="Rectangle 2"/>
          <p:cNvSpPr>
            <a:spLocks noGrp="1" noChangeArrowheads="1"/>
          </p:cNvSpPr>
          <p:nvPr>
            <p:ph type="title"/>
          </p:nvPr>
        </p:nvSpPr>
        <p:spPr/>
        <p:txBody>
          <a:bodyPr/>
          <a:lstStyle/>
          <a:p>
            <a:pPr eaLnBrk="1" hangingPunct="1"/>
            <a:r>
              <a:rPr lang="en-US" altLang="zh-CN" dirty="0">
                <a:latin typeface="微软雅黑" panose="020B0503020204020204" pitchFamily="34" charset="-122"/>
                <a:ea typeface="微软雅黑" panose="020B0503020204020204" pitchFamily="34" charset="-122"/>
              </a:rPr>
              <a:t>Telnet</a:t>
            </a:r>
          </a:p>
        </p:txBody>
      </p:sp>
      <p:sp>
        <p:nvSpPr>
          <p:cNvPr id="619523" name="Rectangle 3"/>
          <p:cNvSpPr>
            <a:spLocks noGrp="1" noChangeArrowheads="1"/>
          </p:cNvSpPr>
          <p:nvPr>
            <p:ph type="body" idx="1"/>
          </p:nvPr>
        </p:nvSpPr>
        <p:spPr>
          <a:xfrm>
            <a:off x="622300" y="1465295"/>
            <a:ext cx="10883900" cy="4648200"/>
          </a:xfrm>
        </p:spPr>
        <p:txBody>
          <a:bodyPr>
            <a:noAutofit/>
          </a:bodyPr>
          <a:lstStyle/>
          <a:p>
            <a:pPr algn="just">
              <a:lnSpc>
                <a:spcPct val="130000"/>
              </a:lnSpc>
              <a:defRPr/>
            </a:pP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协议引入</a:t>
            </a:r>
            <a:r>
              <a:rPr lang="zh-CN" altLang="en-US" sz="2400" dirty="0">
                <a:solidFill>
                  <a:srgbClr val="FF0000"/>
                </a:solidFill>
                <a:latin typeface="微软雅黑" panose="020B0503020204020204" pitchFamily="34" charset="-122"/>
                <a:ea typeface="微软雅黑" panose="020B0503020204020204" pitchFamily="34" charset="-122"/>
              </a:rPr>
              <a:t>网络虚拟终端</a:t>
            </a:r>
            <a:r>
              <a:rPr lang="en-US" altLang="zh-CN" sz="2400" dirty="0">
                <a:solidFill>
                  <a:srgbClr val="FF0000"/>
                </a:solidFill>
                <a:latin typeface="微软雅黑" panose="020B0503020204020204" pitchFamily="34" charset="-122"/>
                <a:ea typeface="微软雅黑" panose="020B0503020204020204" pitchFamily="34" charset="-122"/>
              </a:rPr>
              <a:t>NVT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Network Virtual Terminal</a:t>
            </a:r>
            <a:r>
              <a:rPr lang="zh-CN" altLang="en-US" sz="2400" dirty="0">
                <a:latin typeface="微软雅黑" panose="020B0503020204020204" pitchFamily="34" charset="-122"/>
                <a:ea typeface="微软雅黑" panose="020B0503020204020204" pitchFamily="34" charset="-122"/>
              </a:rPr>
              <a:t>），使用一种专门的键盘定义来屏蔽不同计算机系统对键盘输入的差异性，同时定义客户进程与远程服务器进程之间的交互过程</a:t>
            </a:r>
            <a:endParaRPr lang="en-US" altLang="zh-CN" sz="2400" dirty="0">
              <a:latin typeface="微软雅黑" panose="020B0503020204020204" pitchFamily="34" charset="-122"/>
              <a:ea typeface="微软雅黑" panose="020B0503020204020204" pitchFamily="34" charset="-122"/>
            </a:endParaRPr>
          </a:p>
          <a:p>
            <a:pPr algn="just">
              <a:lnSpc>
                <a:spcPct val="130000"/>
              </a:lnSpc>
              <a:defRPr/>
            </a:pPr>
            <a:r>
              <a:rPr lang="en-US" altLang="zh-CN" sz="2400" dirty="0">
                <a:latin typeface="微软雅黑" panose="020B0503020204020204" pitchFamily="34" charset="-122"/>
                <a:ea typeface="微软雅黑" panose="020B0503020204020204" pitchFamily="34" charset="-122"/>
              </a:rPr>
              <a:t>NVT</a:t>
            </a:r>
            <a:r>
              <a:rPr lang="zh-CN" altLang="en-US"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协议定义的一组</a:t>
            </a:r>
            <a:r>
              <a:rPr lang="zh-CN" altLang="en-US" sz="2400" dirty="0">
                <a:solidFill>
                  <a:srgbClr val="FF0000"/>
                </a:solidFill>
                <a:latin typeface="微软雅黑" panose="020B0503020204020204" pitchFamily="34" charset="-122"/>
                <a:ea typeface="微软雅黑" panose="020B0503020204020204" pitchFamily="34" charset="-122"/>
              </a:rPr>
              <a:t>通用字符集</a:t>
            </a:r>
            <a:r>
              <a:rPr lang="zh-CN" altLang="en-US" sz="2400" dirty="0">
                <a:latin typeface="微软雅黑" panose="020B0503020204020204" pitchFamily="34" charset="-122"/>
                <a:ea typeface="微软雅黑" panose="020B0503020204020204" pitchFamily="34" charset="-122"/>
              </a:rPr>
              <a:t>，通过这种统一的数据表示方式，来保证不同硬件、软件与数据格式的终端与主机之间通信的兼容性</a:t>
            </a:r>
            <a:endParaRPr lang="en-US" altLang="zh-CN" sz="2400" dirty="0">
              <a:latin typeface="微软雅黑" panose="020B0503020204020204" pitchFamily="34" charset="-122"/>
              <a:ea typeface="微软雅黑" panose="020B0503020204020204" pitchFamily="34" charset="-122"/>
            </a:endParaRPr>
          </a:p>
          <a:p>
            <a:pPr algn="just">
              <a:lnSpc>
                <a:spcPct val="130000"/>
              </a:lnSpc>
              <a:defRPr/>
            </a:pPr>
            <a:r>
              <a:rPr lang="zh-CN" altLang="en-US" sz="2400" dirty="0">
                <a:latin typeface="微软雅黑" panose="020B0503020204020204" pitchFamily="34" charset="-122"/>
                <a:ea typeface="微软雅黑" panose="020B0503020204020204" pitchFamily="34" charset="-122"/>
              </a:rPr>
              <a:t>本地终端输入的字符首先由本地</a:t>
            </a: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客户进程转换为</a:t>
            </a:r>
            <a:r>
              <a:rPr lang="en-US" altLang="zh-CN" sz="2400" dirty="0">
                <a:latin typeface="微软雅黑" panose="020B0503020204020204" pitchFamily="34" charset="-122"/>
                <a:ea typeface="微软雅黑" panose="020B0503020204020204" pitchFamily="34" charset="-122"/>
              </a:rPr>
              <a:t>NVT</a:t>
            </a:r>
            <a:r>
              <a:rPr lang="zh-CN" altLang="en-US" sz="2400" dirty="0">
                <a:latin typeface="微软雅黑" panose="020B0503020204020204" pitchFamily="34" charset="-122"/>
                <a:ea typeface="微软雅黑" panose="020B0503020204020204" pitchFamily="34" charset="-122"/>
              </a:rPr>
              <a:t>格式，通过网络将</a:t>
            </a:r>
            <a:r>
              <a:rPr lang="en-US" altLang="zh-CN" sz="2400" dirty="0">
                <a:latin typeface="微软雅黑" panose="020B0503020204020204" pitchFamily="34" charset="-122"/>
                <a:ea typeface="微软雅黑" panose="020B0503020204020204" pitchFamily="34" charset="-122"/>
              </a:rPr>
              <a:t>NVT</a:t>
            </a:r>
            <a:r>
              <a:rPr lang="zh-CN" altLang="en-US" sz="2400" dirty="0">
                <a:latin typeface="微软雅黑" panose="020B0503020204020204" pitchFamily="34" charset="-122"/>
                <a:ea typeface="微软雅黑" panose="020B0503020204020204" pitchFamily="34" charset="-122"/>
              </a:rPr>
              <a:t>格式的字符传输到远程主机，远程</a:t>
            </a: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服务器进程再将</a:t>
            </a:r>
            <a:r>
              <a:rPr lang="en-US" altLang="zh-CN" sz="2400" dirty="0">
                <a:latin typeface="微软雅黑" panose="020B0503020204020204" pitchFamily="34" charset="-122"/>
                <a:ea typeface="微软雅黑" panose="020B0503020204020204" pitchFamily="34" charset="-122"/>
              </a:rPr>
              <a:t>NVT</a:t>
            </a:r>
            <a:r>
              <a:rPr lang="zh-CN" altLang="en-US" sz="2400" dirty="0">
                <a:latin typeface="微软雅黑" panose="020B0503020204020204" pitchFamily="34" charset="-122"/>
                <a:ea typeface="微软雅黑" panose="020B0503020204020204" pitchFamily="34" charset="-122"/>
              </a:rPr>
              <a:t>格式的字符转换为远程主机能够识别和处理的字符格式</a:t>
            </a:r>
            <a:endParaRPr lang="en-US" altLang="zh-CN" sz="2400" dirty="0">
              <a:latin typeface="微软雅黑" panose="020B0503020204020204" pitchFamily="34" charset="-122"/>
              <a:ea typeface="微软雅黑" panose="020B0503020204020204" pitchFamily="34" charset="-122"/>
            </a:endParaRPr>
          </a:p>
          <a:p>
            <a:pPr algn="just">
              <a:lnSpc>
                <a:spcPct val="130000"/>
              </a:lnSpc>
              <a:defRPr/>
            </a:pPr>
            <a:r>
              <a:rPr lang="zh-CN" altLang="en-US"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协议在网络中传输的数据都是</a:t>
            </a:r>
            <a:r>
              <a:rPr lang="en-US" altLang="zh-CN" sz="2400" dirty="0">
                <a:latin typeface="微软雅黑" panose="020B0503020204020204" pitchFamily="34" charset="-122"/>
                <a:ea typeface="微软雅黑" panose="020B0503020204020204" pitchFamily="34" charset="-122"/>
              </a:rPr>
              <a:t>NVT</a:t>
            </a:r>
            <a:r>
              <a:rPr lang="zh-CN" altLang="en-US" sz="2400" dirty="0">
                <a:latin typeface="微软雅黑" panose="020B0503020204020204" pitchFamily="34" charset="-122"/>
                <a:ea typeface="微软雅黑" panose="020B0503020204020204" pitchFamily="34" charset="-122"/>
              </a:rPr>
              <a:t>格式，不同的用户终端与服务器进程均与本地终端格式无关</a:t>
            </a:r>
          </a:p>
        </p:txBody>
      </p:sp>
      <p:sp>
        <p:nvSpPr>
          <p:cNvPr id="6" name="文本框 5">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13838302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p:txBody>
          <a:bodyPr/>
          <a:lstStyle/>
          <a:p>
            <a:fld id="{567CB1C6-4057-41E0-8FC1-B367ABD1202B}" type="slidenum">
              <a:rPr kumimoji="1" lang="en-US" altLang="zh-CN"/>
              <a:pPr/>
              <a:t>185</a:t>
            </a:fld>
            <a:endParaRPr kumimoji="1" lang="en-US" altLang="zh-CN" dirty="0"/>
          </a:p>
        </p:txBody>
      </p:sp>
      <p:sp>
        <p:nvSpPr>
          <p:cNvPr id="36867" name="Rectangle 2"/>
          <p:cNvSpPr>
            <a:spLocks noGrp="1" noChangeArrowheads="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Telnet</a:t>
            </a:r>
          </a:p>
        </p:txBody>
      </p:sp>
      <p:sp>
        <p:nvSpPr>
          <p:cNvPr id="619523" name="Rectangle 3"/>
          <p:cNvSpPr>
            <a:spLocks noGrp="1" noChangeArrowheads="1"/>
          </p:cNvSpPr>
          <p:nvPr>
            <p:ph type="body" idx="1"/>
          </p:nvPr>
        </p:nvSpPr>
        <p:spPr>
          <a:xfrm>
            <a:off x="653142" y="1468008"/>
            <a:ext cx="10528663" cy="4704192"/>
          </a:xfrm>
        </p:spPr>
        <p:txBody>
          <a:bodyPr>
            <a:noAutofit/>
          </a:bodyPr>
          <a:lstStyle/>
          <a:p>
            <a:pPr algn="just">
              <a:defRPr/>
            </a:pPr>
            <a:r>
              <a:rPr lang="en-US" altLang="zh-CN" sz="2400" dirty="0">
                <a:latin typeface="微软雅黑" panose="020B0503020204020204" pitchFamily="34" charset="-122"/>
                <a:ea typeface="微软雅黑" panose="020B0503020204020204" pitchFamily="34" charset="-122"/>
              </a:rPr>
              <a:t>Telnet</a:t>
            </a:r>
            <a:r>
              <a:rPr lang="zh-CN" altLang="en-US" sz="2400" dirty="0">
                <a:latin typeface="微软雅黑" panose="020B0503020204020204" pitchFamily="34" charset="-122"/>
                <a:ea typeface="微软雅黑" panose="020B0503020204020204" pitchFamily="34" charset="-122"/>
              </a:rPr>
              <a:t>的工作过程</a:t>
            </a:r>
            <a:endParaRPr lang="en-US" altLang="zh-CN" sz="2400" dirty="0">
              <a:latin typeface="微软雅黑" panose="020B0503020204020204" pitchFamily="34" charset="-122"/>
              <a:ea typeface="微软雅黑" panose="020B0503020204020204" pitchFamily="34" charset="-122"/>
            </a:endParaRPr>
          </a:p>
          <a:p>
            <a:pPr lvl="1" algn="just">
              <a:defRPr/>
            </a:pPr>
            <a:r>
              <a:rPr lang="zh-CN" altLang="en-US" sz="2000" dirty="0">
                <a:latin typeface="微软雅黑" panose="020B0503020204020204" pitchFamily="34" charset="-122"/>
                <a:ea typeface="微软雅黑" panose="020B0503020204020204" pitchFamily="34" charset="-122"/>
              </a:rPr>
              <a:t>本地</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客户进程与远程主机上的</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服务器进程建立</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连接 </a:t>
            </a:r>
          </a:p>
          <a:p>
            <a:pPr lvl="1" algn="just">
              <a:defRPr/>
            </a:pPr>
            <a:r>
              <a:rPr lang="zh-CN" altLang="en-US" sz="2000" dirty="0">
                <a:latin typeface="微软雅黑" panose="020B0503020204020204" pitchFamily="34" charset="-122"/>
                <a:ea typeface="微软雅黑" panose="020B0503020204020204" pitchFamily="34" charset="-122"/>
              </a:rPr>
              <a:t>将本地终端上输入的用户名和口令及以后输入的任何命令或字符以网络虚拟终端</a:t>
            </a:r>
            <a:r>
              <a:rPr lang="en-US" altLang="zh-CN" sz="2000" dirty="0">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格式传输给远程主机 </a:t>
            </a:r>
          </a:p>
          <a:p>
            <a:pPr lvl="1" algn="just">
              <a:defRPr/>
            </a:pPr>
            <a:r>
              <a:rPr lang="zh-CN" altLang="en-US" sz="2000" dirty="0">
                <a:latin typeface="微软雅黑" panose="020B0503020204020204" pitchFamily="34" charset="-122"/>
                <a:ea typeface="微软雅黑" panose="020B0503020204020204" pitchFamily="34" charset="-122"/>
              </a:rPr>
              <a:t>将远程主机输出的</a:t>
            </a:r>
            <a:r>
              <a:rPr lang="en-US" altLang="zh-CN" sz="2000" dirty="0">
                <a:latin typeface="微软雅黑" panose="020B0503020204020204" pitchFamily="34" charset="-122"/>
                <a:ea typeface="微软雅黑" panose="020B0503020204020204" pitchFamily="34" charset="-122"/>
              </a:rPr>
              <a:t>NVT</a:t>
            </a:r>
            <a:r>
              <a:rPr lang="zh-CN" altLang="en-US" sz="2000" dirty="0">
                <a:latin typeface="微软雅黑" panose="020B0503020204020204" pitchFamily="34" charset="-122"/>
                <a:ea typeface="微软雅黑" panose="020B0503020204020204" pitchFamily="34" charset="-122"/>
              </a:rPr>
              <a:t>格式的数据转化为本地所接受的格式送回本地终端，包括输入命令回显和命令执行结果 </a:t>
            </a:r>
          </a:p>
          <a:p>
            <a:pPr lvl="1" algn="just">
              <a:defRPr/>
            </a:pPr>
            <a:r>
              <a:rPr lang="zh-CN" altLang="en-US" sz="2000" dirty="0">
                <a:latin typeface="微软雅黑" panose="020B0503020204020204" pitchFamily="34" charset="-122"/>
                <a:ea typeface="微软雅黑" panose="020B0503020204020204" pitchFamily="34" charset="-122"/>
              </a:rPr>
              <a:t>本地终端对远程主机撤销连接，从而结束 </a:t>
            </a:r>
            <a:r>
              <a:rPr lang="en-US" altLang="zh-CN" sz="2000" dirty="0">
                <a:latin typeface="微软雅黑" panose="020B0503020204020204" pitchFamily="34" charset="-122"/>
                <a:ea typeface="微软雅黑" panose="020B0503020204020204" pitchFamily="34" charset="-122"/>
              </a:rPr>
              <a:t>Telnet</a:t>
            </a:r>
            <a:r>
              <a:rPr lang="zh-CN" altLang="en-US" sz="2000" dirty="0">
                <a:latin typeface="微软雅黑" panose="020B0503020204020204" pitchFamily="34" charset="-122"/>
                <a:ea typeface="微软雅黑" panose="020B0503020204020204" pitchFamily="34" charset="-122"/>
              </a:rPr>
              <a:t>远程登录过程</a:t>
            </a:r>
          </a:p>
        </p:txBody>
      </p:sp>
      <p:grpSp>
        <p:nvGrpSpPr>
          <p:cNvPr id="2" name="组合 1"/>
          <p:cNvGrpSpPr/>
          <p:nvPr/>
        </p:nvGrpSpPr>
        <p:grpSpPr>
          <a:xfrm>
            <a:off x="2682993" y="4189061"/>
            <a:ext cx="6462470" cy="2262425"/>
            <a:chOff x="2682993" y="4189061"/>
            <a:chExt cx="6462470" cy="2262425"/>
          </a:xfrm>
        </p:grpSpPr>
        <p:grpSp>
          <p:nvGrpSpPr>
            <p:cNvPr id="6" name="Group 190"/>
            <p:cNvGrpSpPr>
              <a:grpSpLocks noChangeAspect="1"/>
            </p:cNvGrpSpPr>
            <p:nvPr/>
          </p:nvGrpSpPr>
          <p:grpSpPr bwMode="auto">
            <a:xfrm>
              <a:off x="3075492" y="4591689"/>
              <a:ext cx="1465666" cy="1328224"/>
              <a:chOff x="667" y="1712"/>
              <a:chExt cx="1269" cy="1150"/>
            </a:xfrm>
          </p:grpSpPr>
          <p:sp>
            <p:nvSpPr>
              <p:cNvPr id="7" name="AutoShape 189"/>
              <p:cNvSpPr>
                <a:spLocks noChangeAspect="1" noChangeArrowheads="1" noTextEdit="1"/>
              </p:cNvSpPr>
              <p:nvPr/>
            </p:nvSpPr>
            <p:spPr bwMode="auto">
              <a:xfrm>
                <a:off x="667" y="1712"/>
                <a:ext cx="1269" cy="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Group 199"/>
              <p:cNvGrpSpPr>
                <a:grpSpLocks/>
              </p:cNvGrpSpPr>
              <p:nvPr/>
            </p:nvGrpSpPr>
            <p:grpSpPr bwMode="auto">
              <a:xfrm>
                <a:off x="880" y="1752"/>
                <a:ext cx="854" cy="749"/>
                <a:chOff x="880" y="1752"/>
                <a:chExt cx="854" cy="749"/>
              </a:xfrm>
            </p:grpSpPr>
            <p:sp>
              <p:nvSpPr>
                <p:cNvPr id="19" name="Freeform 195"/>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6"/>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utoShape 198"/>
                <p:cNvSpPr>
                  <a:spLocks noChangeArrowheads="1"/>
                </p:cNvSpPr>
                <p:nvPr/>
              </p:nvSpPr>
              <p:spPr bwMode="auto">
                <a:xfrm>
                  <a:off x="916" y="1939"/>
                  <a:ext cx="771" cy="562"/>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Group 210"/>
              <p:cNvGrpSpPr>
                <a:grpSpLocks/>
              </p:cNvGrpSpPr>
              <p:nvPr/>
            </p:nvGrpSpPr>
            <p:grpSpPr bwMode="auto">
              <a:xfrm>
                <a:off x="667" y="1712"/>
                <a:ext cx="1245" cy="1110"/>
                <a:chOff x="667" y="1712"/>
                <a:chExt cx="1245" cy="1110"/>
              </a:xfrm>
            </p:grpSpPr>
            <p:grpSp>
              <p:nvGrpSpPr>
                <p:cNvPr id="10" name="Group 204"/>
                <p:cNvGrpSpPr>
                  <a:grpSpLocks/>
                </p:cNvGrpSpPr>
                <p:nvPr/>
              </p:nvGrpSpPr>
              <p:grpSpPr bwMode="auto">
                <a:xfrm>
                  <a:off x="667" y="2621"/>
                  <a:ext cx="1245" cy="201"/>
                  <a:chOff x="667" y="2621"/>
                  <a:chExt cx="1245" cy="201"/>
                </a:xfrm>
              </p:grpSpPr>
              <p:sp>
                <p:nvSpPr>
                  <p:cNvPr id="16" name="Freeform 201"/>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2"/>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203"/>
                  <p:cNvSpPr>
                    <a:spLocks noChangeArrowheads="1"/>
                  </p:cNvSpPr>
                  <p:nvPr/>
                </p:nvSpPr>
                <p:spPr bwMode="auto">
                  <a:xfrm>
                    <a:off x="679" y="2755"/>
                    <a:ext cx="1221" cy="67"/>
                  </a:xfrm>
                  <a:prstGeom prst="rect">
                    <a:avLst/>
                  </a:prstGeom>
                  <a:solidFill>
                    <a:schemeClr val="tx2">
                      <a:lumMod val="40000"/>
                      <a:lumOff val="6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Group 209"/>
                <p:cNvGrpSpPr>
                  <a:grpSpLocks/>
                </p:cNvGrpSpPr>
                <p:nvPr/>
              </p:nvGrpSpPr>
              <p:grpSpPr bwMode="auto">
                <a:xfrm>
                  <a:off x="809" y="1712"/>
                  <a:ext cx="949" cy="856"/>
                  <a:chOff x="809" y="1712"/>
                  <a:chExt cx="949" cy="856"/>
                </a:xfrm>
              </p:grpSpPr>
              <p:sp>
                <p:nvSpPr>
                  <p:cNvPr id="12" name="Freeform 205"/>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06"/>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006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AutoShape 207"/>
                  <p:cNvSpPr>
                    <a:spLocks noChangeArrowheads="1"/>
                  </p:cNvSpPr>
                  <p:nvPr/>
                </p:nvSpPr>
                <p:spPr bwMode="auto">
                  <a:xfrm>
                    <a:off x="809" y="1806"/>
                    <a:ext cx="949" cy="762"/>
                  </a:xfrm>
                  <a:prstGeom prst="roundRect">
                    <a:avLst>
                      <a:gd name="adj" fmla="val 16667"/>
                    </a:avLst>
                  </a:prstGeom>
                  <a:solidFill>
                    <a:schemeClr val="tx2">
                      <a:lumMod val="40000"/>
                      <a:lumOff val="6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AutoShape 208"/>
                  <p:cNvSpPr>
                    <a:spLocks noChangeArrowheads="1"/>
                  </p:cNvSpPr>
                  <p:nvPr/>
                </p:nvSpPr>
                <p:spPr bwMode="auto">
                  <a:xfrm>
                    <a:off x="892" y="1899"/>
                    <a:ext cx="771" cy="562"/>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22" name="Group 166"/>
            <p:cNvGrpSpPr>
              <a:grpSpLocks noChangeAspect="1"/>
            </p:cNvGrpSpPr>
            <p:nvPr/>
          </p:nvGrpSpPr>
          <p:grpSpPr bwMode="auto">
            <a:xfrm>
              <a:off x="7560128" y="4531123"/>
              <a:ext cx="1585335" cy="1628850"/>
              <a:chOff x="4710" y="1652"/>
              <a:chExt cx="1348" cy="1385"/>
            </a:xfrm>
          </p:grpSpPr>
          <p:sp>
            <p:nvSpPr>
              <p:cNvPr id="23" name="AutoShape 165"/>
              <p:cNvSpPr>
                <a:spLocks noChangeAspect="1" noChangeArrowheads="1" noTextEdit="1"/>
              </p:cNvSpPr>
              <p:nvPr/>
            </p:nvSpPr>
            <p:spPr bwMode="auto">
              <a:xfrm>
                <a:off x="4710" y="1652"/>
                <a:ext cx="1348"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167"/>
              <p:cNvSpPr>
                <a:spLocks noChangeArrowheads="1"/>
              </p:cNvSpPr>
              <p:nvPr/>
            </p:nvSpPr>
            <p:spPr bwMode="auto">
              <a:xfrm>
                <a:off x="4717" y="2573"/>
                <a:ext cx="1200" cy="25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168"/>
              <p:cNvSpPr>
                <a:spLocks noChangeArrowheads="1"/>
              </p:cNvSpPr>
              <p:nvPr/>
            </p:nvSpPr>
            <p:spPr bwMode="auto">
              <a:xfrm>
                <a:off x="4717" y="2573"/>
                <a:ext cx="1200" cy="251"/>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69"/>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0"/>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Line 171"/>
              <p:cNvSpPr>
                <a:spLocks noChangeShapeType="1"/>
              </p:cNvSpPr>
              <p:nvPr/>
            </p:nvSpPr>
            <p:spPr bwMode="auto">
              <a:xfrm flipH="1">
                <a:off x="5562" y="2687"/>
                <a:ext cx="288" cy="1"/>
              </a:xfrm>
              <a:prstGeom prst="line">
                <a:avLst/>
              </a:prstGeom>
              <a:noFill/>
              <a:ln w="2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2"/>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73"/>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74"/>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75"/>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76"/>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77"/>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Rectangle 178"/>
              <p:cNvSpPr>
                <a:spLocks noChangeArrowheads="1"/>
              </p:cNvSpPr>
              <p:nvPr/>
            </p:nvSpPr>
            <p:spPr bwMode="auto">
              <a:xfrm>
                <a:off x="4723" y="2984"/>
                <a:ext cx="926" cy="3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179"/>
              <p:cNvSpPr>
                <a:spLocks noChangeArrowheads="1"/>
              </p:cNvSpPr>
              <p:nvPr/>
            </p:nvSpPr>
            <p:spPr bwMode="auto">
              <a:xfrm>
                <a:off x="4723" y="2984"/>
                <a:ext cx="926" cy="3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80"/>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81"/>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w="7">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82"/>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83"/>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Rectangle 184"/>
              <p:cNvSpPr>
                <a:spLocks noChangeArrowheads="1"/>
              </p:cNvSpPr>
              <p:nvPr/>
            </p:nvSpPr>
            <p:spPr bwMode="auto">
              <a:xfrm>
                <a:off x="4891" y="1759"/>
                <a:ext cx="859" cy="76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Rectangle 185"/>
              <p:cNvSpPr>
                <a:spLocks noChangeArrowheads="1"/>
              </p:cNvSpPr>
              <p:nvPr/>
            </p:nvSpPr>
            <p:spPr bwMode="auto">
              <a:xfrm>
                <a:off x="4965" y="1857"/>
                <a:ext cx="711" cy="594"/>
              </a:xfrm>
              <a:prstGeom prst="rect">
                <a:avLst/>
              </a:prstGeom>
              <a:solidFill>
                <a:srgbClr val="FFFFFF"/>
              </a:solidFill>
              <a:ln w="7">
                <a:solidFill>
                  <a:srgbClr val="49493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86"/>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7"/>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p:nvGrpSpPr>
          <p:grpSpPr>
            <a:xfrm>
              <a:off x="3419784" y="4189061"/>
              <a:ext cx="5591078" cy="2253511"/>
              <a:chOff x="1486342" y="2116880"/>
              <a:chExt cx="7963375" cy="3209672"/>
            </a:xfrm>
          </p:grpSpPr>
          <p:graphicFrame>
            <p:nvGraphicFramePr>
              <p:cNvPr id="46" name="Object 5"/>
              <p:cNvGraphicFramePr>
                <a:graphicFrameLocks noChangeAspect="1"/>
              </p:cNvGraphicFramePr>
              <p:nvPr>
                <p:extLst/>
              </p:nvPr>
            </p:nvGraphicFramePr>
            <p:xfrm>
              <a:off x="3308432" y="2518048"/>
              <a:ext cx="3625321" cy="2297113"/>
            </p:xfrm>
            <a:graphic>
              <a:graphicData uri="http://schemas.openxmlformats.org/presentationml/2006/ole">
                <mc:AlternateContent xmlns:mc="http://schemas.openxmlformats.org/markup-compatibility/2006">
                  <mc:Choice xmlns:v="urn:schemas-microsoft-com:vml" Requires="v">
                    <p:oleObj spid="_x0000_s7205" name="VISIO" r:id="rId3" imgW="1687068" imgH="964692" progId="">
                      <p:embed/>
                    </p:oleObj>
                  </mc:Choice>
                  <mc:Fallback>
                    <p:oleObj name="VISIO" r:id="rId3" imgW="1687068" imgH="964692" progId="">
                      <p:embed/>
                      <p:pic>
                        <p:nvPicPr>
                          <p:cNvPr id="4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432" y="2518048"/>
                            <a:ext cx="3625321" cy="229711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7" name="Text Box 6"/>
              <p:cNvSpPr txBox="1">
                <a:spLocks noChangeArrowheads="1"/>
              </p:cNvSpPr>
              <p:nvPr/>
            </p:nvSpPr>
            <p:spPr bwMode="auto">
              <a:xfrm>
                <a:off x="4818409" y="2217876"/>
                <a:ext cx="701388"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dirty="0">
                    <a:latin typeface="微软雅黑" pitchFamily="34" charset="-122"/>
                    <a:ea typeface="微软雅黑" pitchFamily="34" charset="-122"/>
                  </a:rPr>
                  <a:t>网络</a:t>
                </a:r>
              </a:p>
            </p:txBody>
          </p:sp>
          <p:sp>
            <p:nvSpPr>
              <p:cNvPr id="48" name="Text Box 9"/>
              <p:cNvSpPr txBox="1">
                <a:spLocks noChangeArrowheads="1"/>
              </p:cNvSpPr>
              <p:nvPr/>
            </p:nvSpPr>
            <p:spPr bwMode="auto">
              <a:xfrm>
                <a:off x="4447128" y="3085220"/>
                <a:ext cx="1339849"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dirty="0">
                    <a:solidFill>
                      <a:srgbClr val="000099"/>
                    </a:solidFill>
                    <a:latin typeface="微软雅黑" pitchFamily="34" charset="-122"/>
                    <a:ea typeface="微软雅黑" pitchFamily="34" charset="-122"/>
                  </a:rPr>
                  <a:t>TCP </a:t>
                </a:r>
                <a:r>
                  <a:rPr kumimoji="1" lang="zh-CN" altLang="en-US" sz="1400" dirty="0">
                    <a:solidFill>
                      <a:srgbClr val="000099"/>
                    </a:solidFill>
                    <a:latin typeface="微软雅黑" pitchFamily="34" charset="-122"/>
                    <a:ea typeface="微软雅黑" pitchFamily="34" charset="-122"/>
                  </a:rPr>
                  <a:t>连接</a:t>
                </a:r>
              </a:p>
            </p:txBody>
          </p:sp>
          <p:sp>
            <p:nvSpPr>
              <p:cNvPr id="49" name="Text Box 10"/>
              <p:cNvSpPr txBox="1">
                <a:spLocks noChangeArrowheads="1"/>
              </p:cNvSpPr>
              <p:nvPr/>
            </p:nvSpPr>
            <p:spPr bwMode="auto">
              <a:xfrm>
                <a:off x="1486342" y="2242834"/>
                <a:ext cx="986781"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dirty="0">
                    <a:latin typeface="微软雅黑" pitchFamily="34" charset="-122"/>
                    <a:ea typeface="微软雅黑" pitchFamily="34" charset="-122"/>
                  </a:rPr>
                  <a:t> </a:t>
                </a:r>
                <a:r>
                  <a:rPr kumimoji="1" lang="zh-CN" altLang="en-US" sz="1200" dirty="0">
                    <a:latin typeface="微软雅黑" pitchFamily="34" charset="-122"/>
                    <a:ea typeface="微软雅黑" pitchFamily="34" charset="-122"/>
                  </a:rPr>
                  <a:t>客户端</a:t>
                </a:r>
              </a:p>
            </p:txBody>
          </p:sp>
          <p:sp>
            <p:nvSpPr>
              <p:cNvPr id="50" name="Text Box 11"/>
              <p:cNvSpPr txBox="1">
                <a:spLocks noChangeArrowheads="1"/>
              </p:cNvSpPr>
              <p:nvPr/>
            </p:nvSpPr>
            <p:spPr bwMode="auto">
              <a:xfrm>
                <a:off x="7836881" y="2116880"/>
                <a:ext cx="1205965"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dirty="0">
                    <a:latin typeface="微软雅黑" pitchFamily="34" charset="-122"/>
                    <a:ea typeface="微软雅黑" pitchFamily="34" charset="-122"/>
                  </a:rPr>
                  <a:t> </a:t>
                </a:r>
                <a:r>
                  <a:rPr kumimoji="1" lang="zh-CN" altLang="en-US" sz="1200" dirty="0">
                    <a:latin typeface="微软雅黑" pitchFamily="34" charset="-122"/>
                    <a:ea typeface="微软雅黑" pitchFamily="34" charset="-122"/>
                  </a:rPr>
                  <a:t>服务器端</a:t>
                </a:r>
              </a:p>
            </p:txBody>
          </p:sp>
          <p:sp>
            <p:nvSpPr>
              <p:cNvPr id="51" name="Text Box 13"/>
              <p:cNvSpPr txBox="1">
                <a:spLocks noChangeArrowheads="1"/>
              </p:cNvSpPr>
              <p:nvPr/>
            </p:nvSpPr>
            <p:spPr bwMode="auto">
              <a:xfrm>
                <a:off x="6809930" y="4888185"/>
                <a:ext cx="2639787"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dirty="0">
                    <a:solidFill>
                      <a:srgbClr val="000099"/>
                    </a:solidFill>
                    <a:latin typeface="微软雅黑" pitchFamily="34" charset="-122"/>
                    <a:ea typeface="微软雅黑" pitchFamily="34" charset="-122"/>
                  </a:rPr>
                  <a:t> </a:t>
                </a:r>
                <a:r>
                  <a:rPr kumimoji="1" lang="zh-CN" altLang="en-US" sz="1400" dirty="0">
                    <a:solidFill>
                      <a:srgbClr val="000099"/>
                    </a:solidFill>
                    <a:latin typeface="微软雅黑" pitchFamily="34" charset="-122"/>
                    <a:ea typeface="微软雅黑" pitchFamily="34" charset="-122"/>
                  </a:rPr>
                  <a:t>使用服务器端的格式</a:t>
                </a:r>
              </a:p>
            </p:txBody>
          </p:sp>
          <p:sp>
            <p:nvSpPr>
              <p:cNvPr id="52" name="Text Box 14"/>
              <p:cNvSpPr txBox="1">
                <a:spLocks noChangeArrowheads="1"/>
              </p:cNvSpPr>
              <p:nvPr/>
            </p:nvSpPr>
            <p:spPr bwMode="auto">
              <a:xfrm>
                <a:off x="4077198" y="4888185"/>
                <a:ext cx="2076670"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dirty="0">
                    <a:solidFill>
                      <a:srgbClr val="000099"/>
                    </a:solidFill>
                    <a:latin typeface="微软雅黑" pitchFamily="34" charset="-122"/>
                    <a:ea typeface="微软雅黑" pitchFamily="34" charset="-122"/>
                  </a:rPr>
                  <a:t> </a:t>
                </a:r>
                <a:r>
                  <a:rPr kumimoji="1" lang="zh-CN" altLang="en-US" sz="1400" dirty="0">
                    <a:solidFill>
                      <a:srgbClr val="000099"/>
                    </a:solidFill>
                    <a:latin typeface="微软雅黑" pitchFamily="34" charset="-122"/>
                    <a:ea typeface="微软雅黑" pitchFamily="34" charset="-122"/>
                  </a:rPr>
                  <a:t>使用 </a:t>
                </a:r>
                <a:r>
                  <a:rPr kumimoji="1" lang="en-US" altLang="zh-CN" sz="1400" dirty="0">
                    <a:solidFill>
                      <a:srgbClr val="000099"/>
                    </a:solidFill>
                    <a:latin typeface="微软雅黑" pitchFamily="34" charset="-122"/>
                    <a:ea typeface="微软雅黑" pitchFamily="34" charset="-122"/>
                  </a:rPr>
                  <a:t>NVT </a:t>
                </a:r>
                <a:r>
                  <a:rPr kumimoji="1" lang="zh-CN" altLang="en-US" sz="1400" dirty="0">
                    <a:solidFill>
                      <a:srgbClr val="000099"/>
                    </a:solidFill>
                    <a:latin typeface="微软雅黑" pitchFamily="34" charset="-122"/>
                    <a:ea typeface="微软雅黑" pitchFamily="34" charset="-122"/>
                  </a:rPr>
                  <a:t>格式</a:t>
                </a:r>
              </a:p>
            </p:txBody>
          </p:sp>
          <p:sp>
            <p:nvSpPr>
              <p:cNvPr id="53" name="Line 15"/>
              <p:cNvSpPr>
                <a:spLocks noChangeShapeType="1"/>
              </p:cNvSpPr>
              <p:nvPr/>
            </p:nvSpPr>
            <p:spPr bwMode="auto">
              <a:xfrm flipV="1">
                <a:off x="1643674" y="3867422"/>
                <a:ext cx="357717" cy="108108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000099"/>
                  </a:solidFill>
                  <a:latin typeface="微软雅黑" pitchFamily="34" charset="-122"/>
                  <a:ea typeface="微软雅黑" pitchFamily="34" charset="-122"/>
                </a:endParaRPr>
              </a:p>
            </p:txBody>
          </p:sp>
          <p:sp>
            <p:nvSpPr>
              <p:cNvPr id="54" name="Line 16"/>
              <p:cNvSpPr>
                <a:spLocks noChangeShapeType="1"/>
              </p:cNvSpPr>
              <p:nvPr/>
            </p:nvSpPr>
            <p:spPr bwMode="auto">
              <a:xfrm flipH="1" flipV="1">
                <a:off x="5086697" y="3622947"/>
                <a:ext cx="6879" cy="127793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000099"/>
                  </a:solidFill>
                  <a:latin typeface="微软雅黑" pitchFamily="34" charset="-122"/>
                  <a:ea typeface="微软雅黑" pitchFamily="34" charset="-122"/>
                </a:endParaRPr>
              </a:p>
            </p:txBody>
          </p:sp>
          <p:sp>
            <p:nvSpPr>
              <p:cNvPr id="55" name="Line 17"/>
              <p:cNvSpPr>
                <a:spLocks noChangeShapeType="1"/>
              </p:cNvSpPr>
              <p:nvPr/>
            </p:nvSpPr>
            <p:spPr bwMode="auto">
              <a:xfrm flipV="1">
                <a:off x="8129824" y="3813445"/>
                <a:ext cx="272632" cy="1135063"/>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000099"/>
                  </a:solidFill>
                  <a:latin typeface="微软雅黑" pitchFamily="34" charset="-122"/>
                  <a:ea typeface="微软雅黑" pitchFamily="34" charset="-122"/>
                </a:endParaRPr>
              </a:p>
            </p:txBody>
          </p:sp>
          <p:sp>
            <p:nvSpPr>
              <p:cNvPr id="56" name="Oval 18"/>
              <p:cNvSpPr>
                <a:spLocks noChangeArrowheads="1"/>
              </p:cNvSpPr>
              <p:nvPr/>
            </p:nvSpPr>
            <p:spPr bwMode="auto">
              <a:xfrm>
                <a:off x="1526728" y="3051447"/>
                <a:ext cx="1006078" cy="833438"/>
              </a:xfrm>
              <a:prstGeom prst="ellipse">
                <a:avLst/>
              </a:prstGeom>
              <a:solidFill>
                <a:srgbClr val="0000FF"/>
              </a:solidFill>
              <a:ln w="12700">
                <a:solidFill>
                  <a:schemeClr val="tx1"/>
                </a:solidFill>
                <a:round/>
                <a:headEnd/>
                <a:tailEnd/>
              </a:ln>
              <a:effectLst/>
            </p:spPr>
            <p:txBody>
              <a:bodyPr wrap="none" anchor="ctr"/>
              <a:lstStyle/>
              <a:p>
                <a:pPr algn="ctr" eaLnBrk="1" hangingPunct="1"/>
                <a:r>
                  <a:rPr kumimoji="1" lang="zh-CN" altLang="en-US" sz="1400" dirty="0">
                    <a:solidFill>
                      <a:schemeClr val="bg1"/>
                    </a:solidFill>
                    <a:latin typeface="微软雅黑" pitchFamily="34" charset="-122"/>
                    <a:ea typeface="微软雅黑" pitchFamily="34" charset="-122"/>
                  </a:rPr>
                  <a:t>客户</a:t>
                </a:r>
              </a:p>
            </p:txBody>
          </p:sp>
          <p:sp>
            <p:nvSpPr>
              <p:cNvPr id="57" name="Oval 19"/>
              <p:cNvSpPr>
                <a:spLocks noChangeArrowheads="1"/>
              </p:cNvSpPr>
              <p:nvPr/>
            </p:nvSpPr>
            <p:spPr bwMode="auto">
              <a:xfrm>
                <a:off x="7855562" y="3051447"/>
                <a:ext cx="1131623" cy="833438"/>
              </a:xfrm>
              <a:prstGeom prst="ellipse">
                <a:avLst/>
              </a:prstGeom>
              <a:solidFill>
                <a:srgbClr val="CC00CC"/>
              </a:solidFill>
              <a:ln w="12700">
                <a:solidFill>
                  <a:schemeClr val="tx1"/>
                </a:solidFill>
                <a:round/>
                <a:headEnd/>
                <a:tailEnd/>
              </a:ln>
              <a:effectLst/>
            </p:spPr>
            <p:txBody>
              <a:bodyPr wrap="none" anchor="ctr"/>
              <a:lstStyle/>
              <a:p>
                <a:pPr algn="ctr" eaLnBrk="1" hangingPunct="1"/>
                <a:r>
                  <a:rPr kumimoji="1" lang="zh-CN" altLang="en-US" sz="1400" dirty="0">
                    <a:solidFill>
                      <a:schemeClr val="bg1"/>
                    </a:solidFill>
                    <a:latin typeface="微软雅黑" pitchFamily="34" charset="-122"/>
                    <a:ea typeface="微软雅黑" pitchFamily="34" charset="-122"/>
                  </a:rPr>
                  <a:t>服务器</a:t>
                </a:r>
              </a:p>
            </p:txBody>
          </p:sp>
          <p:sp>
            <p:nvSpPr>
              <p:cNvPr id="58" name="AutoShape 20"/>
              <p:cNvSpPr>
                <a:spLocks noChangeArrowheads="1"/>
              </p:cNvSpPr>
              <p:nvPr/>
            </p:nvSpPr>
            <p:spPr bwMode="auto">
              <a:xfrm>
                <a:off x="2596439" y="3458572"/>
                <a:ext cx="5279761" cy="194468"/>
              </a:xfrm>
              <a:prstGeom prst="leftRightArrow">
                <a:avLst>
                  <a:gd name="adj1" fmla="val 61111"/>
                  <a:gd name="adj2" fmla="val 202172"/>
                </a:avLst>
              </a:prstGeom>
              <a:solidFill>
                <a:srgbClr val="00B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a:solidFill>
                    <a:srgbClr val="000099"/>
                  </a:solidFill>
                  <a:latin typeface="微软雅黑" pitchFamily="34" charset="-122"/>
                  <a:ea typeface="微软雅黑" pitchFamily="34" charset="-122"/>
                </a:endParaRPr>
              </a:p>
            </p:txBody>
          </p:sp>
        </p:grpSp>
        <p:sp>
          <p:nvSpPr>
            <p:cNvPr id="59" name="Text Box 12"/>
            <p:cNvSpPr txBox="1">
              <a:spLocks noChangeArrowheads="1"/>
            </p:cNvSpPr>
            <p:nvPr/>
          </p:nvSpPr>
          <p:spPr bwMode="auto">
            <a:xfrm>
              <a:off x="2682993" y="6143709"/>
              <a:ext cx="16738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dirty="0">
                  <a:solidFill>
                    <a:srgbClr val="000099"/>
                  </a:solidFill>
                  <a:latin typeface="微软雅黑" pitchFamily="34" charset="-122"/>
                  <a:ea typeface="微软雅黑" pitchFamily="34" charset="-122"/>
                </a:rPr>
                <a:t> </a:t>
              </a:r>
              <a:r>
                <a:rPr kumimoji="1" lang="zh-CN" altLang="en-US" sz="1400" dirty="0">
                  <a:solidFill>
                    <a:srgbClr val="000099"/>
                  </a:solidFill>
                  <a:latin typeface="微软雅黑" pitchFamily="34" charset="-122"/>
                  <a:ea typeface="微软雅黑" pitchFamily="34" charset="-122"/>
                </a:rPr>
                <a:t>使用客户端的格式</a:t>
              </a:r>
            </a:p>
          </p:txBody>
        </p:sp>
      </p:grpSp>
      <p:sp>
        <p:nvSpPr>
          <p:cNvPr id="61" name="文本框 60">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
        <p:nvSpPr>
          <p:cNvPr id="62" name="矩形 61">
            <a:extLst>
              <a:ext uri="{FF2B5EF4-FFF2-40B4-BE49-F238E27FC236}">
                <a16:creationId xmlns:a16="http://schemas.microsoft.com/office/drawing/2014/main" id="{E0A99D06-7899-4749-87EB-BC042916C1D8}"/>
              </a:ext>
            </a:extLst>
          </p:cNvPr>
          <p:cNvSpPr/>
          <p:nvPr/>
        </p:nvSpPr>
        <p:spPr>
          <a:xfrm>
            <a:off x="4471229" y="6492874"/>
            <a:ext cx="2491388"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谢希仁</a:t>
            </a:r>
            <a:endParaRPr lang="zh-CN" altLang="en-US" sz="1600" dirty="0">
              <a:solidFill>
                <a:prstClr val="white">
                  <a:lumMod val="65000"/>
                </a:prstClr>
              </a:solidFill>
            </a:endParaRPr>
          </a:p>
        </p:txBody>
      </p:sp>
    </p:spTree>
    <p:extLst>
      <p:ext uri="{BB962C8B-B14F-4D97-AF65-F5344CB8AC3E}">
        <p14:creationId xmlns:p14="http://schemas.microsoft.com/office/powerpoint/2010/main" val="20967030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灯片编号占位符 5"/>
          <p:cNvSpPr>
            <a:spLocks noGrp="1"/>
          </p:cNvSpPr>
          <p:nvPr>
            <p:ph type="sldNum" sz="quarter" idx="12"/>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990575" indent="-380990" eaLnBrk="0" hangingPunct="0">
              <a:defRPr>
                <a:solidFill>
                  <a:schemeClr val="tx1"/>
                </a:solidFill>
                <a:latin typeface="Verdana" panose="020B0604030504040204" pitchFamily="34" charset="0"/>
                <a:ea typeface="宋体" panose="02010600030101010101" pitchFamily="2" charset="-122"/>
              </a:defRPr>
            </a:lvl2pPr>
            <a:lvl3pPr marL="1523962" indent="-304792" eaLnBrk="0" hangingPunct="0">
              <a:defRPr>
                <a:solidFill>
                  <a:schemeClr val="tx1"/>
                </a:solidFill>
                <a:latin typeface="Verdana" panose="020B0604030504040204" pitchFamily="34" charset="0"/>
                <a:ea typeface="宋体" panose="02010600030101010101" pitchFamily="2" charset="-122"/>
              </a:defRPr>
            </a:lvl3pPr>
            <a:lvl4pPr marL="2133547" indent="-304792" eaLnBrk="0" hangingPunct="0">
              <a:defRPr>
                <a:solidFill>
                  <a:schemeClr val="tx1"/>
                </a:solidFill>
                <a:latin typeface="Verdana" panose="020B0604030504040204" pitchFamily="34" charset="0"/>
                <a:ea typeface="宋体" panose="02010600030101010101" pitchFamily="2" charset="-122"/>
              </a:defRPr>
            </a:lvl4pPr>
            <a:lvl5pPr marL="2743131" indent="-304792" eaLnBrk="0" hangingPunct="0">
              <a:defRPr>
                <a:solidFill>
                  <a:schemeClr val="tx1"/>
                </a:solidFill>
                <a:latin typeface="Verdana" panose="020B0604030504040204" pitchFamily="34" charset="0"/>
                <a:ea typeface="宋体" panose="02010600030101010101" pitchFamily="2" charset="-122"/>
              </a:defRPr>
            </a:lvl5pPr>
            <a:lvl6pPr marL="3352716"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962301"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4571886"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5181470"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052DD812-8057-4BC1-B3BC-C7B26040DC32}" type="slidenum">
              <a:rPr lang="en-US" altLang="zh-CN">
                <a:solidFill>
                  <a:prstClr val="white">
                    <a:lumMod val="65000"/>
                  </a:prstClr>
                </a:solidFill>
                <a:latin typeface="微软雅黑" panose="020B0503020204020204" pitchFamily="34" charset="-122"/>
                <a:ea typeface="微软雅黑" panose="020B0503020204020204" pitchFamily="34" charset="-122"/>
              </a:rPr>
              <a:pPr eaLnBrk="1" hangingPunct="1"/>
              <a:t>186</a:t>
            </a:fld>
            <a:endParaRPr lang="en-US" altLang="zh-CN" dirty="0">
              <a:solidFill>
                <a:prstClr val="white">
                  <a:lumMod val="65000"/>
                </a:prstClr>
              </a:solidFill>
              <a:latin typeface="微软雅黑" panose="020B0503020204020204" pitchFamily="34" charset="-122"/>
              <a:ea typeface="微软雅黑" panose="020B0503020204020204" pitchFamily="34" charset="-122"/>
            </a:endParaRPr>
          </a:p>
        </p:txBody>
      </p:sp>
      <p:sp>
        <p:nvSpPr>
          <p:cNvPr id="21508" name="Rectangle 2"/>
          <p:cNvSpPr>
            <a:spLocks noGrp="1" noChangeArrowheads="1"/>
          </p:cNvSpPr>
          <p:nvPr>
            <p:ph type="title"/>
          </p:nvPr>
        </p:nvSpPr>
        <p:spPr/>
        <p:txBody>
          <a:bodyPr/>
          <a:lstStyle/>
          <a:p>
            <a:pPr eaLnBrk="1" hangingPunct="1"/>
            <a:r>
              <a:rPr lang="en-US" altLang="zh-CN" dirty="0">
                <a:latin typeface="微软雅黑" panose="020B0503020204020204" pitchFamily="34" charset="-122"/>
                <a:ea typeface="微软雅黑" panose="020B0503020204020204" pitchFamily="34" charset="-122"/>
              </a:rPr>
              <a:t>FTP</a:t>
            </a:r>
          </a:p>
        </p:txBody>
      </p:sp>
      <p:sp>
        <p:nvSpPr>
          <p:cNvPr id="21509" name="Rectangle 3"/>
          <p:cNvSpPr>
            <a:spLocks noGrp="1" noChangeArrowheads="1"/>
          </p:cNvSpPr>
          <p:nvPr>
            <p:ph type="body" idx="1"/>
          </p:nvPr>
        </p:nvSpPr>
        <p:spPr>
          <a:xfrm>
            <a:off x="666206" y="1498599"/>
            <a:ext cx="11340274" cy="4990703"/>
          </a:xfrm>
        </p:spPr>
        <p:txBody>
          <a:bodyPr>
            <a:normAutofit fontScale="92500"/>
          </a:bodyPr>
          <a:lstStyle/>
          <a:p>
            <a:pPr>
              <a:lnSpc>
                <a:spcPct val="130000"/>
              </a:lnSpc>
              <a:spcBef>
                <a:spcPts val="0"/>
              </a:spcBef>
            </a:pPr>
            <a:r>
              <a:rPr lang="zh-CN" altLang="en-US" dirty="0">
                <a:latin typeface="微软雅黑" panose="020B0503020204020204" pitchFamily="34" charset="-122"/>
                <a:ea typeface="微软雅黑" panose="020B0503020204020204" pitchFamily="34" charset="-122"/>
              </a:rPr>
              <a:t>网络环境下复制文件的复杂性</a:t>
            </a:r>
          </a:p>
          <a:p>
            <a:pPr lvl="1">
              <a:lnSpc>
                <a:spcPct val="130000"/>
              </a:lnSpc>
              <a:spcBef>
                <a:spcPts val="0"/>
              </a:spcBef>
            </a:pPr>
            <a:r>
              <a:rPr lang="zh-CN" altLang="en-US" dirty="0">
                <a:latin typeface="微软雅黑" panose="020B0503020204020204" pitchFamily="34" charset="-122"/>
                <a:ea typeface="微软雅黑" panose="020B0503020204020204" pitchFamily="34" charset="-122"/>
              </a:rPr>
              <a:t>计算机存储数据的格式不同</a:t>
            </a:r>
          </a:p>
          <a:p>
            <a:pPr lvl="1">
              <a:lnSpc>
                <a:spcPct val="130000"/>
              </a:lnSpc>
              <a:spcBef>
                <a:spcPts val="0"/>
              </a:spcBef>
            </a:pPr>
            <a:r>
              <a:rPr lang="zh-CN" altLang="en-US" dirty="0">
                <a:latin typeface="微软雅黑" panose="020B0503020204020204" pitchFamily="34" charset="-122"/>
                <a:ea typeface="微软雅黑" panose="020B0503020204020204" pitchFamily="34" charset="-122"/>
              </a:rPr>
              <a:t>文件目录结构和文件命名规则不同</a:t>
            </a:r>
          </a:p>
          <a:p>
            <a:pPr lvl="1">
              <a:lnSpc>
                <a:spcPct val="130000"/>
              </a:lnSpc>
              <a:spcBef>
                <a:spcPts val="0"/>
              </a:spcBef>
            </a:pPr>
            <a:r>
              <a:rPr lang="zh-CN" altLang="en-US" dirty="0">
                <a:latin typeface="微软雅黑" panose="020B0503020204020204" pitchFamily="34" charset="-122"/>
                <a:ea typeface="微软雅黑" panose="020B0503020204020204" pitchFamily="34" charset="-122"/>
              </a:rPr>
              <a:t>对于相同的文件存取功能，操作系统使用的命令不同</a:t>
            </a:r>
          </a:p>
          <a:p>
            <a:pPr lvl="1">
              <a:lnSpc>
                <a:spcPct val="130000"/>
              </a:lnSpc>
              <a:spcBef>
                <a:spcPts val="0"/>
              </a:spcBef>
            </a:pPr>
            <a:r>
              <a:rPr lang="zh-CN" altLang="en-US" dirty="0">
                <a:latin typeface="微软雅黑" panose="020B0503020204020204" pitchFamily="34" charset="-122"/>
                <a:ea typeface="微软雅黑" panose="020B0503020204020204" pitchFamily="34" charset="-122"/>
              </a:rPr>
              <a:t>访问控制方法不同</a:t>
            </a:r>
            <a:endParaRPr lang="en-US" altLang="zh-CN" dirty="0">
              <a:latin typeface="微软雅黑" panose="020B0503020204020204" pitchFamily="34" charset="-122"/>
              <a:ea typeface="微软雅黑" panose="020B0503020204020204" pitchFamily="34" charset="-122"/>
            </a:endParaRPr>
          </a:p>
          <a:p>
            <a:pPr algn="just" eaLnBrk="1" hangingPunct="1">
              <a:lnSpc>
                <a:spcPct val="130000"/>
              </a:lnSpc>
              <a:spcBef>
                <a:spcPts val="0"/>
              </a:spcBef>
            </a:pPr>
            <a:r>
              <a:rPr lang="zh-CN" altLang="en-US" dirty="0">
                <a:solidFill>
                  <a:srgbClr val="FF0000"/>
                </a:solidFill>
                <a:latin typeface="微软雅黑" panose="020B0503020204020204" pitchFamily="34" charset="-122"/>
                <a:ea typeface="微软雅黑" panose="020B0503020204020204" pitchFamily="34" charset="-122"/>
              </a:rPr>
              <a:t>文件传输协议</a:t>
            </a:r>
            <a:r>
              <a:rPr lang="en-US" altLang="zh-CN" dirty="0">
                <a:latin typeface="微软雅黑" panose="020B0503020204020204" pitchFamily="34" charset="-122"/>
                <a:ea typeface="微软雅黑" panose="020B0503020204020204" pitchFamily="34" charset="-122"/>
              </a:rPr>
              <a:t>FTP(File Transfer Protocol)</a:t>
            </a:r>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Internet</a:t>
            </a:r>
            <a:r>
              <a:rPr lang="zh-CN" altLang="en-US" dirty="0">
                <a:latin typeface="微软雅黑" panose="020B0503020204020204" pitchFamily="34" charset="-122"/>
                <a:ea typeface="微软雅黑" panose="020B0503020204020204" pitchFamily="34" charset="-122"/>
              </a:rPr>
              <a:t>上使用最广泛的应用层协议之一</a:t>
            </a:r>
          </a:p>
          <a:p>
            <a:pPr lvl="1" algn="just">
              <a:lnSpc>
                <a:spcPct val="130000"/>
              </a:lnSpc>
              <a:spcBef>
                <a:spcPts val="0"/>
              </a:spcBef>
            </a:pPr>
            <a:r>
              <a:rPr lang="en-US" altLang="zh-CN" dirty="0">
                <a:latin typeface="微软雅黑" panose="020B0503020204020204" pitchFamily="34" charset="-122"/>
                <a:ea typeface="微软雅黑" panose="020B0503020204020204" pitchFamily="34" charset="-122"/>
              </a:rPr>
              <a:t>FTP</a:t>
            </a:r>
            <a:r>
              <a:rPr lang="zh-CN" altLang="en-US" dirty="0">
                <a:latin typeface="微软雅黑" panose="020B0503020204020204" pitchFamily="34" charset="-122"/>
                <a:ea typeface="微软雅黑" panose="020B0503020204020204" pitchFamily="34" charset="-122"/>
              </a:rPr>
              <a:t>提供交互式的访问，允许用户指明文件的类型与格式，并允许文件具有存取权限</a:t>
            </a:r>
          </a:p>
          <a:p>
            <a:pPr lvl="1" algn="just">
              <a:lnSpc>
                <a:spcPct val="130000"/>
              </a:lnSpc>
              <a:spcBef>
                <a:spcPts val="0"/>
              </a:spcBef>
            </a:pPr>
            <a:r>
              <a:rPr lang="en-US" altLang="zh-CN" dirty="0">
                <a:latin typeface="微软雅黑" panose="020B0503020204020204" pitchFamily="34" charset="-122"/>
                <a:ea typeface="微软雅黑" panose="020B0503020204020204" pitchFamily="34" charset="-122"/>
              </a:rPr>
              <a:t>FTP</a:t>
            </a:r>
            <a:r>
              <a:rPr lang="zh-CN" altLang="en-US" dirty="0">
                <a:latin typeface="微软雅黑" panose="020B0503020204020204" pitchFamily="34" charset="-122"/>
                <a:ea typeface="微软雅黑" panose="020B0503020204020204" pitchFamily="34" charset="-122"/>
              </a:rPr>
              <a:t>屏蔽了各计算机系统的细节，适用于在异构网络中任意计算机之间传送文件</a:t>
            </a:r>
          </a:p>
          <a:p>
            <a:pPr lvl="1" algn="just">
              <a:lnSpc>
                <a:spcPct val="130000"/>
              </a:lnSpc>
              <a:spcBef>
                <a:spcPts val="0"/>
              </a:spcBef>
            </a:pPr>
            <a:r>
              <a:rPr lang="en-US" altLang="zh-CN" dirty="0">
                <a:solidFill>
                  <a:srgbClr val="FF0000"/>
                </a:solidFill>
                <a:latin typeface="微软雅黑" panose="020B0503020204020204" pitchFamily="34" charset="-122"/>
                <a:ea typeface="微软雅黑" panose="020B0503020204020204" pitchFamily="34" charset="-122"/>
              </a:rPr>
              <a:t>RFC 959</a:t>
            </a:r>
            <a:r>
              <a:rPr lang="zh-CN" altLang="en-US" dirty="0">
                <a:latin typeface="微软雅黑" panose="020B0503020204020204" pitchFamily="34" charset="-122"/>
                <a:ea typeface="微软雅黑" panose="020B0503020204020204" pitchFamily="34" charset="-122"/>
              </a:rPr>
              <a:t>早在</a:t>
            </a:r>
            <a:r>
              <a:rPr lang="en-US" altLang="zh-CN" dirty="0">
                <a:latin typeface="微软雅黑" panose="020B0503020204020204" pitchFamily="34" charset="-122"/>
                <a:ea typeface="微软雅黑" panose="020B0503020204020204" pitchFamily="34" charset="-122"/>
              </a:rPr>
              <a:t>1985</a:t>
            </a:r>
            <a:r>
              <a:rPr lang="zh-CN" altLang="en-US" dirty="0">
                <a:latin typeface="微软雅黑" panose="020B0503020204020204" pitchFamily="34" charset="-122"/>
                <a:ea typeface="微软雅黑" panose="020B0503020204020204" pitchFamily="34" charset="-122"/>
              </a:rPr>
              <a:t>年就已经成为</a:t>
            </a:r>
            <a:r>
              <a:rPr lang="en-US" altLang="zh-CN" dirty="0">
                <a:latin typeface="微软雅黑" panose="020B0503020204020204" pitchFamily="34" charset="-122"/>
                <a:ea typeface="微软雅黑" panose="020B0503020204020204" pitchFamily="34" charset="-122"/>
              </a:rPr>
              <a:t>Internet</a:t>
            </a:r>
            <a:r>
              <a:rPr lang="zh-CN" altLang="en-US" dirty="0">
                <a:latin typeface="微软雅黑" panose="020B0503020204020204" pitchFamily="34" charset="-122"/>
                <a:ea typeface="微软雅黑" panose="020B0503020204020204" pitchFamily="34" charset="-122"/>
              </a:rPr>
              <a:t>的正式标准</a:t>
            </a:r>
          </a:p>
        </p:txBody>
      </p:sp>
      <p:sp>
        <p:nvSpPr>
          <p:cNvPr id="6" name="文本框 5">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35573783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灯片编号占位符 5"/>
          <p:cNvSpPr>
            <a:spLocks noGrp="1"/>
          </p:cNvSpPr>
          <p:nvPr>
            <p:ph type="sldNum" sz="quarter" idx="12"/>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990575" indent="-380990" eaLnBrk="0" hangingPunct="0">
              <a:defRPr>
                <a:solidFill>
                  <a:schemeClr val="tx1"/>
                </a:solidFill>
                <a:latin typeface="Verdana" panose="020B0604030504040204" pitchFamily="34" charset="0"/>
                <a:ea typeface="宋体" panose="02010600030101010101" pitchFamily="2" charset="-122"/>
              </a:defRPr>
            </a:lvl2pPr>
            <a:lvl3pPr marL="1523962" indent="-304792" eaLnBrk="0" hangingPunct="0">
              <a:defRPr>
                <a:solidFill>
                  <a:schemeClr val="tx1"/>
                </a:solidFill>
                <a:latin typeface="Verdana" panose="020B0604030504040204" pitchFamily="34" charset="0"/>
                <a:ea typeface="宋体" panose="02010600030101010101" pitchFamily="2" charset="-122"/>
              </a:defRPr>
            </a:lvl3pPr>
            <a:lvl4pPr marL="2133547" indent="-304792" eaLnBrk="0" hangingPunct="0">
              <a:defRPr>
                <a:solidFill>
                  <a:schemeClr val="tx1"/>
                </a:solidFill>
                <a:latin typeface="Verdana" panose="020B0604030504040204" pitchFamily="34" charset="0"/>
                <a:ea typeface="宋体" panose="02010600030101010101" pitchFamily="2" charset="-122"/>
              </a:defRPr>
            </a:lvl4pPr>
            <a:lvl5pPr marL="2743131" indent="-304792" eaLnBrk="0" hangingPunct="0">
              <a:defRPr>
                <a:solidFill>
                  <a:schemeClr val="tx1"/>
                </a:solidFill>
                <a:latin typeface="Verdana" panose="020B0604030504040204" pitchFamily="34" charset="0"/>
                <a:ea typeface="宋体" panose="02010600030101010101" pitchFamily="2" charset="-122"/>
              </a:defRPr>
            </a:lvl5pPr>
            <a:lvl6pPr marL="3352716"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962301"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4571886"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5181470"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AE52175-9E22-43B5-B9DC-FF312000541C}" type="slidenum">
              <a:rPr lang="en-US" altLang="zh-CN">
                <a:solidFill>
                  <a:prstClr val="white">
                    <a:lumMod val="65000"/>
                  </a:prstClr>
                </a:solidFill>
                <a:latin typeface="微软雅黑" panose="020B0503020204020204" pitchFamily="34" charset="-122"/>
                <a:ea typeface="微软雅黑" panose="020B0503020204020204" pitchFamily="34" charset="-122"/>
              </a:rPr>
              <a:pPr eaLnBrk="1" hangingPunct="1"/>
              <a:t>187</a:t>
            </a:fld>
            <a:endParaRPr lang="en-US" altLang="zh-CN" dirty="0">
              <a:solidFill>
                <a:prstClr val="white">
                  <a:lumMod val="65000"/>
                </a:prstClr>
              </a:solidFill>
              <a:latin typeface="微软雅黑" panose="020B0503020204020204" pitchFamily="34" charset="-122"/>
              <a:ea typeface="微软雅黑" panose="020B0503020204020204" pitchFamily="34" charset="-122"/>
            </a:endParaRPr>
          </a:p>
        </p:txBody>
      </p:sp>
      <p:sp>
        <p:nvSpPr>
          <p:cNvPr id="23556" name="Rectangle 2"/>
          <p:cNvSpPr>
            <a:spLocks noGrp="1" noChangeArrowheads="1"/>
          </p:cNvSpPr>
          <p:nvPr>
            <p:ph type="title"/>
          </p:nvPr>
        </p:nvSpPr>
        <p:spPr/>
        <p:txBody>
          <a:bodyPr/>
          <a:lstStyle/>
          <a:p>
            <a:pPr eaLnBrk="1" hangingPunct="1"/>
            <a:r>
              <a:rPr lang="en-US" altLang="zh-CN" dirty="0">
                <a:latin typeface="微软雅黑" panose="020B0503020204020204" pitchFamily="34" charset="-122"/>
                <a:ea typeface="微软雅黑" panose="020B0503020204020204" pitchFamily="34" charset="-122"/>
              </a:rPr>
              <a:t>FTP</a:t>
            </a:r>
            <a:endParaRPr lang="zh-CN" altLang="en-US" dirty="0">
              <a:latin typeface="微软雅黑" panose="020B0503020204020204" pitchFamily="34" charset="-122"/>
              <a:ea typeface="微软雅黑" panose="020B0503020204020204" pitchFamily="34" charset="-122"/>
            </a:endParaRPr>
          </a:p>
        </p:txBody>
      </p:sp>
      <p:sp>
        <p:nvSpPr>
          <p:cNvPr id="23557" name="Rectangle 3"/>
          <p:cNvSpPr>
            <a:spLocks noGrp="1" noChangeArrowheads="1"/>
          </p:cNvSpPr>
          <p:nvPr>
            <p:ph type="body" idx="1"/>
          </p:nvPr>
        </p:nvSpPr>
        <p:spPr>
          <a:xfrm>
            <a:off x="640080" y="1498600"/>
            <a:ext cx="10789920" cy="4724400"/>
          </a:xfrm>
        </p:spPr>
        <p:txBody>
          <a:bodyPr>
            <a:normAutofit/>
          </a:bodyPr>
          <a:lstStyle/>
          <a:p>
            <a:pPr algn="just">
              <a:lnSpc>
                <a:spcPct val="130000"/>
              </a:lnSpc>
            </a:pPr>
            <a:r>
              <a:rPr lang="en-US" altLang="zh-CN" sz="2400" dirty="0">
                <a:latin typeface="微软雅黑" panose="020B0503020204020204" pitchFamily="34" charset="-122"/>
                <a:ea typeface="微软雅黑" panose="020B0503020204020204" pitchFamily="34" charset="-122"/>
              </a:rPr>
              <a:t>FTP</a:t>
            </a:r>
            <a:r>
              <a:rPr lang="zh-CN" altLang="en-US" sz="2400" dirty="0">
                <a:latin typeface="微软雅黑" panose="020B0503020204020204" pitchFamily="34" charset="-122"/>
                <a:ea typeface="微软雅黑" panose="020B0503020204020204" pitchFamily="34" charset="-122"/>
              </a:rPr>
              <a:t>使用</a:t>
            </a:r>
            <a:r>
              <a:rPr lang="en-US" altLang="zh-CN" sz="2400" dirty="0">
                <a:solidFill>
                  <a:srgbClr val="FF0000"/>
                </a:solidFill>
                <a:latin typeface="微软雅黑" panose="020B0503020204020204" pitchFamily="34" charset="-122"/>
                <a:ea typeface="微软雅黑" panose="020B0503020204020204" pitchFamily="34" charset="-122"/>
              </a:rPr>
              <a:t>C/S</a:t>
            </a:r>
            <a:r>
              <a:rPr lang="zh-CN" altLang="en-US" sz="2400" dirty="0">
                <a:solidFill>
                  <a:srgbClr val="FF0000"/>
                </a:solidFill>
                <a:latin typeface="微软雅黑" panose="020B0503020204020204" pitchFamily="34" charset="-122"/>
                <a:ea typeface="微软雅黑" panose="020B0503020204020204" pitchFamily="34" charset="-122"/>
              </a:rPr>
              <a:t>方式</a:t>
            </a:r>
            <a:r>
              <a:rPr lang="zh-CN" altLang="en-US" sz="2400" dirty="0">
                <a:latin typeface="微软雅黑" panose="020B0503020204020204" pitchFamily="34" charset="-122"/>
                <a:ea typeface="微软雅黑" panose="020B0503020204020204" pitchFamily="34" charset="-122"/>
              </a:rPr>
              <a:t>实现</a:t>
            </a:r>
            <a:endParaRPr lang="en-US" altLang="zh-CN" sz="2400" dirty="0">
              <a:latin typeface="微软雅黑" panose="020B0503020204020204" pitchFamily="34" charset="-122"/>
              <a:ea typeface="微软雅黑" panose="020B0503020204020204" pitchFamily="34" charset="-122"/>
            </a:endParaRPr>
          </a:p>
          <a:p>
            <a:pPr algn="just">
              <a:lnSpc>
                <a:spcPct val="130000"/>
              </a:lnSpc>
            </a:pPr>
            <a:r>
              <a:rPr lang="en-US" altLang="zh-CN" sz="2400" dirty="0">
                <a:latin typeface="微软雅黑" panose="020B0503020204020204" pitchFamily="34" charset="-122"/>
                <a:ea typeface="微软雅黑" panose="020B0503020204020204" pitchFamily="34" charset="-122"/>
              </a:rPr>
              <a:t>FTP</a:t>
            </a:r>
            <a:r>
              <a:rPr lang="zh-CN" altLang="en-US" sz="2400" dirty="0">
                <a:latin typeface="微软雅黑" panose="020B0503020204020204" pitchFamily="34" charset="-122"/>
                <a:ea typeface="微软雅黑" panose="020B0503020204020204" pitchFamily="34" charset="-122"/>
              </a:rPr>
              <a:t>工作过程</a:t>
            </a:r>
            <a:endParaRPr lang="en-US" altLang="zh-CN" sz="2400" dirty="0">
              <a:latin typeface="微软雅黑" panose="020B0503020204020204" pitchFamily="34" charset="-122"/>
              <a:ea typeface="微软雅黑" panose="020B0503020204020204" pitchFamily="34" charset="-122"/>
            </a:endParaRPr>
          </a:p>
          <a:p>
            <a:pPr lvl="1" algn="just">
              <a:lnSpc>
                <a:spcPct val="130000"/>
              </a:lnSpc>
            </a:pPr>
            <a:r>
              <a:rPr lang="zh-CN" altLang="en-US" sz="2000" dirty="0">
                <a:solidFill>
                  <a:srgbClr val="FF0000"/>
                </a:solidFill>
                <a:latin typeface="微软雅黑" panose="020B0503020204020204" pitchFamily="34" charset="-122"/>
                <a:ea typeface="微软雅黑" panose="020B0503020204020204" pitchFamily="34" charset="-122"/>
              </a:rPr>
              <a:t>服务器主进程</a:t>
            </a:r>
            <a:r>
              <a:rPr lang="zh-CN" altLang="en-US" sz="2000" dirty="0">
                <a:latin typeface="微软雅黑" panose="020B0503020204020204" pitchFamily="34" charset="-122"/>
                <a:ea typeface="微软雅黑" panose="020B0503020204020204" pitchFamily="34" charset="-122"/>
              </a:rPr>
              <a:t>打开</a:t>
            </a:r>
            <a:r>
              <a:rPr lang="en-US" altLang="zh-CN" sz="2000" dirty="0">
                <a:solidFill>
                  <a:srgbClr val="FF0000"/>
                </a:solidFill>
                <a:latin typeface="微软雅黑" panose="020B0503020204020204" pitchFamily="34" charset="-122"/>
                <a:ea typeface="微软雅黑" panose="020B0503020204020204" pitchFamily="34" charset="-122"/>
              </a:rPr>
              <a:t>TCP21</a:t>
            </a:r>
            <a:r>
              <a:rPr lang="zh-CN" altLang="en-US" sz="2000" dirty="0">
                <a:solidFill>
                  <a:srgbClr val="FF0000"/>
                </a:solidFill>
                <a:latin typeface="微软雅黑" panose="020B0503020204020204" pitchFamily="34" charset="-122"/>
                <a:ea typeface="微软雅黑" panose="020B0503020204020204" pitchFamily="34" charset="-122"/>
              </a:rPr>
              <a:t>端口</a:t>
            </a:r>
            <a:r>
              <a:rPr lang="zh-CN" altLang="en-US" sz="2000" dirty="0">
                <a:latin typeface="微软雅黑" panose="020B0503020204020204" pitchFamily="34" charset="-122"/>
                <a:ea typeface="微软雅黑" panose="020B0503020204020204" pitchFamily="34" charset="-122"/>
              </a:rPr>
              <a:t>，等待客户进程发出的连接请求</a:t>
            </a:r>
            <a:endParaRPr lang="en-US" altLang="zh-CN" sz="2000" dirty="0">
              <a:latin typeface="微软雅黑" panose="020B0503020204020204" pitchFamily="34" charset="-122"/>
              <a:ea typeface="微软雅黑" panose="020B0503020204020204" pitchFamily="34" charset="-122"/>
            </a:endParaRPr>
          </a:p>
          <a:p>
            <a:pPr lvl="1" algn="just">
              <a:lnSpc>
                <a:spcPct val="130000"/>
              </a:lnSpc>
            </a:pPr>
            <a:r>
              <a:rPr lang="zh-CN" altLang="en-US" sz="2000" dirty="0">
                <a:latin typeface="微软雅黑" panose="020B0503020204020204" pitchFamily="34" charset="-122"/>
                <a:ea typeface="微软雅黑" panose="020B0503020204020204" pitchFamily="34" charset="-122"/>
              </a:rPr>
              <a:t>客户可以用分配的任意一个本地端口号与服务器进程的</a:t>
            </a:r>
            <a:r>
              <a:rPr lang="en-US" altLang="zh-CN" sz="2000" dirty="0">
                <a:latin typeface="微软雅黑" panose="020B0503020204020204" pitchFamily="34" charset="-122"/>
                <a:ea typeface="微软雅黑" panose="020B0503020204020204" pitchFamily="34" charset="-122"/>
              </a:rPr>
              <a:t>TCP21</a:t>
            </a:r>
            <a:r>
              <a:rPr lang="zh-CN" altLang="en-US" sz="2000" dirty="0">
                <a:latin typeface="微软雅黑" panose="020B0503020204020204" pitchFamily="34" charset="-122"/>
                <a:ea typeface="微软雅黑" panose="020B0503020204020204" pitchFamily="34" charset="-122"/>
              </a:rPr>
              <a:t>端口进行连接 </a:t>
            </a:r>
          </a:p>
          <a:p>
            <a:pPr lvl="1" algn="just">
              <a:lnSpc>
                <a:spcPct val="130000"/>
              </a:lnSpc>
            </a:pPr>
            <a:r>
              <a:rPr lang="zh-CN" altLang="en-US" sz="2000" dirty="0">
                <a:latin typeface="微软雅黑" panose="020B0503020204020204" pitchFamily="34" charset="-122"/>
                <a:ea typeface="微软雅黑" panose="020B0503020204020204" pitchFamily="34" charset="-122"/>
              </a:rPr>
              <a:t>客户请求到来时，服务器主进程启动</a:t>
            </a:r>
            <a:r>
              <a:rPr lang="zh-CN" altLang="en-US" sz="2000" dirty="0">
                <a:solidFill>
                  <a:srgbClr val="FF0000"/>
                </a:solidFill>
                <a:latin typeface="微软雅黑" panose="020B0503020204020204" pitchFamily="34" charset="-122"/>
                <a:ea typeface="微软雅黑" panose="020B0503020204020204" pitchFamily="34" charset="-122"/>
              </a:rPr>
              <a:t>从属进程</a:t>
            </a:r>
            <a:r>
              <a:rPr lang="zh-CN" altLang="en-US" sz="2000" dirty="0">
                <a:latin typeface="微软雅黑" panose="020B0503020204020204" pitchFamily="34" charset="-122"/>
                <a:ea typeface="微软雅黑" panose="020B0503020204020204" pitchFamily="34" charset="-122"/>
              </a:rPr>
              <a:t>来处理客户进程发来的请求</a:t>
            </a:r>
            <a:endParaRPr lang="en-US" altLang="zh-CN" sz="2000" dirty="0">
              <a:latin typeface="微软雅黑" panose="020B0503020204020204" pitchFamily="34" charset="-122"/>
              <a:ea typeface="微软雅黑" panose="020B0503020204020204" pitchFamily="34" charset="-122"/>
            </a:endParaRPr>
          </a:p>
          <a:p>
            <a:pPr lvl="1" algn="just">
              <a:lnSpc>
                <a:spcPct val="130000"/>
              </a:lnSpc>
            </a:pPr>
            <a:r>
              <a:rPr lang="zh-CN" altLang="en-US" sz="2000" dirty="0">
                <a:latin typeface="微软雅黑" panose="020B0503020204020204" pitchFamily="34" charset="-122"/>
                <a:ea typeface="微软雅黑" panose="020B0503020204020204" pitchFamily="34" charset="-122"/>
              </a:rPr>
              <a:t>服务器从属进程对客户进程的请求处理完毕后即终止，但从属进程在运行期间根据需要还可能创建其他一些子进程</a:t>
            </a:r>
          </a:p>
          <a:p>
            <a:pPr lvl="1" algn="just">
              <a:lnSpc>
                <a:spcPct val="130000"/>
              </a:lnSpc>
            </a:pPr>
            <a:r>
              <a:rPr lang="zh-CN" altLang="en-US" sz="2000" dirty="0">
                <a:latin typeface="微软雅黑" panose="020B0503020204020204" pitchFamily="34" charset="-122"/>
                <a:ea typeface="微软雅黑" panose="020B0503020204020204" pitchFamily="34" charset="-122"/>
              </a:rPr>
              <a:t>服务器主进程返回，继续等待接收其他客户进程发来的连接请求，服务器主进程与从属进程并行工作</a:t>
            </a:r>
          </a:p>
        </p:txBody>
      </p:sp>
      <p:sp>
        <p:nvSpPr>
          <p:cNvPr id="6" name="文本框 5">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21863789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5"/>
          <p:cNvSpPr>
            <a:spLocks noGrp="1"/>
          </p:cNvSpPr>
          <p:nvPr>
            <p:ph type="sldNum" sz="quarter" idx="12"/>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990575" indent="-380990" eaLnBrk="0" hangingPunct="0">
              <a:defRPr>
                <a:solidFill>
                  <a:schemeClr val="tx1"/>
                </a:solidFill>
                <a:latin typeface="Verdana" panose="020B0604030504040204" pitchFamily="34" charset="0"/>
                <a:ea typeface="宋体" panose="02010600030101010101" pitchFamily="2" charset="-122"/>
              </a:defRPr>
            </a:lvl2pPr>
            <a:lvl3pPr marL="1523962" indent="-304792" eaLnBrk="0" hangingPunct="0">
              <a:defRPr>
                <a:solidFill>
                  <a:schemeClr val="tx1"/>
                </a:solidFill>
                <a:latin typeface="Verdana" panose="020B0604030504040204" pitchFamily="34" charset="0"/>
                <a:ea typeface="宋体" panose="02010600030101010101" pitchFamily="2" charset="-122"/>
              </a:defRPr>
            </a:lvl3pPr>
            <a:lvl4pPr marL="2133547" indent="-304792" eaLnBrk="0" hangingPunct="0">
              <a:defRPr>
                <a:solidFill>
                  <a:schemeClr val="tx1"/>
                </a:solidFill>
                <a:latin typeface="Verdana" panose="020B0604030504040204" pitchFamily="34" charset="0"/>
                <a:ea typeface="宋体" panose="02010600030101010101" pitchFamily="2" charset="-122"/>
              </a:defRPr>
            </a:lvl4pPr>
            <a:lvl5pPr marL="2743131" indent="-304792" eaLnBrk="0" hangingPunct="0">
              <a:defRPr>
                <a:solidFill>
                  <a:schemeClr val="tx1"/>
                </a:solidFill>
                <a:latin typeface="Verdana" panose="020B0604030504040204" pitchFamily="34" charset="0"/>
                <a:ea typeface="宋体" panose="02010600030101010101" pitchFamily="2" charset="-122"/>
              </a:defRPr>
            </a:lvl5pPr>
            <a:lvl6pPr marL="3352716"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962301"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4571886"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5181470"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B3BB551-354F-454A-A230-46B1989397F3}" type="slidenum">
              <a:rPr lang="en-US" altLang="zh-CN">
                <a:solidFill>
                  <a:prstClr val="white">
                    <a:lumMod val="65000"/>
                  </a:prstClr>
                </a:solidFill>
                <a:latin typeface="微软雅黑" panose="020B0503020204020204" pitchFamily="34" charset="-122"/>
                <a:ea typeface="微软雅黑" panose="020B0503020204020204" pitchFamily="34" charset="-122"/>
              </a:rPr>
              <a:pPr eaLnBrk="1" hangingPunct="1"/>
              <a:t>188</a:t>
            </a:fld>
            <a:endParaRPr lang="en-US" altLang="zh-CN" dirty="0">
              <a:solidFill>
                <a:prstClr val="white">
                  <a:lumMod val="65000"/>
                </a:prstClr>
              </a:solidFill>
              <a:latin typeface="微软雅黑" panose="020B0503020204020204" pitchFamily="34" charset="-122"/>
              <a:ea typeface="微软雅黑" panose="020B0503020204020204" pitchFamily="34" charset="-122"/>
            </a:endParaRPr>
          </a:p>
        </p:txBody>
      </p:sp>
      <p:sp>
        <p:nvSpPr>
          <p:cNvPr id="610307" name="Rectangle 3"/>
          <p:cNvSpPr>
            <a:spLocks noGrp="1" noChangeArrowheads="1"/>
          </p:cNvSpPr>
          <p:nvPr>
            <p:ph type="body" idx="1"/>
          </p:nvPr>
        </p:nvSpPr>
        <p:spPr>
          <a:xfrm>
            <a:off x="620928" y="1373848"/>
            <a:ext cx="10861323" cy="4753551"/>
          </a:xfrm>
        </p:spPr>
        <p:txBody>
          <a:bodyPr>
            <a:normAutofit/>
          </a:bodyPr>
          <a:lstStyle/>
          <a:p>
            <a:pPr algn="just">
              <a:lnSpc>
                <a:spcPct val="110000"/>
              </a:lnSpc>
              <a:spcBef>
                <a:spcPts val="0"/>
              </a:spcBef>
            </a:pPr>
            <a:r>
              <a:rPr lang="en-US" altLang="zh-CN" sz="2400" dirty="0">
                <a:latin typeface="微软雅黑" panose="020B0503020204020204" pitchFamily="34" charset="-122"/>
                <a:ea typeface="微软雅黑" panose="020B0503020204020204" pitchFamily="34" charset="-122"/>
              </a:rPr>
              <a:t>FTP</a:t>
            </a:r>
            <a:r>
              <a:rPr lang="zh-CN" altLang="en-US" sz="2400" dirty="0">
                <a:latin typeface="微软雅黑" panose="020B0503020204020204" pitchFamily="34" charset="-122"/>
                <a:ea typeface="微软雅黑" panose="020B0503020204020204" pitchFamily="34" charset="-122"/>
              </a:rPr>
              <a:t>的两个端口与两个连接</a:t>
            </a:r>
          </a:p>
          <a:p>
            <a:pPr lvl="1" algn="just">
              <a:lnSpc>
                <a:spcPct val="110000"/>
              </a:lnSpc>
              <a:spcBef>
                <a:spcPts val="0"/>
              </a:spcBef>
            </a:pPr>
            <a:r>
              <a:rPr lang="zh-CN" altLang="en-US" sz="2000" dirty="0">
                <a:solidFill>
                  <a:srgbClr val="FF3300"/>
                </a:solidFill>
                <a:latin typeface="微软雅黑" panose="020B0503020204020204" pitchFamily="34" charset="-122"/>
                <a:ea typeface="微软雅黑" panose="020B0503020204020204" pitchFamily="34" charset="-122"/>
              </a:rPr>
              <a:t>控制连接</a:t>
            </a:r>
            <a:r>
              <a:rPr lang="zh-CN" altLang="en-US" sz="2000" dirty="0">
                <a:latin typeface="微软雅黑" panose="020B0503020204020204" pitchFamily="34" charset="-122"/>
                <a:ea typeface="微软雅黑" panose="020B0503020204020204" pitchFamily="34" charset="-122"/>
              </a:rPr>
              <a:t>在整个会话期间一直保持，客户进程发出的文件传输请求通过控制连接发送给</a:t>
            </a:r>
            <a:r>
              <a:rPr lang="zh-CN" altLang="en-US" sz="2000" dirty="0">
                <a:solidFill>
                  <a:srgbClr val="FF0000"/>
                </a:solidFill>
                <a:latin typeface="微软雅黑" panose="020B0503020204020204" pitchFamily="34" charset="-122"/>
                <a:ea typeface="微软雅黑" panose="020B0503020204020204" pitchFamily="34" charset="-122"/>
              </a:rPr>
              <a:t>服务器控制进程（工作在</a:t>
            </a:r>
            <a:r>
              <a:rPr lang="en-US" altLang="zh-CN" sz="2000" dirty="0">
                <a:solidFill>
                  <a:srgbClr val="FF0000"/>
                </a:solidFill>
                <a:latin typeface="微软雅黑" panose="020B0503020204020204" pitchFamily="34" charset="-122"/>
                <a:ea typeface="微软雅黑" panose="020B0503020204020204" pitchFamily="34" charset="-122"/>
              </a:rPr>
              <a:t>TCP21</a:t>
            </a:r>
            <a:r>
              <a:rPr lang="zh-CN" altLang="en-US" sz="2000" dirty="0">
                <a:solidFill>
                  <a:srgbClr val="FF0000"/>
                </a:solidFill>
                <a:latin typeface="微软雅黑" panose="020B0503020204020204" pitchFamily="34" charset="-122"/>
                <a:ea typeface="微软雅黑" panose="020B0503020204020204" pitchFamily="34" charset="-122"/>
              </a:rPr>
              <a:t>端口）</a:t>
            </a:r>
            <a:r>
              <a:rPr lang="zh-CN" altLang="en-US" sz="2000" dirty="0">
                <a:latin typeface="微软雅黑" panose="020B0503020204020204" pitchFamily="34" charset="-122"/>
                <a:ea typeface="微软雅黑" panose="020B0503020204020204" pitchFamily="34" charset="-122"/>
              </a:rPr>
              <a:t>，但控制连接不用来传输文件</a:t>
            </a:r>
          </a:p>
          <a:p>
            <a:pPr lvl="1" algn="just">
              <a:lnSpc>
                <a:spcPct val="110000"/>
              </a:lnSpc>
              <a:spcBef>
                <a:spcPts val="0"/>
              </a:spcBef>
            </a:pPr>
            <a:r>
              <a:rPr lang="zh-CN" altLang="en-US" sz="2000" dirty="0">
                <a:latin typeface="微软雅黑" panose="020B0503020204020204" pitchFamily="34" charset="-122"/>
                <a:ea typeface="微软雅黑" panose="020B0503020204020204" pitchFamily="34" charset="-122"/>
              </a:rPr>
              <a:t>服务器控制进程在接收到客户进程发送来的文件传输请求后就创建</a:t>
            </a:r>
            <a:r>
              <a:rPr lang="zh-CN" altLang="en-US" sz="2000" dirty="0">
                <a:solidFill>
                  <a:srgbClr val="FF0000"/>
                </a:solidFill>
                <a:latin typeface="微软雅黑" panose="020B0503020204020204" pitchFamily="34" charset="-122"/>
                <a:ea typeface="微软雅黑" panose="020B0503020204020204" pitchFamily="34" charset="-122"/>
              </a:rPr>
              <a:t>数据传输进程（工作在</a:t>
            </a:r>
            <a:r>
              <a:rPr lang="en-US" altLang="zh-CN" sz="2000" dirty="0">
                <a:solidFill>
                  <a:srgbClr val="FF0000"/>
                </a:solidFill>
                <a:latin typeface="微软雅黑" panose="020B0503020204020204" pitchFamily="34" charset="-122"/>
                <a:ea typeface="微软雅黑" panose="020B0503020204020204" pitchFamily="34" charset="-122"/>
              </a:rPr>
              <a:t>TCP20</a:t>
            </a:r>
            <a:r>
              <a:rPr lang="zh-CN" altLang="en-US" sz="2000" dirty="0">
                <a:solidFill>
                  <a:srgbClr val="FF0000"/>
                </a:solidFill>
                <a:latin typeface="微软雅黑" panose="020B0503020204020204" pitchFamily="34" charset="-122"/>
                <a:ea typeface="微软雅黑" panose="020B0503020204020204" pitchFamily="34" charset="-122"/>
              </a:rPr>
              <a:t>端口）</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数据连接</a:t>
            </a:r>
            <a:endParaRPr lang="en-US" altLang="zh-CN" sz="2000" dirty="0">
              <a:solidFill>
                <a:srgbClr val="FF0000"/>
              </a:solidFill>
              <a:latin typeface="微软雅黑" panose="020B0503020204020204" pitchFamily="34" charset="-122"/>
              <a:ea typeface="微软雅黑" panose="020B0503020204020204" pitchFamily="34" charset="-122"/>
            </a:endParaRPr>
          </a:p>
          <a:p>
            <a:pPr lvl="1" algn="just">
              <a:lnSpc>
                <a:spcPct val="110000"/>
              </a:lnSpc>
              <a:spcBef>
                <a:spcPts val="0"/>
              </a:spcBef>
            </a:pPr>
            <a:r>
              <a:rPr lang="zh-CN" altLang="en-US" sz="2000" dirty="0">
                <a:latin typeface="微软雅黑" panose="020B0503020204020204" pitchFamily="34" charset="-122"/>
                <a:ea typeface="微软雅黑" panose="020B0503020204020204" pitchFamily="34" charset="-122"/>
              </a:rPr>
              <a:t>数据连接用来连接客户进程和服务器数据传输进程，实际完成文件的传输。服务器数据传输进程在文件传输完毕后关闭数据连接并结束运行</a:t>
            </a:r>
            <a:endParaRPr lang="en-US" altLang="zh-CN" sz="2000" dirty="0">
              <a:latin typeface="微软雅黑" panose="020B0503020204020204" pitchFamily="34" charset="-122"/>
              <a:ea typeface="微软雅黑" panose="020B0503020204020204" pitchFamily="34" charset="-122"/>
            </a:endParaRPr>
          </a:p>
        </p:txBody>
      </p:sp>
      <p:sp>
        <p:nvSpPr>
          <p:cNvPr id="7" name="Rectangle 2"/>
          <p:cNvSpPr txBox="1">
            <a:spLocks noChangeArrowheads="1"/>
          </p:cNvSpPr>
          <p:nvPr/>
        </p:nvSpPr>
        <p:spPr>
          <a:xfrm>
            <a:off x="1320571"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icrosoft YaHei" panose="020B0503020204020204" pitchFamily="34" charset="-122"/>
                <a:ea typeface="Microsoft YaHei" panose="020B0503020204020204" pitchFamily="34" charset="-122"/>
                <a:cs typeface="+mj-cs"/>
              </a:defRPr>
            </a:lvl1pPr>
          </a:lstStyle>
          <a:p>
            <a:pPr>
              <a:lnSpc>
                <a:spcPct val="100000"/>
              </a:lnSpc>
            </a:pPr>
            <a:r>
              <a:rPr lang="en-US" altLang="zh-CN" dirty="0">
                <a:latin typeface="微软雅黑" panose="020B0503020204020204" pitchFamily="34" charset="-122"/>
                <a:ea typeface="微软雅黑" panose="020B0503020204020204" pitchFamily="34" charset="-122"/>
              </a:rPr>
              <a:t>FTP</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grpSp>
        <p:nvGrpSpPr>
          <p:cNvPr id="8" name="组合 7"/>
          <p:cNvGrpSpPr/>
          <p:nvPr/>
        </p:nvGrpSpPr>
        <p:grpSpPr>
          <a:xfrm>
            <a:off x="334433" y="3846709"/>
            <a:ext cx="11554885" cy="2772102"/>
            <a:chOff x="334433" y="2470453"/>
            <a:chExt cx="11554885" cy="3149031"/>
          </a:xfrm>
        </p:grpSpPr>
        <p:sp>
          <p:nvSpPr>
            <p:cNvPr id="9" name="Rectangle 4"/>
            <p:cNvSpPr>
              <a:spLocks noChangeArrowheads="1"/>
            </p:cNvSpPr>
            <p:nvPr/>
          </p:nvSpPr>
          <p:spPr bwMode="auto">
            <a:xfrm>
              <a:off x="8523818" y="3120270"/>
              <a:ext cx="2019300" cy="1758949"/>
            </a:xfrm>
            <a:prstGeom prst="rect">
              <a:avLst/>
            </a:prstGeom>
            <a:solidFill>
              <a:srgbClr val="FFFF99"/>
            </a:solidFill>
            <a:ln w="9525" algn="ctr">
              <a:solidFill>
                <a:schemeClr val="folHlink"/>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a:latin typeface="微软雅黑" panose="020B0503020204020204" pitchFamily="34" charset="-122"/>
                <a:ea typeface="微软雅黑" panose="020B0503020204020204" pitchFamily="34" charset="-122"/>
              </a:endParaRPr>
            </a:p>
          </p:txBody>
        </p:sp>
        <p:sp>
          <p:nvSpPr>
            <p:cNvPr id="10" name="Oval 5"/>
            <p:cNvSpPr>
              <a:spLocks noChangeArrowheads="1"/>
            </p:cNvSpPr>
            <p:nvPr/>
          </p:nvSpPr>
          <p:spPr bwMode="auto">
            <a:xfrm>
              <a:off x="8636001" y="3304420"/>
              <a:ext cx="1682751" cy="556684"/>
            </a:xfrm>
            <a:prstGeom prst="ellipse">
              <a:avLst/>
            </a:prstGeom>
            <a:solidFill>
              <a:srgbClr val="FFCCCC"/>
            </a:solidFill>
            <a:ln w="9525" algn="ctr">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控制进程</a:t>
              </a:r>
            </a:p>
          </p:txBody>
        </p:sp>
        <p:grpSp>
          <p:nvGrpSpPr>
            <p:cNvPr id="11" name="Group 6"/>
            <p:cNvGrpSpPr>
              <a:grpSpLocks/>
            </p:cNvGrpSpPr>
            <p:nvPr/>
          </p:nvGrpSpPr>
          <p:grpSpPr bwMode="auto">
            <a:xfrm>
              <a:off x="334433" y="2561471"/>
              <a:ext cx="1009651" cy="1206500"/>
              <a:chOff x="480" y="1395"/>
              <a:chExt cx="511" cy="728"/>
            </a:xfrm>
          </p:grpSpPr>
          <p:grpSp>
            <p:nvGrpSpPr>
              <p:cNvPr id="36" name="Group 7"/>
              <p:cNvGrpSpPr>
                <a:grpSpLocks/>
              </p:cNvGrpSpPr>
              <p:nvPr/>
            </p:nvGrpSpPr>
            <p:grpSpPr bwMode="auto">
              <a:xfrm>
                <a:off x="717" y="1446"/>
                <a:ext cx="274" cy="237"/>
                <a:chOff x="717" y="1446"/>
                <a:chExt cx="274" cy="237"/>
              </a:xfrm>
            </p:grpSpPr>
            <p:sp>
              <p:nvSpPr>
                <p:cNvPr id="61" name="Arc 8"/>
                <p:cNvSpPr>
                  <a:spLocks/>
                </p:cNvSpPr>
                <p:nvPr/>
              </p:nvSpPr>
              <p:spPr bwMode="auto">
                <a:xfrm>
                  <a:off x="930" y="1618"/>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Lst>
                  <a:ahLst/>
                  <a:cxnLst>
                    <a:cxn ang="T6">
                      <a:pos x="T0" y="T1"/>
                    </a:cxn>
                    <a:cxn ang="T7">
                      <a:pos x="T2" y="T3"/>
                    </a:cxn>
                    <a:cxn ang="T8">
                      <a:pos x="T4" y="T5"/>
                    </a:cxn>
                  </a:cxnLst>
                  <a:rect l="0" t="0" r="r" b="b"/>
                  <a:pathLst>
                    <a:path w="38273" h="35142" fill="none" extrusionOk="0">
                      <a:moveTo>
                        <a:pt x="-1" y="7867"/>
                      </a:moveTo>
                      <a:cubicBezTo>
                        <a:pt x="4103" y="2886"/>
                        <a:pt x="10218" y="-1"/>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1"/>
                        <a:pt x="16673" y="0"/>
                      </a:cubicBezTo>
                      <a:cubicBezTo>
                        <a:pt x="28602" y="0"/>
                        <a:pt x="38273" y="9670"/>
                        <a:pt x="38273" y="21600"/>
                      </a:cubicBezTo>
                      <a:cubicBezTo>
                        <a:pt x="38273" y="26526"/>
                        <a:pt x="36589" y="31304"/>
                        <a:pt x="33500" y="35141"/>
                      </a:cubicBezTo>
                      <a:lnTo>
                        <a:pt x="16673" y="21600"/>
                      </a:lnTo>
                      <a:lnTo>
                        <a:pt x="-1" y="7867"/>
                      </a:lnTo>
                      <a:close/>
                    </a:path>
                  </a:pathLst>
                </a:custGeom>
                <a:noFill/>
                <a:ln w="4763">
                  <a:solidFill>
                    <a:srgbClr val="494936"/>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2" name="Arc 9"/>
                <p:cNvSpPr>
                  <a:spLocks/>
                </p:cNvSpPr>
                <p:nvPr/>
              </p:nvSpPr>
              <p:spPr bwMode="auto">
                <a:xfrm>
                  <a:off x="929" y="1618"/>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Lst>
                  <a:ahLst/>
                  <a:cxnLst>
                    <a:cxn ang="T6">
                      <a:pos x="T0" y="T1"/>
                    </a:cxn>
                    <a:cxn ang="T7">
                      <a:pos x="T2" y="T3"/>
                    </a:cxn>
                    <a:cxn ang="T8">
                      <a:pos x="T4" y="T5"/>
                    </a:cxn>
                  </a:cxnLst>
                  <a:rect l="0" t="0" r="r" b="b"/>
                  <a:pathLst>
                    <a:path w="38146" h="34928" fill="none" extrusionOk="0">
                      <a:moveTo>
                        <a:pt x="0" y="7715"/>
                      </a:moveTo>
                      <a:cubicBezTo>
                        <a:pt x="4104" y="2824"/>
                        <a:pt x="10161" y="-1"/>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1"/>
                        <a:pt x="16546" y="0"/>
                      </a:cubicBezTo>
                      <a:cubicBezTo>
                        <a:pt x="28475" y="0"/>
                        <a:pt x="38146" y="9670"/>
                        <a:pt x="38146" y="21600"/>
                      </a:cubicBezTo>
                      <a:cubicBezTo>
                        <a:pt x="38146" y="26432"/>
                        <a:pt x="36525" y="31125"/>
                        <a:pt x="33543" y="34927"/>
                      </a:cubicBezTo>
                      <a:lnTo>
                        <a:pt x="16546" y="21600"/>
                      </a:lnTo>
                      <a:lnTo>
                        <a:pt x="0" y="7715"/>
                      </a:lnTo>
                      <a:close/>
                    </a:path>
                  </a:pathLst>
                </a:custGeom>
                <a:noFill/>
                <a:ln w="4763">
                  <a:solidFill>
                    <a:srgbClr val="DBDBCE"/>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3" name="Freeform 10"/>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4" name="Freeform 11"/>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5" name="Rectangle 12"/>
                <p:cNvSpPr>
                  <a:spLocks noChangeArrowheads="1"/>
                </p:cNvSpPr>
                <p:nvPr/>
              </p:nvSpPr>
              <p:spPr bwMode="auto">
                <a:xfrm>
                  <a:off x="751" y="1617"/>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66" name="Rectangle 13"/>
                <p:cNvSpPr>
                  <a:spLocks noChangeArrowheads="1"/>
                </p:cNvSpPr>
                <p:nvPr/>
              </p:nvSpPr>
              <p:spPr bwMode="auto">
                <a:xfrm>
                  <a:off x="752" y="1618"/>
                  <a:ext cx="178" cy="29"/>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67" name="Freeform 14"/>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8" name="Freeform 15"/>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9" name="Freeform 16"/>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0" name="Freeform 17"/>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1" name="Freeform 18"/>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2" name="Freeform 19"/>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3" name="Rectangle 20"/>
                <p:cNvSpPr>
                  <a:spLocks noChangeArrowheads="1"/>
                </p:cNvSpPr>
                <p:nvPr/>
              </p:nvSpPr>
              <p:spPr bwMode="auto">
                <a:xfrm>
                  <a:off x="752" y="1466"/>
                  <a:ext cx="181" cy="140"/>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74" name="Rectangle 21"/>
                <p:cNvSpPr>
                  <a:spLocks noChangeArrowheads="1"/>
                </p:cNvSpPr>
                <p:nvPr/>
              </p:nvSpPr>
              <p:spPr bwMode="auto">
                <a:xfrm>
                  <a:off x="768" y="1485"/>
                  <a:ext cx="149" cy="108"/>
                </a:xfrm>
                <a:prstGeom prst="rect">
                  <a:avLst/>
                </a:prstGeom>
                <a:solidFill>
                  <a:srgbClr val="FFFFFF"/>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75" name="Freeform 22"/>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6" name="Freeform 23"/>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7" name="Freeform 24"/>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8" name="Freeform 25"/>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9" name="Freeform 26"/>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0" name="Freeform 27"/>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1" name="Rectangle 28"/>
                <p:cNvSpPr>
                  <a:spLocks noChangeArrowheads="1"/>
                </p:cNvSpPr>
                <p:nvPr/>
              </p:nvSpPr>
              <p:spPr bwMode="auto">
                <a:xfrm>
                  <a:off x="717" y="1677"/>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82" name="Rectangle 29"/>
                <p:cNvSpPr>
                  <a:spLocks noChangeArrowheads="1"/>
                </p:cNvSpPr>
                <p:nvPr/>
              </p:nvSpPr>
              <p:spPr bwMode="auto">
                <a:xfrm>
                  <a:off x="718" y="1678"/>
                  <a:ext cx="193"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83" name="Freeform 30"/>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4" name="Freeform 31"/>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5" name="Freeform 32"/>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6" name="Freeform 33"/>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7" name="Rectangle 34"/>
                <p:cNvSpPr>
                  <a:spLocks noChangeArrowheads="1"/>
                </p:cNvSpPr>
                <p:nvPr/>
              </p:nvSpPr>
              <p:spPr bwMode="auto">
                <a:xfrm>
                  <a:off x="950" y="1674"/>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88" name="Rectangle 35"/>
                <p:cNvSpPr>
                  <a:spLocks noChangeArrowheads="1"/>
                </p:cNvSpPr>
                <p:nvPr/>
              </p:nvSpPr>
              <p:spPr bwMode="auto">
                <a:xfrm>
                  <a:off x="951" y="1675"/>
                  <a:ext cx="26" cy="4"/>
                </a:xfrm>
                <a:prstGeom prst="rect">
                  <a:avLst/>
                </a:prstGeom>
                <a:solidFill>
                  <a:srgbClr val="B7B79D"/>
                </a:solidFill>
                <a:ln w="4763">
                  <a:solidFill>
                    <a:srgbClr val="494936"/>
                  </a:solidFill>
                  <a:miter lim="800000"/>
                  <a:headEnd/>
                  <a:tailEnd/>
                </a:ln>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grpSp>
          <p:sp>
            <p:nvSpPr>
              <p:cNvPr id="37" name="Freeform 36"/>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8" name="Freeform 37"/>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9" name="Freeform 38"/>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0" name="Freeform 39"/>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1" name="Freeform 40"/>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2" name="Freeform 41"/>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3" name="Freeform 42"/>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4" name="Freeform 43"/>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5" name="Freeform 44"/>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6" name="Freeform 45"/>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7" name="Freeform 46"/>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8" name="Freeform 47"/>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49" name="Freeform 48"/>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0" name="Freeform 49"/>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1" name="Freeform 50"/>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2" name="Freeform 51"/>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3" name="Freeform 52"/>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8 w 111"/>
                  <a:gd name="T19" fmla="*/ 92 h 149"/>
                  <a:gd name="T20" fmla="*/ 95 w 111"/>
                  <a:gd name="T21" fmla="*/ 105 h 149"/>
                  <a:gd name="T22" fmla="*/ 92 w 111"/>
                  <a:gd name="T23" fmla="*/ 114 h 149"/>
                  <a:gd name="T24" fmla="*/ 86 w 111"/>
                  <a:gd name="T25" fmla="*/ 117 h 149"/>
                  <a:gd name="T26" fmla="*/ 76 w 111"/>
                  <a:gd name="T27" fmla="*/ 117 h 149"/>
                  <a:gd name="T28" fmla="*/ 63 w 111"/>
                  <a:gd name="T29" fmla="*/ 127 h 149"/>
                  <a:gd name="T30" fmla="*/ 51 w 111"/>
                  <a:gd name="T31" fmla="*/ 149 h 149"/>
                  <a:gd name="T32" fmla="*/ 0 w 111"/>
                  <a:gd name="T33" fmla="*/ 105 h 149"/>
                  <a:gd name="T34" fmla="*/ 26 w 111"/>
                  <a:gd name="T35" fmla="*/ 0 h 149"/>
                  <a:gd name="T36" fmla="*/ 101 w 111"/>
                  <a:gd name="T37" fmla="*/ 1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4" name="Freeform 53"/>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5 w 111"/>
                  <a:gd name="T19" fmla="*/ 105 h 149"/>
                  <a:gd name="T20" fmla="*/ 92 w 111"/>
                  <a:gd name="T21" fmla="*/ 114 h 149"/>
                  <a:gd name="T22" fmla="*/ 86 w 111"/>
                  <a:gd name="T23" fmla="*/ 117 h 149"/>
                  <a:gd name="T24" fmla="*/ 76 w 111"/>
                  <a:gd name="T25" fmla="*/ 117 h 149"/>
                  <a:gd name="T26" fmla="*/ 63 w 111"/>
                  <a:gd name="T27" fmla="*/ 127 h 149"/>
                  <a:gd name="T28" fmla="*/ 51 w 111"/>
                  <a:gd name="T29" fmla="*/ 149 h 149"/>
                  <a:gd name="T30" fmla="*/ 0 w 111"/>
                  <a:gd name="T31" fmla="*/ 105 h 149"/>
                  <a:gd name="T32" fmla="*/ 26 w 111"/>
                  <a:gd name="T33" fmla="*/ 0 h 149"/>
                  <a:gd name="T34" fmla="*/ 101 w 111"/>
                  <a:gd name="T35" fmla="*/ 1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5" name="Freeform 54"/>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6" name="Freeform 55"/>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7" name="Freeform 56"/>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8" name="Freeform 57"/>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59" name="Freeform 58"/>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0" name="Freeform 59"/>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w="4763">
                <a:solidFill>
                  <a:srgbClr val="000000"/>
                </a:solidFill>
                <a:prstDash val="solid"/>
                <a:round/>
                <a:headEnd/>
                <a:tailE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grpSp>
        <p:sp>
          <p:nvSpPr>
            <p:cNvPr id="12" name="Rectangle 60"/>
            <p:cNvSpPr>
              <a:spLocks noChangeArrowheads="1"/>
            </p:cNvSpPr>
            <p:nvPr/>
          </p:nvSpPr>
          <p:spPr bwMode="auto">
            <a:xfrm>
              <a:off x="1905001" y="2470453"/>
              <a:ext cx="2019300" cy="2408767"/>
            </a:xfrm>
            <a:prstGeom prst="rect">
              <a:avLst/>
            </a:prstGeom>
            <a:solidFill>
              <a:srgbClr val="FFFF99"/>
            </a:solidFill>
            <a:ln w="9525">
              <a:solidFill>
                <a:schemeClr val="folHlink"/>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a:latin typeface="微软雅黑" panose="020B0503020204020204" pitchFamily="34" charset="-122"/>
                <a:ea typeface="微软雅黑" panose="020B0503020204020204" pitchFamily="34" charset="-122"/>
              </a:endParaRPr>
            </a:p>
          </p:txBody>
        </p:sp>
        <p:sp>
          <p:nvSpPr>
            <p:cNvPr id="13" name="Line 61"/>
            <p:cNvSpPr>
              <a:spLocks noChangeShapeType="1"/>
            </p:cNvSpPr>
            <p:nvPr/>
          </p:nvSpPr>
          <p:spPr bwMode="auto">
            <a:xfrm>
              <a:off x="1231901" y="2840870"/>
              <a:ext cx="785284" cy="0"/>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4" name="Text Box 62"/>
            <p:cNvSpPr txBox="1">
              <a:spLocks noChangeArrowheads="1"/>
            </p:cNvSpPr>
            <p:nvPr/>
          </p:nvSpPr>
          <p:spPr bwMode="auto">
            <a:xfrm>
              <a:off x="2093717" y="4908853"/>
              <a:ext cx="1472134"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a:latin typeface="微软雅黑" panose="020B0503020204020204" pitchFamily="34" charset="-122"/>
                  <a:ea typeface="微软雅黑" panose="020B0503020204020204" pitchFamily="34" charset="-122"/>
                </a:rPr>
                <a:t>FTP </a:t>
              </a:r>
              <a:r>
                <a:rPr kumimoji="1" lang="zh-CN" altLang="en-US" sz="2000">
                  <a:latin typeface="微软雅黑" panose="020B0503020204020204" pitchFamily="34" charset="-122"/>
                  <a:ea typeface="微软雅黑" panose="020B0503020204020204" pitchFamily="34" charset="-122"/>
                </a:rPr>
                <a:t>客户端</a:t>
              </a:r>
            </a:p>
          </p:txBody>
        </p:sp>
        <p:sp>
          <p:nvSpPr>
            <p:cNvPr id="15" name="Text Box 63"/>
            <p:cNvSpPr txBox="1">
              <a:spLocks noChangeArrowheads="1"/>
            </p:cNvSpPr>
            <p:nvPr/>
          </p:nvSpPr>
          <p:spPr bwMode="auto">
            <a:xfrm>
              <a:off x="8640917" y="4938486"/>
              <a:ext cx="1728614"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a:latin typeface="微软雅黑" panose="020B0503020204020204" pitchFamily="34" charset="-122"/>
                  <a:ea typeface="微软雅黑" panose="020B0503020204020204" pitchFamily="34" charset="-122"/>
                </a:rPr>
                <a:t>FTP </a:t>
              </a:r>
              <a:r>
                <a:rPr kumimoji="1" lang="zh-CN" altLang="en-US" sz="2000">
                  <a:latin typeface="微软雅黑" panose="020B0503020204020204" pitchFamily="34" charset="-122"/>
                  <a:ea typeface="微软雅黑" panose="020B0503020204020204" pitchFamily="34" charset="-122"/>
                </a:rPr>
                <a:t>服务器端</a:t>
              </a:r>
            </a:p>
          </p:txBody>
        </p:sp>
        <p:sp>
          <p:nvSpPr>
            <p:cNvPr id="16" name="AutoShape 64"/>
            <p:cNvSpPr>
              <a:spLocks noChangeArrowheads="1"/>
            </p:cNvSpPr>
            <p:nvPr/>
          </p:nvSpPr>
          <p:spPr bwMode="auto">
            <a:xfrm>
              <a:off x="446617" y="3952120"/>
              <a:ext cx="785283" cy="836084"/>
            </a:xfrm>
            <a:prstGeom prst="can">
              <a:avLst>
                <a:gd name="adj" fmla="val 35490"/>
              </a:avLst>
            </a:prstGeom>
            <a:gradFill rotWithShape="1">
              <a:gsLst>
                <a:gs pos="0">
                  <a:srgbClr val="5E5E76"/>
                </a:gs>
                <a:gs pos="50000">
                  <a:srgbClr val="CCCCFF"/>
                </a:gs>
                <a:gs pos="100000">
                  <a:srgbClr val="5E5E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17" name="Line 65"/>
            <p:cNvSpPr>
              <a:spLocks noChangeShapeType="1"/>
            </p:cNvSpPr>
            <p:nvPr/>
          </p:nvSpPr>
          <p:spPr bwMode="auto">
            <a:xfrm>
              <a:off x="1231901" y="4369103"/>
              <a:ext cx="785284" cy="0"/>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8" name="Line 66"/>
            <p:cNvSpPr>
              <a:spLocks noChangeShapeType="1"/>
            </p:cNvSpPr>
            <p:nvPr/>
          </p:nvSpPr>
          <p:spPr bwMode="auto">
            <a:xfrm>
              <a:off x="10318751" y="4369103"/>
              <a:ext cx="785283" cy="0"/>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9" name="AutoShape 67"/>
            <p:cNvSpPr>
              <a:spLocks noChangeArrowheads="1"/>
            </p:cNvSpPr>
            <p:nvPr/>
          </p:nvSpPr>
          <p:spPr bwMode="auto">
            <a:xfrm>
              <a:off x="11104034" y="3952120"/>
              <a:ext cx="785284" cy="836084"/>
            </a:xfrm>
            <a:prstGeom prst="can">
              <a:avLst>
                <a:gd name="adj" fmla="val 35490"/>
              </a:avLst>
            </a:prstGeom>
            <a:gradFill rotWithShape="1">
              <a:gsLst>
                <a:gs pos="0">
                  <a:srgbClr val="5E5E76"/>
                </a:gs>
                <a:gs pos="50000">
                  <a:srgbClr val="CCCCFF"/>
                </a:gs>
                <a:gs pos="100000">
                  <a:srgbClr val="5E5E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2000" dirty="0">
                <a:latin typeface="微软雅黑" panose="020B0503020204020204" pitchFamily="34" charset="-122"/>
                <a:ea typeface="微软雅黑" panose="020B0503020204020204" pitchFamily="34" charset="-122"/>
              </a:endParaRPr>
            </a:p>
          </p:txBody>
        </p:sp>
        <p:sp>
          <p:nvSpPr>
            <p:cNvPr id="20" name="Line 68"/>
            <p:cNvSpPr>
              <a:spLocks noChangeShapeType="1"/>
            </p:cNvSpPr>
            <p:nvPr/>
          </p:nvSpPr>
          <p:spPr bwMode="auto">
            <a:xfrm>
              <a:off x="3699933" y="4415670"/>
              <a:ext cx="4936067" cy="0"/>
            </a:xfrm>
            <a:prstGeom prst="line">
              <a:avLst/>
            </a:prstGeom>
            <a:noFill/>
            <a:ln w="5715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1" name="Line 69"/>
            <p:cNvSpPr>
              <a:spLocks noChangeShapeType="1"/>
            </p:cNvSpPr>
            <p:nvPr/>
          </p:nvSpPr>
          <p:spPr bwMode="auto">
            <a:xfrm>
              <a:off x="3699933" y="3581703"/>
              <a:ext cx="4936067" cy="0"/>
            </a:xfrm>
            <a:prstGeom prst="line">
              <a:avLst/>
            </a:prstGeom>
            <a:noFill/>
            <a:ln w="57150">
              <a:solidFill>
                <a:schemeClr va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graphicFrame>
          <p:nvGraphicFramePr>
            <p:cNvPr id="22" name="Object 70"/>
            <p:cNvGraphicFramePr>
              <a:graphicFrameLocks noChangeAspect="1"/>
            </p:cNvGraphicFramePr>
            <p:nvPr>
              <p:extLst>
                <p:ext uri="{D42A27DB-BD31-4B8C-83A1-F6EECF244321}">
                  <p14:modId xmlns:p14="http://schemas.microsoft.com/office/powerpoint/2010/main" val="4283590971"/>
                </p:ext>
              </p:extLst>
            </p:nvPr>
          </p:nvGraphicFramePr>
          <p:xfrm>
            <a:off x="4709585" y="3211286"/>
            <a:ext cx="2916767" cy="1746251"/>
          </p:xfrm>
          <a:graphic>
            <a:graphicData uri="http://schemas.openxmlformats.org/presentationml/2006/ole">
              <mc:AlternateContent xmlns:mc="http://schemas.openxmlformats.org/markup-compatibility/2006">
                <mc:Choice xmlns:v="urn:schemas-microsoft-com:vml" Requires="v">
                  <p:oleObj spid="_x0000_s6232" name="VISIO" r:id="rId4" imgW="1687068" imgH="964692" progId="Visio.Drawing.6">
                    <p:embed/>
                  </p:oleObj>
                </mc:Choice>
                <mc:Fallback>
                  <p:oleObj name="VISIO" r:id="rId4" imgW="1687068" imgH="964692" progId="Visio.Drawing.6">
                    <p:embed/>
                    <p:pic>
                      <p:nvPicPr>
                        <p:cNvPr id="152"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585" y="3211286"/>
                          <a:ext cx="2916767" cy="1746251"/>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3" name="Text Box 71"/>
            <p:cNvSpPr txBox="1">
              <a:spLocks noChangeArrowheads="1"/>
            </p:cNvSpPr>
            <p:nvPr/>
          </p:nvSpPr>
          <p:spPr bwMode="auto">
            <a:xfrm>
              <a:off x="5536150" y="3611338"/>
              <a:ext cx="1156663"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latin typeface="微软雅黑" panose="020B0503020204020204" pitchFamily="34" charset="-122"/>
                  <a:ea typeface="微软雅黑" panose="020B0503020204020204" pitchFamily="34" charset="-122"/>
                </a:rPr>
                <a:t>Internet</a:t>
              </a:r>
              <a:endParaRPr kumimoji="1" lang="zh-CN" altLang="en-US" sz="2000" dirty="0">
                <a:latin typeface="微软雅黑" panose="020B0503020204020204" pitchFamily="34" charset="-122"/>
                <a:ea typeface="微软雅黑" panose="020B0503020204020204" pitchFamily="34" charset="-122"/>
              </a:endParaRPr>
            </a:p>
          </p:txBody>
        </p:sp>
        <p:sp>
          <p:nvSpPr>
            <p:cNvPr id="24" name="Text Box 72"/>
            <p:cNvSpPr txBox="1">
              <a:spLocks noChangeArrowheads="1"/>
            </p:cNvSpPr>
            <p:nvPr/>
          </p:nvSpPr>
          <p:spPr bwMode="auto">
            <a:xfrm>
              <a:off x="5242095" y="2481037"/>
              <a:ext cx="1749645"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latin typeface="微软雅黑" panose="020B0503020204020204" pitchFamily="34" charset="-122"/>
                  <a:ea typeface="微软雅黑" panose="020B0503020204020204" pitchFamily="34" charset="-122"/>
                </a:rPr>
                <a:t>TCP </a:t>
              </a:r>
              <a:r>
                <a:rPr kumimoji="1" lang="zh-CN" altLang="en-US" sz="2000" dirty="0">
                  <a:latin typeface="微软雅黑" panose="020B0503020204020204" pitchFamily="34" charset="-122"/>
                  <a:ea typeface="微软雅黑" panose="020B0503020204020204" pitchFamily="34" charset="-122"/>
                </a:rPr>
                <a:t>控制连接</a:t>
              </a:r>
            </a:p>
          </p:txBody>
        </p:sp>
        <p:sp>
          <p:nvSpPr>
            <p:cNvPr id="25" name="Text Box 73"/>
            <p:cNvSpPr txBox="1">
              <a:spLocks noChangeArrowheads="1"/>
            </p:cNvSpPr>
            <p:nvPr/>
          </p:nvSpPr>
          <p:spPr bwMode="auto">
            <a:xfrm>
              <a:off x="5242095" y="5164970"/>
              <a:ext cx="1749645"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latin typeface="微软雅黑" panose="020B0503020204020204" pitchFamily="34" charset="-122"/>
                  <a:ea typeface="微软雅黑" panose="020B0503020204020204" pitchFamily="34" charset="-122"/>
                </a:rPr>
                <a:t>TCP </a:t>
              </a:r>
              <a:r>
                <a:rPr kumimoji="1" lang="zh-CN" altLang="en-US" sz="2000" dirty="0">
                  <a:latin typeface="微软雅黑" panose="020B0503020204020204" pitchFamily="34" charset="-122"/>
                  <a:ea typeface="微软雅黑" panose="020B0503020204020204" pitchFamily="34" charset="-122"/>
                </a:rPr>
                <a:t>数据连接</a:t>
              </a:r>
            </a:p>
          </p:txBody>
        </p:sp>
        <p:sp>
          <p:nvSpPr>
            <p:cNvPr id="26" name="Line 74"/>
            <p:cNvSpPr>
              <a:spLocks noChangeShapeType="1"/>
            </p:cNvSpPr>
            <p:nvPr/>
          </p:nvSpPr>
          <p:spPr bwMode="auto">
            <a:xfrm flipH="1" flipV="1">
              <a:off x="4485217" y="4415670"/>
              <a:ext cx="1234016" cy="649816"/>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7" name="Line 75"/>
            <p:cNvSpPr>
              <a:spLocks noChangeShapeType="1"/>
            </p:cNvSpPr>
            <p:nvPr/>
          </p:nvSpPr>
          <p:spPr bwMode="auto">
            <a:xfrm flipV="1">
              <a:off x="6504517" y="4415670"/>
              <a:ext cx="1346200" cy="649816"/>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8" name="Line 76"/>
            <p:cNvSpPr>
              <a:spLocks noChangeShapeType="1"/>
            </p:cNvSpPr>
            <p:nvPr/>
          </p:nvSpPr>
          <p:spPr bwMode="auto">
            <a:xfrm>
              <a:off x="6392333" y="3025020"/>
              <a:ext cx="1458384" cy="556684"/>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9" name="Line 77"/>
            <p:cNvSpPr>
              <a:spLocks noChangeShapeType="1"/>
            </p:cNvSpPr>
            <p:nvPr/>
          </p:nvSpPr>
          <p:spPr bwMode="auto">
            <a:xfrm flipH="1">
              <a:off x="4373033" y="3025020"/>
              <a:ext cx="1346200" cy="556684"/>
            </a:xfrm>
            <a:prstGeom prst="line">
              <a:avLst/>
            </a:prstGeom>
            <a:noFill/>
            <a:ln w="9525">
              <a:solidFill>
                <a:schemeClr val="folHlink"/>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0" name="Oval 78"/>
            <p:cNvSpPr>
              <a:spLocks noChangeArrowheads="1"/>
            </p:cNvSpPr>
            <p:nvPr/>
          </p:nvSpPr>
          <p:spPr bwMode="auto">
            <a:xfrm>
              <a:off x="2017184" y="2561470"/>
              <a:ext cx="1682749" cy="558800"/>
            </a:xfrm>
            <a:prstGeom prst="ellipse">
              <a:avLst/>
            </a:prstGeom>
            <a:solidFill>
              <a:srgbClr val="99FF33"/>
            </a:solidFill>
            <a:ln w="9525">
              <a:solidFill>
                <a:schemeClr val="tx1"/>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用户界面</a:t>
              </a:r>
            </a:p>
          </p:txBody>
        </p:sp>
        <p:sp>
          <p:nvSpPr>
            <p:cNvPr id="31" name="Line 79"/>
            <p:cNvSpPr>
              <a:spLocks noChangeShapeType="1"/>
            </p:cNvSpPr>
            <p:nvPr/>
          </p:nvSpPr>
          <p:spPr bwMode="auto">
            <a:xfrm>
              <a:off x="2914651" y="3861103"/>
              <a:ext cx="0" cy="2772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2" name="Oval 80"/>
            <p:cNvSpPr>
              <a:spLocks noChangeArrowheads="1"/>
            </p:cNvSpPr>
            <p:nvPr/>
          </p:nvSpPr>
          <p:spPr bwMode="auto">
            <a:xfrm>
              <a:off x="2017184" y="3304420"/>
              <a:ext cx="1682749" cy="556684"/>
            </a:xfrm>
            <a:prstGeom prst="ellipse">
              <a:avLst/>
            </a:prstGeom>
            <a:solidFill>
              <a:srgbClr val="FFCCCC"/>
            </a:solidFill>
            <a:ln w="9525">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a:latin typeface="微软雅黑" panose="020B0503020204020204" pitchFamily="34" charset="-122"/>
                  <a:ea typeface="微软雅黑" panose="020B0503020204020204" pitchFamily="34" charset="-122"/>
                </a:rPr>
                <a:t>控制进程</a:t>
              </a:r>
            </a:p>
          </p:txBody>
        </p:sp>
        <p:sp>
          <p:nvSpPr>
            <p:cNvPr id="33" name="Oval 81"/>
            <p:cNvSpPr>
              <a:spLocks noChangeArrowheads="1"/>
            </p:cNvSpPr>
            <p:nvPr/>
          </p:nvSpPr>
          <p:spPr bwMode="auto">
            <a:xfrm>
              <a:off x="2017184" y="4047371"/>
              <a:ext cx="1682749" cy="740833"/>
            </a:xfrm>
            <a:prstGeom prst="ellipse">
              <a:avLst/>
            </a:prstGeom>
            <a:solidFill>
              <a:srgbClr val="CCECFF"/>
            </a:solidFill>
            <a:ln w="9525">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数据传输</a:t>
              </a:r>
            </a:p>
            <a:p>
              <a:pPr algn="ctr" eaLnBrk="1" hangingPunct="1"/>
              <a:r>
                <a:rPr kumimoji="1" lang="zh-CN" altLang="en-US" sz="2000" dirty="0">
                  <a:latin typeface="微软雅黑" panose="020B0503020204020204" pitchFamily="34" charset="-122"/>
                  <a:ea typeface="微软雅黑" panose="020B0503020204020204" pitchFamily="34" charset="-122"/>
                </a:rPr>
                <a:t>进程</a:t>
              </a:r>
            </a:p>
          </p:txBody>
        </p:sp>
        <p:sp>
          <p:nvSpPr>
            <p:cNvPr id="34" name="Line 82"/>
            <p:cNvSpPr>
              <a:spLocks noChangeShapeType="1"/>
            </p:cNvSpPr>
            <p:nvPr/>
          </p:nvSpPr>
          <p:spPr bwMode="auto">
            <a:xfrm>
              <a:off x="9533467" y="3861103"/>
              <a:ext cx="0" cy="2772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5" name="Oval 83"/>
            <p:cNvSpPr>
              <a:spLocks noChangeArrowheads="1"/>
            </p:cNvSpPr>
            <p:nvPr/>
          </p:nvSpPr>
          <p:spPr bwMode="auto">
            <a:xfrm>
              <a:off x="8636001" y="4047371"/>
              <a:ext cx="1682751" cy="740833"/>
            </a:xfrm>
            <a:prstGeom prst="ellipse">
              <a:avLst/>
            </a:prstGeom>
            <a:solidFill>
              <a:srgbClr val="CCECFF"/>
            </a:solidFill>
            <a:ln w="9525" algn="ctr">
              <a:solidFill>
                <a:schemeClr val="folHlink"/>
              </a:solidFill>
              <a:round/>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2000" dirty="0">
                  <a:latin typeface="微软雅黑" panose="020B0503020204020204" pitchFamily="34" charset="-122"/>
                  <a:ea typeface="微软雅黑" panose="020B0503020204020204" pitchFamily="34" charset="-122"/>
                </a:rPr>
                <a:t>数据传输</a:t>
              </a:r>
            </a:p>
            <a:p>
              <a:pPr algn="ctr" eaLnBrk="1" hangingPunct="1"/>
              <a:r>
                <a:rPr kumimoji="1" lang="zh-CN" altLang="en-US" sz="2000" dirty="0">
                  <a:latin typeface="微软雅黑" panose="020B0503020204020204" pitchFamily="34" charset="-122"/>
                  <a:ea typeface="微软雅黑" panose="020B0503020204020204" pitchFamily="34" charset="-122"/>
                </a:rPr>
                <a:t>进程</a:t>
              </a:r>
            </a:p>
          </p:txBody>
        </p:sp>
        <p:sp>
          <p:nvSpPr>
            <p:cNvPr id="90" name="Text Box 72"/>
            <p:cNvSpPr txBox="1">
              <a:spLocks noChangeArrowheads="1"/>
            </p:cNvSpPr>
            <p:nvPr/>
          </p:nvSpPr>
          <p:spPr bwMode="auto">
            <a:xfrm>
              <a:off x="7166051" y="2645991"/>
              <a:ext cx="1462708"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solidFill>
                    <a:srgbClr val="FF0000"/>
                  </a:solidFill>
                  <a:latin typeface="微软雅黑" panose="020B0503020204020204" pitchFamily="34" charset="-122"/>
                  <a:ea typeface="微软雅黑" panose="020B0503020204020204" pitchFamily="34" charset="-122"/>
                </a:rPr>
                <a:t>TCP21</a:t>
              </a:r>
              <a:r>
                <a:rPr kumimoji="1" lang="zh-CN" altLang="en-US" sz="2000" dirty="0">
                  <a:solidFill>
                    <a:srgbClr val="FF0000"/>
                  </a:solidFill>
                  <a:latin typeface="微软雅黑" panose="020B0503020204020204" pitchFamily="34" charset="-122"/>
                  <a:ea typeface="微软雅黑" panose="020B0503020204020204" pitchFamily="34" charset="-122"/>
                </a:rPr>
                <a:t>端口</a:t>
              </a:r>
            </a:p>
          </p:txBody>
        </p:sp>
        <p:sp>
          <p:nvSpPr>
            <p:cNvPr id="92" name="Text Box 72"/>
            <p:cNvSpPr txBox="1">
              <a:spLocks noChangeArrowheads="1"/>
            </p:cNvSpPr>
            <p:nvPr/>
          </p:nvSpPr>
          <p:spPr bwMode="auto">
            <a:xfrm>
              <a:off x="7045670" y="4916275"/>
              <a:ext cx="1462708" cy="4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000" dirty="0">
                  <a:solidFill>
                    <a:srgbClr val="FF0000"/>
                  </a:solidFill>
                  <a:latin typeface="微软雅黑" panose="020B0503020204020204" pitchFamily="34" charset="-122"/>
                  <a:ea typeface="微软雅黑" panose="020B0503020204020204" pitchFamily="34" charset="-122"/>
                </a:rPr>
                <a:t>TCP20</a:t>
              </a:r>
              <a:r>
                <a:rPr kumimoji="1" lang="zh-CN" altLang="en-US" sz="2000" dirty="0">
                  <a:solidFill>
                    <a:srgbClr val="FF0000"/>
                  </a:solidFill>
                  <a:latin typeface="微软雅黑" panose="020B0503020204020204" pitchFamily="34" charset="-122"/>
                  <a:ea typeface="微软雅黑" panose="020B0503020204020204" pitchFamily="34" charset="-122"/>
                </a:rPr>
                <a:t>端口</a:t>
              </a:r>
            </a:p>
          </p:txBody>
        </p:sp>
      </p:grpSp>
      <p:sp>
        <p:nvSpPr>
          <p:cNvPr id="89" name="矩形 88">
            <a:extLst>
              <a:ext uri="{FF2B5EF4-FFF2-40B4-BE49-F238E27FC236}">
                <a16:creationId xmlns:a16="http://schemas.microsoft.com/office/drawing/2014/main" id="{E0A99D06-7899-4749-87EB-BC042916C1D8}"/>
              </a:ext>
            </a:extLst>
          </p:cNvPr>
          <p:cNvSpPr/>
          <p:nvPr/>
        </p:nvSpPr>
        <p:spPr>
          <a:xfrm>
            <a:off x="4471229" y="6492874"/>
            <a:ext cx="2491388"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谢希仁</a:t>
            </a:r>
            <a:endParaRPr lang="zh-CN" altLang="en-US" sz="1600" dirty="0">
              <a:solidFill>
                <a:prstClr val="white">
                  <a:lumMod val="65000"/>
                </a:prstClr>
              </a:solidFill>
            </a:endParaRPr>
          </a:p>
        </p:txBody>
      </p:sp>
      <p:cxnSp>
        <p:nvCxnSpPr>
          <p:cNvPr id="3" name="直接连接符 2"/>
          <p:cNvCxnSpPr>
            <a:stCxn id="90" idx="2"/>
            <a:endCxn id="21" idx="1"/>
          </p:cNvCxnSpPr>
          <p:nvPr/>
        </p:nvCxnSpPr>
        <p:spPr>
          <a:xfrm>
            <a:off x="7897405" y="4401346"/>
            <a:ext cx="738595" cy="4236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92" idx="0"/>
            <a:endCxn id="35" idx="2"/>
          </p:cNvCxnSpPr>
          <p:nvPr/>
        </p:nvCxnSpPr>
        <p:spPr>
          <a:xfrm flipV="1">
            <a:off x="7777024" y="5560954"/>
            <a:ext cx="858977" cy="4388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887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030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03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7"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5"/>
          <p:cNvSpPr>
            <a:spLocks noGrp="1"/>
          </p:cNvSpPr>
          <p:nvPr>
            <p:ph type="sldNum" sz="quarter" idx="12"/>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990575" indent="-380990" eaLnBrk="0" hangingPunct="0">
              <a:defRPr>
                <a:solidFill>
                  <a:schemeClr val="tx1"/>
                </a:solidFill>
                <a:latin typeface="Verdana" panose="020B0604030504040204" pitchFamily="34" charset="0"/>
                <a:ea typeface="宋体" panose="02010600030101010101" pitchFamily="2" charset="-122"/>
              </a:defRPr>
            </a:lvl2pPr>
            <a:lvl3pPr marL="1523962" indent="-304792" eaLnBrk="0" hangingPunct="0">
              <a:defRPr>
                <a:solidFill>
                  <a:schemeClr val="tx1"/>
                </a:solidFill>
                <a:latin typeface="Verdana" panose="020B0604030504040204" pitchFamily="34" charset="0"/>
                <a:ea typeface="宋体" panose="02010600030101010101" pitchFamily="2" charset="-122"/>
              </a:defRPr>
            </a:lvl3pPr>
            <a:lvl4pPr marL="2133547" indent="-304792" eaLnBrk="0" hangingPunct="0">
              <a:defRPr>
                <a:solidFill>
                  <a:schemeClr val="tx1"/>
                </a:solidFill>
                <a:latin typeface="Verdana" panose="020B0604030504040204" pitchFamily="34" charset="0"/>
                <a:ea typeface="宋体" panose="02010600030101010101" pitchFamily="2" charset="-122"/>
              </a:defRPr>
            </a:lvl4pPr>
            <a:lvl5pPr marL="2743131" indent="-304792" eaLnBrk="0" hangingPunct="0">
              <a:defRPr>
                <a:solidFill>
                  <a:schemeClr val="tx1"/>
                </a:solidFill>
                <a:latin typeface="Verdana" panose="020B0604030504040204" pitchFamily="34" charset="0"/>
                <a:ea typeface="宋体" panose="02010600030101010101" pitchFamily="2" charset="-122"/>
              </a:defRPr>
            </a:lvl5pPr>
            <a:lvl6pPr marL="3352716"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962301"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4571886"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5181470" indent="-304792"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EC9EFCE6-5835-4A73-9EBC-B5E4754BCCB0}" type="slidenum">
              <a:rPr lang="en-US" altLang="zh-CN">
                <a:solidFill>
                  <a:prstClr val="white">
                    <a:lumMod val="65000"/>
                  </a:prstClr>
                </a:solidFill>
                <a:latin typeface="微软雅黑" panose="020B0503020204020204" pitchFamily="34" charset="-122"/>
                <a:ea typeface="微软雅黑" panose="020B0503020204020204" pitchFamily="34" charset="-122"/>
              </a:rPr>
              <a:pPr eaLnBrk="1" hangingPunct="1"/>
              <a:t>189</a:t>
            </a:fld>
            <a:endParaRPr lang="en-US" altLang="zh-CN" dirty="0">
              <a:solidFill>
                <a:prstClr val="white">
                  <a:lumMod val="65000"/>
                </a:prstClr>
              </a:solidFill>
              <a:latin typeface="微软雅黑" panose="020B0503020204020204" pitchFamily="34" charset="-122"/>
              <a:ea typeface="微软雅黑" panose="020B0503020204020204" pitchFamily="34" charset="-122"/>
            </a:endParaRPr>
          </a:p>
        </p:txBody>
      </p:sp>
      <p:sp>
        <p:nvSpPr>
          <p:cNvPr id="28676" name="Rectangle 2"/>
          <p:cNvSpPr>
            <a:spLocks noGrp="1" noChangeArrowheads="1"/>
          </p:cNvSpPr>
          <p:nvPr>
            <p:ph type="title"/>
          </p:nvPr>
        </p:nvSpPr>
        <p:spPr>
          <a:xfrm>
            <a:off x="1273628" y="381000"/>
            <a:ext cx="10511971" cy="914400"/>
          </a:xfrm>
        </p:spPr>
        <p:txBody>
          <a:bodyPr/>
          <a:lstStyle/>
          <a:p>
            <a:pPr eaLnBrk="1" hangingPunct="1"/>
            <a:r>
              <a:rPr lang="en-US" altLang="zh-CN" dirty="0">
                <a:latin typeface="微软雅黑" panose="020B0503020204020204" pitchFamily="34" charset="-122"/>
                <a:ea typeface="微软雅黑" panose="020B0503020204020204" pitchFamily="34" charset="-122"/>
              </a:rPr>
              <a:t>FTP</a:t>
            </a:r>
          </a:p>
        </p:txBody>
      </p:sp>
      <p:sp>
        <p:nvSpPr>
          <p:cNvPr id="28677" name="Rectangle 3"/>
          <p:cNvSpPr>
            <a:spLocks noGrp="1" noChangeArrowheads="1"/>
          </p:cNvSpPr>
          <p:nvPr>
            <p:ph type="body" idx="1"/>
          </p:nvPr>
        </p:nvSpPr>
        <p:spPr>
          <a:xfrm>
            <a:off x="604520" y="1430383"/>
            <a:ext cx="5199017" cy="4931228"/>
          </a:xfrm>
        </p:spPr>
        <p:txBody>
          <a:bodyPr>
            <a:noAutofit/>
          </a:bodyPr>
          <a:lstStyle/>
          <a:p>
            <a:pPr algn="just">
              <a:lnSpc>
                <a:spcPct val="130000"/>
              </a:lnSpc>
            </a:pPr>
            <a:r>
              <a:rPr lang="zh-CN" altLang="en-US" sz="2400" dirty="0">
                <a:latin typeface="微软雅黑" panose="020B0503020204020204" pitchFamily="34" charset="-122"/>
                <a:ea typeface="微软雅黑" panose="020B0503020204020204" pitchFamily="34" charset="-122"/>
              </a:rPr>
              <a:t>简单文件传输协议 </a:t>
            </a:r>
            <a:r>
              <a:rPr lang="en-US" altLang="zh-CN" sz="2400" dirty="0">
                <a:latin typeface="微软雅黑" panose="020B0503020204020204" pitchFamily="34" charset="-122"/>
                <a:ea typeface="微软雅黑" panose="020B0503020204020204" pitchFamily="34" charset="-122"/>
              </a:rPr>
              <a:t>TFTP</a:t>
            </a:r>
          </a:p>
          <a:p>
            <a:pPr lvl="1" algn="just">
              <a:lnSpc>
                <a:spcPct val="130000"/>
              </a:lnSpc>
            </a:pPr>
            <a:r>
              <a:rPr lang="en-US" altLang="zh-CN" sz="2000" dirty="0">
                <a:latin typeface="微软雅黑" panose="020B0503020204020204" pitchFamily="34" charset="-122"/>
                <a:ea typeface="微软雅黑" panose="020B0503020204020204" pitchFamily="34" charset="-122"/>
              </a:rPr>
              <a:t>TFTP(Trivial File Transfer Protocol) </a:t>
            </a:r>
            <a:r>
              <a:rPr lang="zh-CN" altLang="en-US" sz="2000" dirty="0">
                <a:latin typeface="微软雅黑" panose="020B0503020204020204" pitchFamily="34" charset="-122"/>
                <a:ea typeface="微软雅黑" panose="020B0503020204020204" pitchFamily="34" charset="-122"/>
              </a:rPr>
              <a:t>是一个很小且易于实现的文件传输协议</a:t>
            </a:r>
          </a:p>
          <a:p>
            <a:pPr lvl="1" algn="just">
              <a:lnSpc>
                <a:spcPct val="130000"/>
              </a:lnSpc>
            </a:pP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C/S</a:t>
            </a:r>
            <a:r>
              <a:rPr lang="zh-CN" altLang="en-US" sz="2000" dirty="0">
                <a:latin typeface="微软雅黑" panose="020B0503020204020204" pitchFamily="34" charset="-122"/>
                <a:ea typeface="微软雅黑" panose="020B0503020204020204" pitchFamily="34" charset="-122"/>
              </a:rPr>
              <a:t>方式和</a:t>
            </a:r>
            <a:r>
              <a:rPr lang="en-US" altLang="zh-CN" sz="2000" dirty="0">
                <a:latin typeface="微软雅黑" panose="020B0503020204020204" pitchFamily="34" charset="-122"/>
                <a:ea typeface="微软雅黑" panose="020B0503020204020204" pitchFamily="34" charset="-122"/>
              </a:rPr>
              <a:t>UDP</a:t>
            </a:r>
            <a:r>
              <a:rPr lang="zh-CN" altLang="en-US" sz="2000" dirty="0">
                <a:latin typeface="微软雅黑" panose="020B0503020204020204" pitchFamily="34" charset="-122"/>
                <a:ea typeface="微软雅黑" panose="020B0503020204020204" pitchFamily="34" charset="-122"/>
              </a:rPr>
              <a:t>协议实现</a:t>
            </a:r>
          </a:p>
          <a:p>
            <a:pPr lvl="1" algn="just">
              <a:lnSpc>
                <a:spcPct val="130000"/>
              </a:lnSpc>
            </a:pPr>
            <a:r>
              <a:rPr lang="zh-CN" altLang="en-US" sz="2000" dirty="0">
                <a:latin typeface="微软雅黑" panose="020B0503020204020204" pitchFamily="34" charset="-122"/>
                <a:ea typeface="微软雅黑" panose="020B0503020204020204" pitchFamily="34" charset="-122"/>
              </a:rPr>
              <a:t>只支持文件传输而不支持交互</a:t>
            </a:r>
          </a:p>
          <a:p>
            <a:pPr lvl="1" algn="just">
              <a:lnSpc>
                <a:spcPct val="130000"/>
              </a:lnSpc>
            </a:pPr>
            <a:r>
              <a:rPr lang="zh-CN" altLang="en-US" sz="2000" dirty="0">
                <a:latin typeface="微软雅黑" panose="020B0503020204020204" pitchFamily="34" charset="-122"/>
                <a:ea typeface="微软雅黑" panose="020B0503020204020204" pitchFamily="34" charset="-122"/>
              </a:rPr>
              <a:t>没有庞大的命令集，没有列目录的功能，也不能对用户进行身份鉴别 </a:t>
            </a:r>
            <a:endParaRPr lang="en-US" altLang="zh-CN" sz="2000" dirty="0">
              <a:latin typeface="微软雅黑" panose="020B0503020204020204" pitchFamily="34" charset="-122"/>
              <a:ea typeface="微软雅黑" panose="020B0503020204020204" pitchFamily="34" charset="-122"/>
            </a:endParaRPr>
          </a:p>
          <a:p>
            <a:pPr lvl="1" algn="just">
              <a:lnSpc>
                <a:spcPct val="130000"/>
              </a:lnSpc>
            </a:pPr>
            <a:r>
              <a:rPr lang="zh-CN" altLang="en-US" sz="2000" dirty="0"/>
              <a:t>支持</a:t>
            </a:r>
            <a:r>
              <a:rPr lang="en-US" altLang="zh-CN" sz="2000" dirty="0"/>
              <a:t>ASCII </a:t>
            </a:r>
            <a:r>
              <a:rPr lang="zh-CN" altLang="en-US" sz="2000" dirty="0"/>
              <a:t>码或二进制传送</a:t>
            </a:r>
          </a:p>
          <a:p>
            <a:pPr lvl="1" algn="just">
              <a:lnSpc>
                <a:spcPct val="130000"/>
              </a:lnSpc>
            </a:pPr>
            <a:r>
              <a:rPr lang="zh-CN" altLang="en-US" sz="2000" dirty="0"/>
              <a:t>支持对文件进行读或写</a:t>
            </a:r>
          </a:p>
          <a:p>
            <a:pPr lvl="1" algn="just">
              <a:lnSpc>
                <a:spcPct val="130000"/>
              </a:lnSpc>
            </a:pPr>
            <a:r>
              <a:rPr lang="zh-CN" altLang="en-US" sz="2000" dirty="0"/>
              <a:t>使用很简单的首部</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
        <p:nvSpPr>
          <p:cNvPr id="7" name="内容占位符 2"/>
          <p:cNvSpPr txBox="1">
            <a:spLocks/>
          </p:cNvSpPr>
          <p:nvPr/>
        </p:nvSpPr>
        <p:spPr>
          <a:xfrm>
            <a:off x="5745115" y="1438912"/>
            <a:ext cx="6098177" cy="5057682"/>
          </a:xfrm>
          <a:prstGeom prst="rect">
            <a:avLst/>
          </a:prstGeom>
        </p:spPr>
        <p:txBody>
          <a:bodyPr vert="horz" lIns="91440" tIns="45720" rIns="91440" bIns="45720" rtlCol="0">
            <a:normAutofit/>
          </a:bodyPr>
          <a:lstStyle>
            <a:lvl1pPr marL="360363" indent="-360363" algn="l" defTabSz="914400" rtl="0" eaLnBrk="1" latinLnBrk="0" hangingPunct="1">
              <a:lnSpc>
                <a:spcPct val="100000"/>
              </a:lnSpc>
              <a:spcBef>
                <a:spcPts val="600"/>
              </a:spcBef>
              <a:buFont typeface="Wingdings" pitchFamily="2" charset="2"/>
              <a:buChar char="Ø"/>
              <a:tabLst/>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en-US" altLang="zh-CN" sz="2400" dirty="0"/>
              <a:t>TFTP</a:t>
            </a:r>
            <a:r>
              <a:rPr lang="zh-CN" altLang="en-US" sz="2400" dirty="0"/>
              <a:t>的数据传输</a:t>
            </a:r>
            <a:endParaRPr lang="en-US" altLang="zh-CN" sz="2400" dirty="0"/>
          </a:p>
          <a:p>
            <a:pPr lvl="1" algn="just">
              <a:lnSpc>
                <a:spcPct val="130000"/>
              </a:lnSpc>
            </a:pPr>
            <a:r>
              <a:rPr lang="zh-CN" altLang="en-US" sz="2000" dirty="0"/>
              <a:t>数据 </a:t>
            </a:r>
            <a:r>
              <a:rPr lang="en-US" altLang="zh-CN" sz="2000" dirty="0"/>
              <a:t>PDU </a:t>
            </a:r>
            <a:r>
              <a:rPr lang="zh-CN" altLang="en-US" sz="2000" dirty="0"/>
              <a:t>也称为文件块 </a:t>
            </a:r>
            <a:r>
              <a:rPr lang="en-US" altLang="zh-CN" sz="2000" dirty="0"/>
              <a:t>(block)</a:t>
            </a:r>
            <a:r>
              <a:rPr lang="zh-CN" altLang="en-US" sz="2000" dirty="0"/>
              <a:t>，每个块按序从</a:t>
            </a:r>
            <a:r>
              <a:rPr lang="en-US" altLang="zh-CN" sz="2000" dirty="0"/>
              <a:t>1</a:t>
            </a:r>
            <a:r>
              <a:rPr lang="zh-CN" altLang="en-US" sz="2000" dirty="0"/>
              <a:t>开始编号</a:t>
            </a:r>
          </a:p>
          <a:p>
            <a:pPr lvl="1" algn="just">
              <a:lnSpc>
                <a:spcPct val="130000"/>
              </a:lnSpc>
            </a:pPr>
            <a:r>
              <a:rPr lang="zh-CN" altLang="en-US" sz="2000" dirty="0"/>
              <a:t>每次传送的数据</a:t>
            </a:r>
            <a:r>
              <a:rPr lang="en-US" altLang="zh-CN" sz="2000" dirty="0"/>
              <a:t>PDU</a:t>
            </a:r>
            <a:r>
              <a:rPr lang="zh-CN" altLang="en-US" sz="2000" dirty="0"/>
              <a:t>中有</a:t>
            </a:r>
            <a:r>
              <a:rPr lang="en-US" altLang="zh-CN" sz="2000" dirty="0"/>
              <a:t>512</a:t>
            </a:r>
            <a:r>
              <a:rPr lang="zh-CN" altLang="en-US" sz="2000" dirty="0"/>
              <a:t>字节的数据，但最后一次可不足</a:t>
            </a:r>
            <a:r>
              <a:rPr lang="en-US" altLang="zh-CN" sz="2000" dirty="0"/>
              <a:t>512</a:t>
            </a:r>
            <a:r>
              <a:rPr lang="zh-CN" altLang="en-US" sz="2000" dirty="0"/>
              <a:t>字节</a:t>
            </a:r>
            <a:endParaRPr lang="en-US" altLang="zh-CN" sz="2000" dirty="0"/>
          </a:p>
          <a:p>
            <a:pPr lvl="1" algn="just">
              <a:lnSpc>
                <a:spcPct val="130000"/>
              </a:lnSpc>
            </a:pPr>
            <a:r>
              <a:rPr lang="zh-CN" altLang="en-US" sz="2000" dirty="0"/>
              <a:t>若文件长度恰好为</a:t>
            </a:r>
            <a:r>
              <a:rPr lang="en-US" altLang="zh-CN" sz="2000" dirty="0"/>
              <a:t>512</a:t>
            </a:r>
            <a:r>
              <a:rPr lang="zh-CN" altLang="en-US" sz="2000" dirty="0"/>
              <a:t>字节的整数倍，则在文件传输完毕后，还必须在最后发送一个只含首部而无数据的数据 </a:t>
            </a:r>
            <a:r>
              <a:rPr lang="en-US" altLang="zh-CN" sz="2000" dirty="0"/>
              <a:t>PDU</a:t>
            </a:r>
            <a:endParaRPr lang="zh-CN" altLang="en-US" sz="2000" dirty="0"/>
          </a:p>
          <a:p>
            <a:pPr lvl="1" algn="just">
              <a:lnSpc>
                <a:spcPct val="130000"/>
              </a:lnSpc>
            </a:pPr>
            <a:r>
              <a:rPr lang="zh-CN" altLang="en-US" sz="2000" dirty="0"/>
              <a:t>若文件长度不是</a:t>
            </a:r>
            <a:r>
              <a:rPr lang="en-US" altLang="zh-CN" sz="2000" dirty="0"/>
              <a:t>512</a:t>
            </a:r>
            <a:r>
              <a:rPr lang="zh-CN" altLang="en-US" sz="2000" dirty="0"/>
              <a:t>字节的整数倍，则最后传送数据</a:t>
            </a:r>
            <a:r>
              <a:rPr lang="en-US" altLang="zh-CN" sz="2000" dirty="0"/>
              <a:t>PDU</a:t>
            </a:r>
            <a:r>
              <a:rPr lang="zh-CN" altLang="en-US" sz="2000" dirty="0"/>
              <a:t>的数据字段一定不满</a:t>
            </a:r>
            <a:r>
              <a:rPr lang="en-US" altLang="zh-CN" sz="2000" dirty="0"/>
              <a:t>512</a:t>
            </a:r>
            <a:r>
              <a:rPr lang="zh-CN" altLang="en-US" sz="2000" dirty="0"/>
              <a:t>字节，这正好可作为文件结束的标志</a:t>
            </a:r>
            <a:endParaRPr lang="zh-CN" altLang="en-US" sz="2400" dirty="0"/>
          </a:p>
        </p:txBody>
      </p:sp>
    </p:spTree>
    <p:extLst>
      <p:ext uri="{BB962C8B-B14F-4D97-AF65-F5344CB8AC3E}">
        <p14:creationId xmlns:p14="http://schemas.microsoft.com/office/powerpoint/2010/main" val="3844369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服务器进程工作方式</a:t>
            </a:r>
            <a:endParaRPr lang="zh-CN" altLang="en-US" dirty="0"/>
          </a:p>
        </p:txBody>
      </p:sp>
      <p:sp>
        <p:nvSpPr>
          <p:cNvPr id="3" name="内容占位符 2"/>
          <p:cNvSpPr>
            <a:spLocks noGrp="1"/>
          </p:cNvSpPr>
          <p:nvPr>
            <p:ph idx="1"/>
          </p:nvPr>
        </p:nvSpPr>
        <p:spPr>
          <a:xfrm>
            <a:off x="838200" y="1436914"/>
            <a:ext cx="10529570" cy="4932771"/>
          </a:xfrm>
        </p:spPr>
        <p:txBody>
          <a:bodyPr>
            <a:noAutofit/>
          </a:bodyPr>
          <a:lstStyle/>
          <a:p>
            <a:pPr algn="just">
              <a:lnSpc>
                <a:spcPct val="120000"/>
              </a:lnSpc>
            </a:pPr>
            <a:r>
              <a:rPr kumimoji="1" lang="en-US" altLang="zh-CN" noProof="0" dirty="0" err="1">
                <a:ln>
                  <a:noFill/>
                </a:ln>
                <a:solidFill>
                  <a:srgbClr val="C00000"/>
                </a:solidFill>
                <a:effectLst/>
                <a:uLnTx/>
                <a:uFillTx/>
                <a:sym typeface="+mn-ea"/>
              </a:rPr>
              <a:t>循环方式</a:t>
            </a:r>
            <a:r>
              <a:rPr lang="zh-CN" altLang="en-US" dirty="0">
                <a:sym typeface="+mn-ea"/>
              </a:rPr>
              <a:t>(iterative mode)</a:t>
            </a:r>
            <a:endParaRPr lang="en-US" altLang="zh-CN" dirty="0">
              <a:sym typeface="+mn-ea"/>
            </a:endParaRPr>
          </a:p>
          <a:p>
            <a:pPr lvl="1" algn="just">
              <a:lnSpc>
                <a:spcPct val="120000"/>
              </a:lnSpc>
            </a:pPr>
            <a:r>
              <a:rPr lang="zh-CN" altLang="en-US" dirty="0">
                <a:sym typeface="+mn-ea"/>
              </a:rPr>
              <a:t>一次只运行</a:t>
            </a:r>
            <a:r>
              <a:rPr kumimoji="1" lang="en-US" altLang="zh-CN" noProof="0" dirty="0" err="1">
                <a:ln>
                  <a:noFill/>
                </a:ln>
                <a:solidFill>
                  <a:srgbClr val="C00000"/>
                </a:solidFill>
                <a:effectLst/>
                <a:uLnTx/>
                <a:uFillTx/>
                <a:sym typeface="+mn-ea"/>
              </a:rPr>
              <a:t>一个服务进程</a:t>
            </a:r>
            <a:endParaRPr lang="en-US" altLang="zh-CN" dirty="0">
              <a:sym typeface="+mn-ea"/>
            </a:endParaRPr>
          </a:p>
          <a:p>
            <a:pPr lvl="1" algn="just">
              <a:lnSpc>
                <a:spcPct val="120000"/>
              </a:lnSpc>
            </a:pPr>
            <a:r>
              <a:rPr lang="zh-CN" altLang="en-US" dirty="0">
                <a:sym typeface="+mn-ea"/>
              </a:rPr>
              <a:t>当有多个客户进程请求服务时，服务进程就按</a:t>
            </a:r>
            <a:r>
              <a:rPr kumimoji="1" lang="en-US" altLang="zh-CN" noProof="0" dirty="0">
                <a:ln>
                  <a:noFill/>
                </a:ln>
                <a:solidFill>
                  <a:srgbClr val="C00000"/>
                </a:solidFill>
                <a:effectLst/>
                <a:uLnTx/>
                <a:uFillTx/>
                <a:sym typeface="+mn-ea"/>
              </a:rPr>
              <a:t>请求的先后顺序</a:t>
            </a:r>
            <a:r>
              <a:rPr lang="zh-CN" altLang="en-US" dirty="0">
                <a:sym typeface="+mn-ea"/>
              </a:rPr>
              <a:t>依次做出响应 (</a:t>
            </a:r>
            <a:r>
              <a:rPr kumimoji="1" lang="zh-CN" altLang="en-US" dirty="0">
                <a:solidFill>
                  <a:srgbClr val="7030A0"/>
                </a:solidFill>
                <a:sym typeface="+mn-ea"/>
              </a:rPr>
              <a:t>阻塞方式</a:t>
            </a:r>
            <a:r>
              <a:rPr lang="zh-CN" altLang="en-US" dirty="0">
                <a:sym typeface="+mn-ea"/>
              </a:rPr>
              <a:t>)</a:t>
            </a:r>
            <a:endParaRPr lang="zh-CN" altLang="en-US" dirty="0">
              <a:solidFill>
                <a:schemeClr val="tx1"/>
              </a:solidFill>
              <a:cs typeface="微软雅黑" panose="020B0503020204020204" pitchFamily="34" charset="-122"/>
              <a:sym typeface="+mn-ea"/>
            </a:endParaRPr>
          </a:p>
          <a:p>
            <a:pPr algn="just">
              <a:lnSpc>
                <a:spcPct val="120000"/>
              </a:lnSpc>
            </a:pPr>
            <a:r>
              <a:rPr kumimoji="1" lang="en-US" altLang="zh-CN" noProof="0" dirty="0">
                <a:ln>
                  <a:noFill/>
                </a:ln>
                <a:solidFill>
                  <a:srgbClr val="C00000"/>
                </a:solidFill>
                <a:effectLst/>
                <a:uLnTx/>
                <a:uFillTx/>
                <a:sym typeface="+mn-ea"/>
              </a:rPr>
              <a:t>并发方式</a:t>
            </a:r>
            <a:r>
              <a:rPr lang="zh-CN" altLang="en-US" dirty="0">
                <a:sym typeface="+mn-ea"/>
              </a:rPr>
              <a:t>(concurrent </a:t>
            </a:r>
            <a:r>
              <a:rPr lang="en-US" altLang="zh-CN" dirty="0">
                <a:sym typeface="+mn-ea"/>
              </a:rPr>
              <a:t>mode</a:t>
            </a:r>
            <a:r>
              <a:rPr lang="zh-CN" altLang="en-US" dirty="0">
                <a:sym typeface="+mn-ea"/>
              </a:rPr>
              <a:t>)</a:t>
            </a:r>
            <a:endParaRPr lang="en-US" altLang="zh-CN" dirty="0">
              <a:sym typeface="+mn-ea"/>
            </a:endParaRPr>
          </a:p>
          <a:p>
            <a:pPr lvl="1" algn="just">
              <a:lnSpc>
                <a:spcPct val="120000"/>
              </a:lnSpc>
            </a:pPr>
            <a:r>
              <a:rPr lang="zh-CN" altLang="en-US" dirty="0">
                <a:sym typeface="+mn-ea"/>
              </a:rPr>
              <a:t>可以同时运行</a:t>
            </a:r>
            <a:r>
              <a:rPr kumimoji="1" lang="en-US" altLang="zh-CN" noProof="0" dirty="0" err="1">
                <a:ln>
                  <a:noFill/>
                </a:ln>
                <a:solidFill>
                  <a:srgbClr val="C00000"/>
                </a:solidFill>
                <a:effectLst/>
                <a:uLnTx/>
                <a:uFillTx/>
                <a:sym typeface="+mn-ea"/>
              </a:rPr>
              <a:t>多个服务进程</a:t>
            </a:r>
            <a:endParaRPr lang="en-US" altLang="zh-CN" dirty="0">
              <a:sym typeface="+mn-ea"/>
            </a:endParaRPr>
          </a:p>
          <a:p>
            <a:pPr lvl="1" algn="just">
              <a:lnSpc>
                <a:spcPct val="120000"/>
              </a:lnSpc>
            </a:pPr>
            <a:r>
              <a:rPr lang="zh-CN" altLang="en-US" dirty="0">
                <a:sym typeface="+mn-ea"/>
              </a:rPr>
              <a:t>每一个服务进程都对某个特定的客户进程做出响应 (</a:t>
            </a:r>
            <a:r>
              <a:rPr kumimoji="1" lang="zh-CN" altLang="en-US" dirty="0">
                <a:solidFill>
                  <a:srgbClr val="7030A0"/>
                </a:solidFill>
                <a:sym typeface="+mn-ea"/>
              </a:rPr>
              <a:t>非阻塞方式</a:t>
            </a:r>
            <a:r>
              <a:rPr lang="zh-CN" altLang="en-US" dirty="0">
                <a:sym typeface="+mn-ea"/>
              </a:rPr>
              <a:t>)</a:t>
            </a:r>
            <a:endParaRPr lang="en-US" altLang="zh-CN" dirty="0">
              <a:cs typeface="微软雅黑" panose="020B0503020204020204" pitchFamily="34" charset="-122"/>
            </a:endParaRP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19</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Tree>
    <p:extLst>
      <p:ext uri="{BB962C8B-B14F-4D97-AF65-F5344CB8AC3E}">
        <p14:creationId xmlns:p14="http://schemas.microsoft.com/office/powerpoint/2010/main" val="40426265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FTP</a:t>
            </a:r>
            <a:endParaRPr lang="zh-CN" altLang="en-US" dirty="0"/>
          </a:p>
        </p:txBody>
      </p:sp>
      <p:sp>
        <p:nvSpPr>
          <p:cNvPr id="3" name="内容占位符 2"/>
          <p:cNvSpPr>
            <a:spLocks noGrp="1"/>
          </p:cNvSpPr>
          <p:nvPr>
            <p:ph idx="1"/>
          </p:nvPr>
        </p:nvSpPr>
        <p:spPr>
          <a:xfrm>
            <a:off x="653144" y="1510758"/>
            <a:ext cx="10700656" cy="4586694"/>
          </a:xfrm>
        </p:spPr>
        <p:txBody>
          <a:bodyPr>
            <a:normAutofit/>
          </a:bodyPr>
          <a:lstStyle/>
          <a:p>
            <a:pPr algn="just">
              <a:lnSpc>
                <a:spcPct val="130000"/>
              </a:lnSpc>
            </a:pPr>
            <a:r>
              <a:rPr lang="en-US" altLang="zh-CN" sz="2400" dirty="0"/>
              <a:t>TFTP </a:t>
            </a:r>
            <a:r>
              <a:rPr lang="zh-CN" altLang="en-US" sz="2400" dirty="0"/>
              <a:t>的工作过程</a:t>
            </a:r>
            <a:endParaRPr lang="en-US" altLang="zh-CN" sz="2400" dirty="0"/>
          </a:p>
          <a:p>
            <a:pPr lvl="1" algn="just">
              <a:lnSpc>
                <a:spcPct val="130000"/>
              </a:lnSpc>
            </a:pPr>
            <a:r>
              <a:rPr lang="en-US" altLang="zh-CN" sz="2000" dirty="0"/>
              <a:t>TFTP</a:t>
            </a:r>
            <a:r>
              <a:rPr lang="zh-CN" altLang="en-US" sz="2000" dirty="0"/>
              <a:t>的工作过程类似</a:t>
            </a:r>
            <a:r>
              <a:rPr lang="zh-CN" altLang="en-US" sz="2000" dirty="0">
                <a:solidFill>
                  <a:srgbClr val="FF0000"/>
                </a:solidFill>
              </a:rPr>
              <a:t>停止</a:t>
            </a:r>
            <a:r>
              <a:rPr lang="en-US" altLang="zh-CN" sz="2000" dirty="0">
                <a:solidFill>
                  <a:srgbClr val="FF0000"/>
                </a:solidFill>
              </a:rPr>
              <a:t>-</a:t>
            </a:r>
            <a:r>
              <a:rPr lang="zh-CN" altLang="en-US" sz="2000" dirty="0">
                <a:solidFill>
                  <a:srgbClr val="FF0000"/>
                </a:solidFill>
              </a:rPr>
              <a:t>等待协议</a:t>
            </a:r>
            <a:r>
              <a:rPr lang="zh-CN" altLang="en-US" sz="2000" dirty="0"/>
              <a:t>。每发送完一个文件块后就等待对方的确认，确认时应指明所确认的块编号</a:t>
            </a:r>
          </a:p>
          <a:p>
            <a:pPr lvl="1" algn="just">
              <a:lnSpc>
                <a:spcPct val="130000"/>
              </a:lnSpc>
            </a:pPr>
            <a:r>
              <a:rPr lang="zh-CN" altLang="en-US" sz="2000" dirty="0"/>
              <a:t>发完数据后在规定时间内收不到确认就要重发该数据</a:t>
            </a:r>
            <a:r>
              <a:rPr lang="en-US" altLang="zh-CN" sz="2000" dirty="0"/>
              <a:t>PDU</a:t>
            </a:r>
            <a:endParaRPr lang="zh-CN" altLang="en-US" sz="2000" dirty="0"/>
          </a:p>
          <a:p>
            <a:pPr lvl="1" algn="just">
              <a:lnSpc>
                <a:spcPct val="130000"/>
              </a:lnSpc>
            </a:pPr>
            <a:r>
              <a:rPr lang="zh-CN" altLang="en-US" sz="2000" dirty="0"/>
              <a:t>发送确认</a:t>
            </a:r>
            <a:r>
              <a:rPr lang="en-US" altLang="zh-CN" sz="2000" dirty="0"/>
              <a:t>PDU</a:t>
            </a:r>
            <a:r>
              <a:rPr lang="zh-CN" altLang="en-US" sz="2000" dirty="0"/>
              <a:t>的一方若在规定时间内收不到下一个文件块，也要重发</a:t>
            </a:r>
            <a:r>
              <a:rPr lang="zh-CN" altLang="en-US" sz="2000" dirty="0">
                <a:solidFill>
                  <a:srgbClr val="FF0000"/>
                </a:solidFill>
              </a:rPr>
              <a:t>确认</a:t>
            </a:r>
            <a:r>
              <a:rPr lang="en-US" altLang="zh-CN" sz="2000" dirty="0">
                <a:solidFill>
                  <a:srgbClr val="FF0000"/>
                </a:solidFill>
              </a:rPr>
              <a:t>PDU</a:t>
            </a:r>
            <a:r>
              <a:rPr lang="zh-CN" altLang="en-US" sz="2000" dirty="0"/>
              <a:t>。这样就能保证文件的传输不会因某一个数据</a:t>
            </a:r>
            <a:r>
              <a:rPr lang="en-US" altLang="zh-CN" sz="2000" dirty="0"/>
              <a:t>PDU</a:t>
            </a:r>
            <a:r>
              <a:rPr lang="zh-CN" altLang="en-US" sz="2000" dirty="0"/>
              <a:t>的丢失而失败</a:t>
            </a:r>
            <a:endParaRPr lang="en-US" altLang="zh-CN" sz="2000" dirty="0"/>
          </a:p>
          <a:p>
            <a:pPr lvl="1" algn="just">
              <a:lnSpc>
                <a:spcPct val="130000"/>
              </a:lnSpc>
            </a:pPr>
            <a:r>
              <a:rPr lang="zh-CN" altLang="en-US" sz="2000" dirty="0"/>
              <a:t>开始工作时，</a:t>
            </a:r>
            <a:r>
              <a:rPr lang="en-US" altLang="zh-CN" sz="2000" dirty="0"/>
              <a:t>TFTP</a:t>
            </a:r>
            <a:r>
              <a:rPr lang="zh-CN" altLang="en-US" sz="2000" dirty="0"/>
              <a:t>客户进程发送一个读请求</a:t>
            </a:r>
            <a:r>
              <a:rPr lang="en-US" altLang="zh-CN" sz="2000" dirty="0"/>
              <a:t>PDU</a:t>
            </a:r>
            <a:r>
              <a:rPr lang="zh-CN" altLang="en-US" sz="2000" dirty="0"/>
              <a:t>或写请求</a:t>
            </a:r>
            <a:r>
              <a:rPr lang="en-US" altLang="zh-CN" sz="2000" dirty="0"/>
              <a:t>PDU</a:t>
            </a:r>
            <a:r>
              <a:rPr lang="zh-CN" altLang="en-US" sz="2000" dirty="0"/>
              <a:t>给</a:t>
            </a:r>
            <a:r>
              <a:rPr lang="en-US" altLang="zh-CN" sz="2000" dirty="0"/>
              <a:t>TFTP</a:t>
            </a:r>
            <a:r>
              <a:rPr lang="zh-CN" altLang="en-US" sz="2000" dirty="0"/>
              <a:t>服务器进程，其</a:t>
            </a:r>
            <a:r>
              <a:rPr lang="en-US" altLang="zh-CN" sz="2000" dirty="0">
                <a:solidFill>
                  <a:srgbClr val="FF0000"/>
                </a:solidFill>
              </a:rPr>
              <a:t>UDP</a:t>
            </a:r>
            <a:r>
              <a:rPr lang="zh-CN" altLang="en-US" sz="2000" dirty="0">
                <a:solidFill>
                  <a:srgbClr val="FF0000"/>
                </a:solidFill>
              </a:rPr>
              <a:t>端口号为</a:t>
            </a:r>
            <a:r>
              <a:rPr lang="en-US" altLang="zh-CN" sz="2000" dirty="0">
                <a:solidFill>
                  <a:srgbClr val="FF0000"/>
                </a:solidFill>
              </a:rPr>
              <a:t>69</a:t>
            </a:r>
            <a:endParaRPr lang="zh-CN" altLang="en-US" sz="2000" dirty="0">
              <a:solidFill>
                <a:srgbClr val="FF0000"/>
              </a:solidFill>
            </a:endParaRPr>
          </a:p>
          <a:p>
            <a:pPr lvl="1" algn="just">
              <a:lnSpc>
                <a:spcPct val="130000"/>
              </a:lnSpc>
            </a:pPr>
            <a:r>
              <a:rPr lang="en-US" altLang="zh-CN" sz="2000" dirty="0"/>
              <a:t>TFTP</a:t>
            </a:r>
            <a:r>
              <a:rPr lang="zh-CN" altLang="en-US" sz="2000" dirty="0"/>
              <a:t>服务器进程要选择一个新的端口和</a:t>
            </a:r>
            <a:r>
              <a:rPr lang="en-US" altLang="zh-CN" sz="2000" dirty="0"/>
              <a:t>TFTP</a:t>
            </a:r>
            <a:r>
              <a:rPr lang="zh-CN" altLang="en-US" sz="2000" dirty="0"/>
              <a:t>客户进程进行通信</a:t>
            </a:r>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190</a:t>
            </a:fld>
            <a:endParaRPr kumimoji="1" lang="zh-CN" altLang="en-US" dirty="0"/>
          </a:p>
        </p:txBody>
      </p:sp>
      <p:sp>
        <p:nvSpPr>
          <p:cNvPr id="6" name="文本框 5">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33263191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3" name="内容占位符 2"/>
          <p:cNvSpPr>
            <a:spLocks noGrp="1"/>
          </p:cNvSpPr>
          <p:nvPr>
            <p:ph idx="1"/>
          </p:nvPr>
        </p:nvSpPr>
        <p:spPr>
          <a:xfrm>
            <a:off x="838200" y="1510758"/>
            <a:ext cx="10515600" cy="4982116"/>
          </a:xfrm>
        </p:spPr>
        <p:txBody>
          <a:bodyPr>
            <a:normAutofit/>
          </a:bodyPr>
          <a:lstStyle/>
          <a:p>
            <a:pPr>
              <a:lnSpc>
                <a:spcPct val="110000"/>
              </a:lnSpc>
            </a:pPr>
            <a:r>
              <a:rPr lang="zh-CN" altLang="en-US" dirty="0"/>
              <a:t>网络管理的目的</a:t>
            </a:r>
            <a:endParaRPr lang="en-US" altLang="zh-CN" dirty="0"/>
          </a:p>
          <a:p>
            <a:pPr lvl="1">
              <a:lnSpc>
                <a:spcPct val="110000"/>
              </a:lnSpc>
            </a:pPr>
            <a:r>
              <a:rPr lang="zh-CN" altLang="en-US" dirty="0"/>
              <a:t>有效利用网络资源</a:t>
            </a:r>
            <a:endParaRPr lang="en-US" altLang="zh-CN" dirty="0"/>
          </a:p>
          <a:p>
            <a:pPr lvl="1">
              <a:lnSpc>
                <a:spcPct val="110000"/>
              </a:lnSpc>
            </a:pPr>
            <a:r>
              <a:rPr lang="zh-CN" altLang="en-US" dirty="0"/>
              <a:t>及时报告和处理网络故障</a:t>
            </a:r>
            <a:endParaRPr lang="en-US" altLang="zh-CN" dirty="0"/>
          </a:p>
          <a:p>
            <a:pPr lvl="1">
              <a:lnSpc>
                <a:spcPct val="110000"/>
              </a:lnSpc>
            </a:pPr>
            <a:r>
              <a:rPr lang="zh-CN" altLang="en-US" dirty="0"/>
              <a:t>保障网络正常、高效运行</a:t>
            </a:r>
            <a:endParaRPr lang="en-US" altLang="zh-CN" dirty="0"/>
          </a:p>
          <a:p>
            <a:pPr>
              <a:lnSpc>
                <a:spcPct val="110000"/>
              </a:lnSpc>
            </a:pPr>
            <a:r>
              <a:rPr lang="zh-CN" altLang="en-US" dirty="0"/>
              <a:t>网络管理的功能</a:t>
            </a:r>
            <a:endParaRPr lang="en-US" altLang="zh-CN" dirty="0"/>
          </a:p>
          <a:p>
            <a:pPr lvl="1">
              <a:lnSpc>
                <a:spcPct val="110000"/>
              </a:lnSpc>
            </a:pPr>
            <a:r>
              <a:rPr lang="zh-CN" altLang="en-US" dirty="0"/>
              <a:t>配置管理（</a:t>
            </a:r>
            <a:r>
              <a:rPr lang="en-US" altLang="zh-CN" dirty="0"/>
              <a:t>Configuration Management</a:t>
            </a:r>
            <a:r>
              <a:rPr lang="zh-CN" altLang="en-US" dirty="0"/>
              <a:t>）</a:t>
            </a:r>
            <a:endParaRPr lang="en-US" altLang="zh-CN" dirty="0"/>
          </a:p>
          <a:p>
            <a:pPr lvl="1">
              <a:lnSpc>
                <a:spcPct val="110000"/>
              </a:lnSpc>
            </a:pPr>
            <a:r>
              <a:rPr lang="zh-CN" altLang="en-US" dirty="0"/>
              <a:t>故障管理（</a:t>
            </a:r>
            <a:r>
              <a:rPr lang="en-US" altLang="zh-CN" dirty="0"/>
              <a:t>Fault Management</a:t>
            </a:r>
            <a:r>
              <a:rPr lang="zh-CN" altLang="en-US" dirty="0"/>
              <a:t>）</a:t>
            </a:r>
            <a:endParaRPr lang="en-US" altLang="zh-CN" dirty="0"/>
          </a:p>
          <a:p>
            <a:pPr lvl="1">
              <a:lnSpc>
                <a:spcPct val="110000"/>
              </a:lnSpc>
            </a:pPr>
            <a:r>
              <a:rPr lang="zh-CN" altLang="en-US" dirty="0"/>
              <a:t>性能管理（</a:t>
            </a:r>
            <a:r>
              <a:rPr lang="en-US" altLang="zh-CN" dirty="0"/>
              <a:t>Performance Management</a:t>
            </a:r>
            <a:r>
              <a:rPr lang="zh-CN" altLang="en-US" dirty="0"/>
              <a:t>）</a:t>
            </a:r>
            <a:endParaRPr lang="en-US" altLang="zh-CN" dirty="0"/>
          </a:p>
          <a:p>
            <a:pPr lvl="1">
              <a:lnSpc>
                <a:spcPct val="110000"/>
              </a:lnSpc>
            </a:pPr>
            <a:r>
              <a:rPr lang="zh-CN" altLang="en-US" dirty="0"/>
              <a:t>计费管理（</a:t>
            </a:r>
            <a:r>
              <a:rPr lang="en-US" altLang="zh-CN" dirty="0"/>
              <a:t>Accounting Management</a:t>
            </a:r>
            <a:r>
              <a:rPr lang="zh-CN" altLang="en-US" dirty="0"/>
              <a:t>）</a:t>
            </a:r>
            <a:endParaRPr lang="en-US" altLang="zh-CN" dirty="0"/>
          </a:p>
          <a:p>
            <a:pPr lvl="1">
              <a:lnSpc>
                <a:spcPct val="110000"/>
              </a:lnSpc>
            </a:pPr>
            <a:r>
              <a:rPr lang="zh-CN" altLang="en-US" dirty="0"/>
              <a:t>安全管理（</a:t>
            </a:r>
            <a:r>
              <a:rPr lang="en-US" altLang="zh-CN" dirty="0"/>
              <a:t>Security Management</a:t>
            </a:r>
            <a:r>
              <a:rPr lang="zh-CN" altLang="en-US" dirty="0"/>
              <a:t>）</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191</a:t>
            </a:fld>
            <a:endParaRPr kumimoji="1" lang="zh-CN" altLang="en-US" dirty="0"/>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pic>
        <p:nvPicPr>
          <p:cNvPr id="4" name="图片 3"/>
          <p:cNvPicPr>
            <a:picLocks noChangeAspect="1"/>
          </p:cNvPicPr>
          <p:nvPr/>
        </p:nvPicPr>
        <p:blipFill>
          <a:blip r:embed="rId2"/>
          <a:stretch>
            <a:fillRect/>
          </a:stretch>
        </p:blipFill>
        <p:spPr>
          <a:xfrm>
            <a:off x="7637173" y="2186033"/>
            <a:ext cx="4042968" cy="3318926"/>
          </a:xfrm>
          <a:prstGeom prst="rect">
            <a:avLst/>
          </a:prstGeom>
        </p:spPr>
      </p:pic>
    </p:spTree>
    <p:extLst>
      <p:ext uri="{BB962C8B-B14F-4D97-AF65-F5344CB8AC3E}">
        <p14:creationId xmlns:p14="http://schemas.microsoft.com/office/powerpoint/2010/main" val="11182585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3" name="内容占位符 2"/>
          <p:cNvSpPr>
            <a:spLocks noGrp="1"/>
          </p:cNvSpPr>
          <p:nvPr>
            <p:ph idx="1"/>
          </p:nvPr>
        </p:nvSpPr>
        <p:spPr>
          <a:xfrm>
            <a:off x="838200" y="1510758"/>
            <a:ext cx="10515600" cy="4982116"/>
          </a:xfrm>
        </p:spPr>
        <p:txBody>
          <a:bodyPr>
            <a:normAutofit fontScale="92500" lnSpcReduction="10000"/>
          </a:bodyPr>
          <a:lstStyle/>
          <a:p>
            <a:pPr>
              <a:lnSpc>
                <a:spcPct val="110000"/>
              </a:lnSpc>
            </a:pPr>
            <a:r>
              <a:rPr lang="zh-CN" altLang="en-US" dirty="0"/>
              <a:t>网络管理系统</a:t>
            </a:r>
            <a:endParaRPr lang="en-US" altLang="zh-CN" dirty="0"/>
          </a:p>
          <a:p>
            <a:pPr lvl="1">
              <a:lnSpc>
                <a:spcPct val="110000"/>
              </a:lnSpc>
            </a:pPr>
            <a:r>
              <a:rPr lang="zh-CN" altLang="en-US" dirty="0"/>
              <a:t>管理器（</a:t>
            </a:r>
            <a:r>
              <a:rPr lang="en-US" altLang="zh-CN" dirty="0"/>
              <a:t>Manager</a:t>
            </a:r>
            <a:r>
              <a:rPr lang="zh-CN" altLang="en-US" dirty="0"/>
              <a:t>）：网络管理进程，提供网络管理用户界面，完成管理任务</a:t>
            </a:r>
            <a:endParaRPr lang="en-US" altLang="zh-CN" dirty="0"/>
          </a:p>
          <a:p>
            <a:pPr lvl="1">
              <a:lnSpc>
                <a:spcPct val="110000"/>
              </a:lnSpc>
            </a:pPr>
            <a:r>
              <a:rPr lang="zh-CN" altLang="en-US" dirty="0"/>
              <a:t>管理对象（</a:t>
            </a:r>
            <a:r>
              <a:rPr lang="en-US" altLang="zh-CN" dirty="0"/>
              <a:t>Managed Object</a:t>
            </a:r>
            <a:r>
              <a:rPr lang="zh-CN" altLang="en-US" dirty="0"/>
              <a:t>）：网络中的软硬件系统</a:t>
            </a:r>
            <a:endParaRPr lang="en-US" altLang="zh-CN" dirty="0"/>
          </a:p>
          <a:p>
            <a:pPr lvl="1">
              <a:lnSpc>
                <a:spcPct val="110000"/>
              </a:lnSpc>
            </a:pPr>
            <a:r>
              <a:rPr lang="zh-CN" altLang="en-US" dirty="0"/>
              <a:t>代理（</a:t>
            </a:r>
            <a:r>
              <a:rPr lang="en-US" altLang="zh-CN" dirty="0"/>
              <a:t>Agent</a:t>
            </a:r>
            <a:r>
              <a:rPr lang="zh-CN" altLang="en-US" dirty="0"/>
              <a:t>）</a:t>
            </a:r>
            <a:endParaRPr lang="en-US" altLang="zh-CN" dirty="0"/>
          </a:p>
          <a:p>
            <a:pPr lvl="2">
              <a:lnSpc>
                <a:spcPct val="110000"/>
              </a:lnSpc>
            </a:pPr>
            <a:r>
              <a:rPr lang="zh-CN" altLang="en-US" dirty="0"/>
              <a:t>管理代理（</a:t>
            </a:r>
            <a:r>
              <a:rPr lang="en-US" altLang="zh-CN" dirty="0"/>
              <a:t>Management Agent</a:t>
            </a:r>
            <a:r>
              <a:rPr lang="zh-CN" altLang="en-US" dirty="0"/>
              <a:t>）：管理对象中的管理进程</a:t>
            </a:r>
            <a:endParaRPr lang="en-US" altLang="zh-CN" dirty="0"/>
          </a:p>
          <a:p>
            <a:pPr lvl="2">
              <a:lnSpc>
                <a:spcPct val="110000"/>
              </a:lnSpc>
            </a:pPr>
            <a:r>
              <a:rPr lang="zh-CN" altLang="en-US" dirty="0"/>
              <a:t>外部代理（</a:t>
            </a:r>
            <a:r>
              <a:rPr lang="en-US" altLang="zh-CN" dirty="0"/>
              <a:t>Proxy Agent</a:t>
            </a:r>
            <a:r>
              <a:rPr lang="zh-CN" altLang="en-US" dirty="0"/>
              <a:t>）：管理对象外部增加的管理进程</a:t>
            </a:r>
            <a:endParaRPr lang="en-US" altLang="zh-CN" dirty="0"/>
          </a:p>
          <a:p>
            <a:pPr lvl="1">
              <a:lnSpc>
                <a:spcPct val="110000"/>
              </a:lnSpc>
            </a:pPr>
            <a:r>
              <a:rPr lang="zh-CN" altLang="en-US" dirty="0"/>
              <a:t>管理信息库（</a:t>
            </a:r>
            <a:r>
              <a:rPr lang="en-US" altLang="zh-CN" dirty="0"/>
              <a:t>MIB</a:t>
            </a:r>
            <a:r>
              <a:rPr lang="zh-CN" altLang="en-US" dirty="0"/>
              <a:t>，</a:t>
            </a:r>
            <a:r>
              <a:rPr lang="en-US" altLang="zh-CN" dirty="0"/>
              <a:t>Management Information Base</a:t>
            </a:r>
            <a:r>
              <a:rPr lang="zh-CN" altLang="en-US" dirty="0"/>
              <a:t>）</a:t>
            </a:r>
            <a:endParaRPr lang="en-US" altLang="zh-CN" dirty="0"/>
          </a:p>
          <a:p>
            <a:pPr lvl="2">
              <a:lnSpc>
                <a:spcPct val="110000"/>
              </a:lnSpc>
            </a:pPr>
            <a:r>
              <a:rPr lang="zh-CN" altLang="en-US" dirty="0"/>
              <a:t>本地</a:t>
            </a:r>
            <a:r>
              <a:rPr lang="en-US" altLang="zh-CN" dirty="0"/>
              <a:t>MIB</a:t>
            </a:r>
            <a:r>
              <a:rPr lang="zh-CN" altLang="en-US" dirty="0"/>
              <a:t>：每个代理管理自己的本地</a:t>
            </a:r>
            <a:r>
              <a:rPr lang="en-US" altLang="zh-CN" dirty="0"/>
              <a:t>MIB</a:t>
            </a:r>
            <a:r>
              <a:rPr lang="zh-CN" altLang="en-US" dirty="0"/>
              <a:t>，仅包含本地设备相关信息</a:t>
            </a:r>
            <a:endParaRPr lang="en-US" altLang="zh-CN" dirty="0"/>
          </a:p>
          <a:p>
            <a:pPr lvl="2">
              <a:lnSpc>
                <a:spcPct val="110000"/>
              </a:lnSpc>
            </a:pPr>
            <a:r>
              <a:rPr lang="zh-CN" altLang="en-US" dirty="0"/>
              <a:t>网络</a:t>
            </a:r>
            <a:r>
              <a:rPr lang="en-US" altLang="zh-CN" dirty="0"/>
              <a:t>MIB</a:t>
            </a:r>
            <a:r>
              <a:rPr lang="zh-CN" altLang="en-US" dirty="0"/>
              <a:t>：代理与管理器交换网络状态信息，共同构成整个网络的</a:t>
            </a:r>
            <a:r>
              <a:rPr lang="en-US" altLang="zh-CN" dirty="0"/>
              <a:t>MIB</a:t>
            </a:r>
          </a:p>
          <a:p>
            <a:pPr lvl="1">
              <a:lnSpc>
                <a:spcPct val="110000"/>
              </a:lnSpc>
            </a:pPr>
            <a:r>
              <a:rPr lang="zh-CN" altLang="en-US" dirty="0"/>
              <a:t>网络管理协议（</a:t>
            </a:r>
            <a:r>
              <a:rPr lang="en-US" altLang="zh-CN" dirty="0"/>
              <a:t>Network Management Protocol</a:t>
            </a:r>
            <a:r>
              <a:rPr lang="zh-CN" altLang="en-US" dirty="0"/>
              <a:t>）</a:t>
            </a:r>
            <a:endParaRPr lang="en-US" altLang="zh-CN" dirty="0"/>
          </a:p>
          <a:p>
            <a:pPr lvl="2">
              <a:lnSpc>
                <a:spcPct val="110000"/>
              </a:lnSpc>
            </a:pPr>
            <a:r>
              <a:rPr lang="en-US" altLang="zh-CN" dirty="0"/>
              <a:t>TCP/IP</a:t>
            </a:r>
            <a:r>
              <a:rPr lang="zh-CN" altLang="en-US" dirty="0"/>
              <a:t>的</a:t>
            </a:r>
            <a:r>
              <a:rPr lang="zh-CN" altLang="en-US" dirty="0">
                <a:solidFill>
                  <a:srgbClr val="FF0000"/>
                </a:solidFill>
              </a:rPr>
              <a:t>简单网络管理协议</a:t>
            </a:r>
            <a:r>
              <a:rPr lang="en-US" altLang="zh-CN" dirty="0">
                <a:solidFill>
                  <a:srgbClr val="FF0000"/>
                </a:solidFill>
              </a:rPr>
              <a:t>SNMP</a:t>
            </a:r>
            <a:r>
              <a:rPr lang="zh-CN" altLang="en-US" dirty="0"/>
              <a:t>（</a:t>
            </a:r>
            <a:r>
              <a:rPr lang="en-US" altLang="zh-CN" dirty="0"/>
              <a:t>Simple Network Management Protocol</a:t>
            </a:r>
            <a:r>
              <a:rPr lang="zh-CN" altLang="en-US" dirty="0"/>
              <a:t>）</a:t>
            </a:r>
            <a:endParaRPr lang="en-US" altLang="zh-CN" dirty="0"/>
          </a:p>
          <a:p>
            <a:pPr lvl="2">
              <a:lnSpc>
                <a:spcPct val="110000"/>
              </a:lnSpc>
            </a:pPr>
            <a:r>
              <a:rPr lang="en-US" altLang="zh-CN" dirty="0"/>
              <a:t>OSI</a:t>
            </a:r>
            <a:r>
              <a:rPr lang="zh-CN" altLang="en-US" dirty="0"/>
              <a:t>的公共管理信息协议</a:t>
            </a:r>
            <a:r>
              <a:rPr lang="en-US" altLang="zh-CN" dirty="0"/>
              <a:t>CMIP</a:t>
            </a:r>
            <a:r>
              <a:rPr lang="zh-CN" altLang="en-US" dirty="0"/>
              <a:t>（</a:t>
            </a:r>
            <a:r>
              <a:rPr lang="en-US" altLang="zh-CN" dirty="0"/>
              <a:t>Common Management Information Protocol</a:t>
            </a:r>
            <a:r>
              <a:rPr lang="zh-CN" altLang="en-US" dirty="0"/>
              <a:t>）</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192</a:t>
            </a:fld>
            <a:endParaRPr kumimoji="1" lang="zh-CN" altLang="en-US" dirty="0"/>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29890000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3" name="内容占位符 2"/>
          <p:cNvSpPr>
            <a:spLocks noGrp="1"/>
          </p:cNvSpPr>
          <p:nvPr>
            <p:ph idx="1"/>
          </p:nvPr>
        </p:nvSpPr>
        <p:spPr>
          <a:xfrm>
            <a:off x="838200" y="1510758"/>
            <a:ext cx="10515600" cy="4982116"/>
          </a:xfrm>
        </p:spPr>
        <p:txBody>
          <a:bodyPr>
            <a:normAutofit fontScale="92500" lnSpcReduction="10000"/>
          </a:bodyPr>
          <a:lstStyle/>
          <a:p>
            <a:pPr>
              <a:lnSpc>
                <a:spcPct val="130000"/>
              </a:lnSpc>
            </a:pPr>
            <a:r>
              <a:rPr lang="en-US" altLang="zh-CN" dirty="0"/>
              <a:t>SNMP</a:t>
            </a:r>
            <a:r>
              <a:rPr lang="zh-CN" altLang="en-US" dirty="0"/>
              <a:t>概述</a:t>
            </a:r>
            <a:endParaRPr lang="en-US" altLang="zh-CN" dirty="0"/>
          </a:p>
          <a:p>
            <a:pPr lvl="1">
              <a:lnSpc>
                <a:spcPct val="130000"/>
              </a:lnSpc>
            </a:pPr>
            <a:r>
              <a:rPr lang="zh-CN" altLang="en-US" dirty="0"/>
              <a:t>指导思想</a:t>
            </a:r>
            <a:endParaRPr lang="en-US" altLang="zh-CN" dirty="0"/>
          </a:p>
          <a:p>
            <a:pPr lvl="2">
              <a:lnSpc>
                <a:spcPct val="130000"/>
              </a:lnSpc>
            </a:pPr>
            <a:r>
              <a:rPr lang="zh-CN" altLang="en-US" dirty="0">
                <a:solidFill>
                  <a:srgbClr val="FF0000"/>
                </a:solidFill>
              </a:rPr>
              <a:t>尽可能简单</a:t>
            </a:r>
            <a:r>
              <a:rPr lang="zh-CN" altLang="en-US" dirty="0"/>
              <a:t>：用简单的系统结构和协议来解决复杂的网络管理问题</a:t>
            </a:r>
            <a:endParaRPr lang="en-US" altLang="zh-CN" dirty="0"/>
          </a:p>
          <a:p>
            <a:pPr lvl="3">
              <a:lnSpc>
                <a:spcPct val="130000"/>
              </a:lnSpc>
            </a:pPr>
            <a:r>
              <a:rPr lang="zh-CN" altLang="en-US" dirty="0"/>
              <a:t>协议交互过程简单，仅有</a:t>
            </a:r>
            <a:r>
              <a:rPr lang="en-US" altLang="zh-CN" dirty="0"/>
              <a:t>4</a:t>
            </a:r>
            <a:r>
              <a:rPr lang="zh-CN" altLang="en-US" dirty="0"/>
              <a:t>类操作对网络进行管理</a:t>
            </a:r>
            <a:endParaRPr lang="en-US" altLang="zh-CN" dirty="0"/>
          </a:p>
          <a:p>
            <a:pPr lvl="3">
              <a:lnSpc>
                <a:spcPct val="130000"/>
              </a:lnSpc>
            </a:pPr>
            <a:r>
              <a:rPr lang="zh-CN" altLang="en-US" dirty="0"/>
              <a:t>使用</a:t>
            </a:r>
            <a:r>
              <a:rPr lang="en-US" altLang="zh-CN" dirty="0">
                <a:solidFill>
                  <a:srgbClr val="FF0000"/>
                </a:solidFill>
              </a:rPr>
              <a:t>UPD</a:t>
            </a:r>
            <a:r>
              <a:rPr lang="zh-CN" altLang="en-US" dirty="0">
                <a:solidFill>
                  <a:srgbClr val="FF0000"/>
                </a:solidFill>
              </a:rPr>
              <a:t>协议</a:t>
            </a:r>
            <a:r>
              <a:rPr lang="zh-CN" altLang="en-US" dirty="0"/>
              <a:t>，以简化设计和降低通信开销</a:t>
            </a:r>
            <a:endParaRPr lang="en-US" altLang="zh-CN" dirty="0"/>
          </a:p>
          <a:p>
            <a:pPr lvl="2">
              <a:lnSpc>
                <a:spcPct val="130000"/>
              </a:lnSpc>
            </a:pPr>
            <a:r>
              <a:rPr lang="zh-CN" altLang="en-US" dirty="0">
                <a:solidFill>
                  <a:srgbClr val="FF0000"/>
                </a:solidFill>
              </a:rPr>
              <a:t>影响尽量小</a:t>
            </a:r>
            <a:r>
              <a:rPr lang="zh-CN" altLang="en-US" dirty="0"/>
              <a:t>：网络中任何软硬件的增减对原有管理对象的影响尽量小</a:t>
            </a:r>
            <a:endParaRPr lang="en-US" altLang="zh-CN" dirty="0"/>
          </a:p>
          <a:p>
            <a:pPr lvl="1">
              <a:lnSpc>
                <a:spcPct val="130000"/>
              </a:lnSpc>
            </a:pPr>
            <a:r>
              <a:rPr lang="zh-CN" altLang="en-US" dirty="0"/>
              <a:t>版本变迁</a:t>
            </a:r>
            <a:endParaRPr lang="en-US" altLang="zh-CN" dirty="0"/>
          </a:p>
          <a:p>
            <a:pPr lvl="2">
              <a:lnSpc>
                <a:spcPct val="130000"/>
              </a:lnSpc>
            </a:pPr>
            <a:r>
              <a:rPr lang="en-US" altLang="zh-CN" dirty="0"/>
              <a:t>SNMPv1</a:t>
            </a:r>
            <a:r>
              <a:rPr lang="zh-CN" altLang="en-US" dirty="0"/>
              <a:t>：</a:t>
            </a:r>
            <a:r>
              <a:rPr lang="en-US" altLang="zh-CN" dirty="0"/>
              <a:t>RFC 1067(1988)</a:t>
            </a:r>
            <a:r>
              <a:rPr lang="zh-CN" altLang="en-US" dirty="0"/>
              <a:t>、</a:t>
            </a:r>
            <a:r>
              <a:rPr lang="en-US" altLang="zh-CN" dirty="0"/>
              <a:t>RFC 1098(1989)</a:t>
            </a:r>
            <a:r>
              <a:rPr lang="zh-CN" altLang="en-US" dirty="0"/>
              <a:t>、</a:t>
            </a:r>
            <a:r>
              <a:rPr lang="en-US" altLang="zh-CN" dirty="0"/>
              <a:t>RFC 1155~1157(1990)</a:t>
            </a:r>
          </a:p>
          <a:p>
            <a:pPr lvl="2">
              <a:lnSpc>
                <a:spcPct val="130000"/>
              </a:lnSpc>
            </a:pPr>
            <a:r>
              <a:rPr lang="en-US" altLang="zh-CN" dirty="0" err="1"/>
              <a:t>SNMPsec</a:t>
            </a:r>
            <a:r>
              <a:rPr lang="zh-CN" altLang="en-US" dirty="0"/>
              <a:t>：</a:t>
            </a:r>
            <a:r>
              <a:rPr lang="en-US" altLang="zh-CN" dirty="0"/>
              <a:t>RFC 1351~1353(1992)</a:t>
            </a:r>
          </a:p>
          <a:p>
            <a:pPr lvl="2">
              <a:lnSpc>
                <a:spcPct val="130000"/>
              </a:lnSpc>
            </a:pPr>
            <a:r>
              <a:rPr lang="en-US" altLang="zh-CN" dirty="0"/>
              <a:t>SNMPv2</a:t>
            </a:r>
            <a:r>
              <a:rPr lang="zh-CN" altLang="en-US" dirty="0"/>
              <a:t>：</a:t>
            </a:r>
            <a:r>
              <a:rPr lang="en-US" altLang="zh-CN" dirty="0"/>
              <a:t>RFC 1441~1445(1993)</a:t>
            </a:r>
          </a:p>
          <a:p>
            <a:pPr lvl="2">
              <a:lnSpc>
                <a:spcPct val="130000"/>
              </a:lnSpc>
            </a:pPr>
            <a:r>
              <a:rPr lang="en-US" altLang="zh-CN" dirty="0">
                <a:solidFill>
                  <a:srgbClr val="FF0000"/>
                </a:solidFill>
              </a:rPr>
              <a:t>SNMPv3</a:t>
            </a:r>
            <a:r>
              <a:rPr lang="zh-CN" altLang="en-US" dirty="0"/>
              <a:t>：</a:t>
            </a:r>
            <a:r>
              <a:rPr lang="en-US" altLang="zh-CN" dirty="0"/>
              <a:t>RFC 3410~3418(2002)</a:t>
            </a:r>
            <a:r>
              <a:rPr lang="zh-CN" altLang="en-US" dirty="0"/>
              <a:t>，安全性和可管理性大为提高</a:t>
            </a:r>
            <a:endParaRPr lang="en-US" altLang="zh-CN" dirty="0"/>
          </a:p>
          <a:p>
            <a:pPr lvl="1">
              <a:lnSpc>
                <a:spcPct val="130000"/>
              </a:lnSpc>
            </a:pPr>
            <a:endParaRPr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193</a:t>
            </a:fld>
            <a:endParaRPr kumimoji="1" lang="zh-CN" altLang="en-US" dirty="0"/>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11945975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3" name="内容占位符 2"/>
          <p:cNvSpPr>
            <a:spLocks noGrp="1"/>
          </p:cNvSpPr>
          <p:nvPr>
            <p:ph idx="1"/>
          </p:nvPr>
        </p:nvSpPr>
        <p:spPr>
          <a:xfrm>
            <a:off x="838200" y="1510758"/>
            <a:ext cx="10515600" cy="4982116"/>
          </a:xfrm>
        </p:spPr>
        <p:txBody>
          <a:bodyPr>
            <a:noAutofit/>
          </a:bodyPr>
          <a:lstStyle/>
          <a:p>
            <a:pPr algn="just">
              <a:lnSpc>
                <a:spcPct val="120000"/>
              </a:lnSpc>
            </a:pPr>
            <a:r>
              <a:rPr lang="en-US" altLang="zh-CN" dirty="0"/>
              <a:t>SNMP</a:t>
            </a:r>
            <a:r>
              <a:rPr lang="zh-CN" altLang="en-US" dirty="0"/>
              <a:t>实现</a:t>
            </a:r>
            <a:endParaRPr lang="en-US" altLang="zh-CN" dirty="0"/>
          </a:p>
          <a:p>
            <a:pPr lvl="1" algn="just">
              <a:lnSpc>
                <a:spcPct val="120000"/>
              </a:lnSpc>
            </a:pPr>
            <a:r>
              <a:rPr lang="zh-CN" altLang="en-US" dirty="0">
                <a:solidFill>
                  <a:srgbClr val="FF0000"/>
                </a:solidFill>
              </a:rPr>
              <a:t>管理信息结构</a:t>
            </a:r>
            <a:r>
              <a:rPr lang="en-US" altLang="zh-CN" dirty="0">
                <a:solidFill>
                  <a:srgbClr val="FF0000"/>
                </a:solidFill>
              </a:rPr>
              <a:t>SMI</a:t>
            </a:r>
            <a:r>
              <a:rPr lang="zh-CN" altLang="en-US" dirty="0"/>
              <a:t>（</a:t>
            </a:r>
            <a:r>
              <a:rPr lang="en-US" altLang="zh-CN" dirty="0"/>
              <a:t>Structure of Management Information</a:t>
            </a:r>
            <a:r>
              <a:rPr lang="zh-CN" altLang="en-US" dirty="0"/>
              <a:t>）</a:t>
            </a:r>
            <a:endParaRPr lang="en-US" altLang="zh-CN" dirty="0"/>
          </a:p>
          <a:p>
            <a:pPr lvl="2" algn="just">
              <a:lnSpc>
                <a:spcPct val="120000"/>
              </a:lnSpc>
            </a:pPr>
            <a:r>
              <a:rPr lang="zh-CN" altLang="en-US" dirty="0"/>
              <a:t>管理对象如何命名：</a:t>
            </a:r>
            <a:r>
              <a:rPr lang="zh-CN" altLang="en-US" dirty="0">
                <a:solidFill>
                  <a:srgbClr val="FF0000"/>
                </a:solidFill>
              </a:rPr>
              <a:t>对象命名树</a:t>
            </a:r>
            <a:r>
              <a:rPr lang="zh-CN" altLang="en-US" dirty="0"/>
              <a:t>（</a:t>
            </a:r>
            <a:r>
              <a:rPr lang="en-US" altLang="zh-CN" dirty="0"/>
              <a:t>Object Naming Tree</a:t>
            </a:r>
            <a:r>
              <a:rPr lang="zh-CN" altLang="en-US" dirty="0"/>
              <a:t>）</a:t>
            </a:r>
            <a:endParaRPr lang="en-US" altLang="zh-CN" dirty="0"/>
          </a:p>
          <a:p>
            <a:pPr lvl="2" algn="just">
              <a:lnSpc>
                <a:spcPct val="120000"/>
              </a:lnSpc>
            </a:pPr>
            <a:r>
              <a:rPr lang="zh-CN" altLang="en-US" dirty="0"/>
              <a:t>用来存储管理对象的数据类型有哪些：简单类型，结构化类型；收发双方使用</a:t>
            </a:r>
            <a:r>
              <a:rPr lang="zh-CN" altLang="en-US" dirty="0">
                <a:solidFill>
                  <a:srgbClr val="FF0000"/>
                </a:solidFill>
              </a:rPr>
              <a:t>基本编码规则</a:t>
            </a:r>
            <a:r>
              <a:rPr lang="en-US" altLang="zh-CN" dirty="0">
                <a:solidFill>
                  <a:srgbClr val="FF0000"/>
                </a:solidFill>
              </a:rPr>
              <a:t>BER</a:t>
            </a:r>
            <a:r>
              <a:rPr lang="en-US" altLang="zh-CN" dirty="0"/>
              <a:t>(Basic Encoding Rule)</a:t>
            </a:r>
            <a:r>
              <a:rPr lang="zh-CN" altLang="en-US" dirty="0"/>
              <a:t>说明每种数据类型中每个数据的值的表示</a:t>
            </a:r>
          </a:p>
          <a:p>
            <a:pPr lvl="2" algn="just">
              <a:lnSpc>
                <a:spcPct val="120000"/>
              </a:lnSpc>
            </a:pPr>
            <a:r>
              <a:rPr lang="zh-CN" altLang="en-US" dirty="0"/>
              <a:t>在网络上传送的管理数据如何编码：使用</a:t>
            </a:r>
            <a:r>
              <a:rPr lang="zh-CN" altLang="en-US" dirty="0">
                <a:solidFill>
                  <a:srgbClr val="FF0000"/>
                </a:solidFill>
              </a:rPr>
              <a:t>抽象语法记法 </a:t>
            </a:r>
            <a:r>
              <a:rPr lang="en-US" altLang="zh-CN" dirty="0">
                <a:solidFill>
                  <a:srgbClr val="FF0000"/>
                </a:solidFill>
              </a:rPr>
              <a:t>1</a:t>
            </a:r>
            <a:r>
              <a:rPr lang="zh-CN" altLang="en-US" dirty="0">
                <a:solidFill>
                  <a:srgbClr val="FF0000"/>
                </a:solidFill>
              </a:rPr>
              <a:t>（</a:t>
            </a:r>
            <a:r>
              <a:rPr lang="en-US" altLang="zh-CN" dirty="0">
                <a:solidFill>
                  <a:srgbClr val="FF0000"/>
                </a:solidFill>
              </a:rPr>
              <a:t>ASN.1</a:t>
            </a:r>
            <a:r>
              <a:rPr lang="zh-CN" altLang="en-US" dirty="0">
                <a:solidFill>
                  <a:srgbClr val="FF0000"/>
                </a:solidFill>
              </a:rPr>
              <a:t>）</a:t>
            </a:r>
            <a:r>
              <a:rPr lang="zh-CN" altLang="en-US" dirty="0"/>
              <a:t>来定义，</a:t>
            </a:r>
            <a:r>
              <a:rPr lang="en-US" altLang="zh-CN" dirty="0"/>
              <a:t>ASN.1</a:t>
            </a:r>
            <a:r>
              <a:rPr lang="zh-CN" altLang="en-US" dirty="0"/>
              <a:t>记法严格，使得数据的含义不存在二义性</a:t>
            </a:r>
            <a:endParaRPr lang="en-US" altLang="zh-CN" dirty="0"/>
          </a:p>
          <a:p>
            <a:pPr lvl="1" algn="just">
              <a:lnSpc>
                <a:spcPct val="120000"/>
              </a:lnSpc>
            </a:pPr>
            <a:r>
              <a:rPr lang="zh-CN" altLang="en-US" dirty="0"/>
              <a:t>管理信息库</a:t>
            </a:r>
            <a:r>
              <a:rPr lang="en-US" altLang="zh-CN" dirty="0"/>
              <a:t>MIB</a:t>
            </a:r>
          </a:p>
          <a:p>
            <a:pPr lvl="2" algn="just">
              <a:lnSpc>
                <a:spcPct val="120000"/>
              </a:lnSpc>
            </a:pPr>
            <a:r>
              <a:rPr lang="zh-CN" altLang="en-US" dirty="0"/>
              <a:t>只有在</a:t>
            </a:r>
            <a:r>
              <a:rPr lang="en-US" altLang="zh-CN" dirty="0"/>
              <a:t>MIB</a:t>
            </a:r>
            <a:r>
              <a:rPr lang="zh-CN" altLang="en-US" dirty="0"/>
              <a:t>中的对象才是</a:t>
            </a:r>
            <a:r>
              <a:rPr lang="en-US" altLang="zh-CN" dirty="0"/>
              <a:t>SNMP</a:t>
            </a:r>
            <a:r>
              <a:rPr lang="zh-CN" altLang="en-US" dirty="0"/>
              <a:t>能够管理的</a:t>
            </a:r>
            <a:endParaRPr lang="en-US" altLang="zh-CN" dirty="0"/>
          </a:p>
          <a:p>
            <a:pPr lvl="1" algn="just">
              <a:lnSpc>
                <a:spcPct val="120000"/>
              </a:lnSpc>
            </a:pPr>
            <a:r>
              <a:rPr lang="zh-CN" altLang="en-US" dirty="0"/>
              <a:t>协议规则</a:t>
            </a:r>
            <a:endParaRPr lang="en-US" altLang="zh-CN" dirty="0"/>
          </a:p>
          <a:p>
            <a:pPr lvl="2" algn="just">
              <a:lnSpc>
                <a:spcPct val="120000"/>
              </a:lnSpc>
            </a:pPr>
            <a:r>
              <a:rPr lang="zh-CN" altLang="en-US" dirty="0">
                <a:solidFill>
                  <a:srgbClr val="FF0000"/>
                </a:solidFill>
              </a:rPr>
              <a:t>轮询</a:t>
            </a:r>
            <a:r>
              <a:rPr lang="zh-CN" altLang="en-US" dirty="0"/>
              <a:t>：读操作</a:t>
            </a:r>
            <a:r>
              <a:rPr lang="en-US" altLang="zh-CN" dirty="0"/>
              <a:t>get</a:t>
            </a:r>
            <a:r>
              <a:rPr lang="zh-CN" altLang="en-US" dirty="0"/>
              <a:t>，写操作</a:t>
            </a:r>
            <a:r>
              <a:rPr lang="en-US" altLang="zh-CN" dirty="0"/>
              <a:t>set</a:t>
            </a:r>
            <a:endParaRPr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194</a:t>
            </a:fld>
            <a:endParaRPr kumimoji="1" lang="zh-CN" altLang="en-US" dirty="0"/>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6918161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3" name="内容占位符 2"/>
          <p:cNvSpPr>
            <a:spLocks noGrp="1"/>
          </p:cNvSpPr>
          <p:nvPr>
            <p:ph idx="1"/>
          </p:nvPr>
        </p:nvSpPr>
        <p:spPr>
          <a:xfrm>
            <a:off x="635000" y="1510758"/>
            <a:ext cx="4141039" cy="4950306"/>
          </a:xfrm>
        </p:spPr>
        <p:txBody>
          <a:bodyPr>
            <a:normAutofit lnSpcReduction="10000"/>
          </a:bodyPr>
          <a:lstStyle/>
          <a:p>
            <a:pPr>
              <a:lnSpc>
                <a:spcPct val="120000"/>
              </a:lnSpc>
            </a:pPr>
            <a:r>
              <a:rPr lang="zh-CN" altLang="en-US" dirty="0"/>
              <a:t>对象命名树</a:t>
            </a:r>
            <a:endParaRPr lang="en-US" altLang="zh-CN" dirty="0"/>
          </a:p>
          <a:p>
            <a:pPr lvl="1">
              <a:lnSpc>
                <a:spcPct val="120000"/>
              </a:lnSpc>
            </a:pPr>
            <a:r>
              <a:rPr lang="zh-CN" altLang="en-US" dirty="0"/>
              <a:t>所有管理对象都必须在对象命名树上</a:t>
            </a:r>
            <a:endParaRPr lang="en-US" altLang="zh-CN" dirty="0"/>
          </a:p>
          <a:p>
            <a:pPr lvl="1">
              <a:lnSpc>
                <a:spcPct val="120000"/>
              </a:lnSpc>
            </a:pPr>
            <a:r>
              <a:rPr lang="zh-CN" altLang="en-US" dirty="0"/>
              <a:t>对象命名树没有根</a:t>
            </a:r>
            <a:endParaRPr lang="en-US" altLang="zh-CN" dirty="0"/>
          </a:p>
          <a:p>
            <a:pPr lvl="1">
              <a:lnSpc>
                <a:spcPct val="120000"/>
              </a:lnSpc>
            </a:pPr>
            <a:r>
              <a:rPr lang="zh-CN" altLang="en-US" dirty="0"/>
              <a:t>节点标识符用小写英文字母表示，并赋予标号</a:t>
            </a:r>
            <a:endParaRPr lang="en-US" altLang="zh-CN" dirty="0"/>
          </a:p>
          <a:p>
            <a:pPr>
              <a:lnSpc>
                <a:spcPct val="120000"/>
              </a:lnSpc>
            </a:pPr>
            <a:r>
              <a:rPr lang="zh-CN" altLang="en-US" dirty="0"/>
              <a:t>节点的表示</a:t>
            </a:r>
            <a:endParaRPr lang="en-US" altLang="zh-CN" dirty="0"/>
          </a:p>
          <a:p>
            <a:pPr lvl="1">
              <a:lnSpc>
                <a:spcPct val="120000"/>
              </a:lnSpc>
            </a:pPr>
            <a:r>
              <a:rPr lang="zh-CN" altLang="en-US" dirty="0"/>
              <a:t>标识符：</a:t>
            </a:r>
            <a:r>
              <a:rPr lang="en-US" altLang="zh-CN" dirty="0" err="1">
                <a:solidFill>
                  <a:srgbClr val="FF0000"/>
                </a:solidFill>
              </a:rPr>
              <a:t>iso.org.dod.internet</a:t>
            </a:r>
            <a:endParaRPr lang="en-US" altLang="zh-CN" dirty="0">
              <a:solidFill>
                <a:srgbClr val="FF0000"/>
              </a:solidFill>
            </a:endParaRPr>
          </a:p>
          <a:p>
            <a:pPr lvl="1">
              <a:lnSpc>
                <a:spcPct val="120000"/>
              </a:lnSpc>
            </a:pPr>
            <a:r>
              <a:rPr lang="zh-CN" altLang="en-US" dirty="0"/>
              <a:t>标号：</a:t>
            </a:r>
            <a:r>
              <a:rPr lang="en-US" altLang="zh-CN" dirty="0">
                <a:solidFill>
                  <a:srgbClr val="FF0000"/>
                </a:solidFill>
              </a:rPr>
              <a:t>1.3.6.1</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195</a:t>
            </a:fld>
            <a:endParaRPr kumimoji="1" lang="zh-CN" altLang="en-US" dirty="0"/>
          </a:p>
        </p:txBody>
      </p:sp>
      <p:sp>
        <p:nvSpPr>
          <p:cNvPr id="64" name="矩形 63"/>
          <p:cNvSpPr/>
          <p:nvPr/>
        </p:nvSpPr>
        <p:spPr>
          <a:xfrm>
            <a:off x="7206853" y="5959100"/>
            <a:ext cx="2292614" cy="461665"/>
          </a:xfrm>
          <a:prstGeom prst="rect">
            <a:avLst/>
          </a:prstGeom>
        </p:spPr>
        <p:txBody>
          <a:bodyPr wrap="none">
            <a:spAutoFit/>
          </a:bodyPr>
          <a:lstStyle/>
          <a:p>
            <a:pPr algn="ctr" eaLnBrk="0" hangingPunct="0"/>
            <a:r>
              <a:rPr lang="en-US" altLang="zh-CN" sz="2400" dirty="0">
                <a:latin typeface="微软雅黑" pitchFamily="34" charset="-122"/>
                <a:ea typeface="微软雅黑" pitchFamily="34" charset="-122"/>
              </a:rPr>
              <a:t>SMI</a:t>
            </a:r>
            <a:r>
              <a:rPr lang="zh-CN" altLang="en-US" sz="2400" dirty="0">
                <a:latin typeface="微软雅黑" pitchFamily="34" charset="-122"/>
                <a:ea typeface="微软雅黑" pitchFamily="34" charset="-122"/>
              </a:rPr>
              <a:t>对象命名树</a:t>
            </a:r>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
        <p:nvSpPr>
          <p:cNvPr id="66" name="矩形 65">
            <a:extLst>
              <a:ext uri="{FF2B5EF4-FFF2-40B4-BE49-F238E27FC236}">
                <a16:creationId xmlns:a16="http://schemas.microsoft.com/office/drawing/2014/main" id="{E0A99D06-7899-4749-87EB-BC042916C1D8}"/>
              </a:ext>
            </a:extLst>
          </p:cNvPr>
          <p:cNvSpPr/>
          <p:nvPr/>
        </p:nvSpPr>
        <p:spPr>
          <a:xfrm>
            <a:off x="4471229" y="6492874"/>
            <a:ext cx="2491388"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谢希仁</a:t>
            </a:r>
            <a:endParaRPr lang="zh-CN" altLang="en-US" sz="1600" dirty="0">
              <a:solidFill>
                <a:prstClr val="white">
                  <a:lumMod val="65000"/>
                </a:prstClr>
              </a:solidFill>
            </a:endParaRPr>
          </a:p>
        </p:txBody>
      </p:sp>
      <p:grpSp>
        <p:nvGrpSpPr>
          <p:cNvPr id="68" name="组合 67"/>
          <p:cNvGrpSpPr/>
          <p:nvPr/>
        </p:nvGrpSpPr>
        <p:grpSpPr>
          <a:xfrm>
            <a:off x="3340868" y="1414586"/>
            <a:ext cx="8639871" cy="4507869"/>
            <a:chOff x="72399" y="877922"/>
            <a:chExt cx="13490947" cy="6133756"/>
          </a:xfrm>
        </p:grpSpPr>
        <p:sp>
          <p:nvSpPr>
            <p:cNvPr id="69" name="Text Box 105"/>
            <p:cNvSpPr txBox="1">
              <a:spLocks noChangeArrowheads="1"/>
            </p:cNvSpPr>
            <p:nvPr/>
          </p:nvSpPr>
          <p:spPr bwMode="auto">
            <a:xfrm>
              <a:off x="4041979" y="877922"/>
              <a:ext cx="768938" cy="62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zh-CN" altLang="en-US" sz="2400" dirty="0">
                  <a:solidFill>
                    <a:schemeClr val="tx1"/>
                  </a:solidFill>
                  <a:latin typeface="微软雅黑" pitchFamily="34" charset="-122"/>
                  <a:ea typeface="微软雅黑" pitchFamily="34" charset="-122"/>
                </a:rPr>
                <a:t>根</a:t>
              </a:r>
            </a:p>
          </p:txBody>
        </p:sp>
        <p:sp>
          <p:nvSpPr>
            <p:cNvPr id="70" name="Text Box 106"/>
            <p:cNvSpPr txBox="1">
              <a:spLocks noChangeArrowheads="1"/>
            </p:cNvSpPr>
            <p:nvPr/>
          </p:nvSpPr>
          <p:spPr bwMode="auto">
            <a:xfrm>
              <a:off x="4157825" y="1548497"/>
              <a:ext cx="1126873"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err="1">
                  <a:solidFill>
                    <a:schemeClr val="tx1"/>
                  </a:solidFill>
                  <a:latin typeface="微软雅黑" pitchFamily="34" charset="-122"/>
                  <a:ea typeface="微软雅黑" pitchFamily="34" charset="-122"/>
                </a:rPr>
                <a:t>iso</a:t>
              </a:r>
              <a:r>
                <a:rPr kumimoji="1" lang="en-US" altLang="zh-CN" sz="1600" dirty="0">
                  <a:solidFill>
                    <a:schemeClr val="tx1"/>
                  </a:solidFill>
                  <a:latin typeface="微软雅黑" pitchFamily="34" charset="-122"/>
                  <a:ea typeface="微软雅黑" pitchFamily="34" charset="-122"/>
                </a:rPr>
                <a:t>(1)</a:t>
              </a:r>
            </a:p>
          </p:txBody>
        </p:sp>
        <p:sp>
          <p:nvSpPr>
            <p:cNvPr id="71" name="Text Box 107"/>
            <p:cNvSpPr txBox="1">
              <a:spLocks noChangeArrowheads="1"/>
            </p:cNvSpPr>
            <p:nvPr/>
          </p:nvSpPr>
          <p:spPr bwMode="auto">
            <a:xfrm>
              <a:off x="3019659" y="1601767"/>
              <a:ext cx="1352149"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err="1">
                  <a:solidFill>
                    <a:schemeClr val="tx1"/>
                  </a:solidFill>
                  <a:latin typeface="微软雅黑" pitchFamily="34" charset="-122"/>
                  <a:ea typeface="微软雅黑" pitchFamily="34" charset="-122"/>
                </a:rPr>
                <a:t>itu</a:t>
              </a:r>
              <a:r>
                <a:rPr kumimoji="1" lang="en-US" altLang="zh-CN" sz="1600" dirty="0">
                  <a:solidFill>
                    <a:schemeClr val="tx1"/>
                  </a:solidFill>
                  <a:latin typeface="微软雅黑" pitchFamily="34" charset="-122"/>
                  <a:ea typeface="微软雅黑" pitchFamily="34" charset="-122"/>
                </a:rPr>
                <a:t>-t(0)</a:t>
              </a:r>
            </a:p>
          </p:txBody>
        </p:sp>
        <p:sp>
          <p:nvSpPr>
            <p:cNvPr id="72" name="Text Box 108"/>
            <p:cNvSpPr txBox="1">
              <a:spLocks noChangeArrowheads="1"/>
            </p:cNvSpPr>
            <p:nvPr/>
          </p:nvSpPr>
          <p:spPr bwMode="auto">
            <a:xfrm>
              <a:off x="5203793" y="1601767"/>
              <a:ext cx="1925346"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err="1">
                  <a:solidFill>
                    <a:schemeClr val="tx1"/>
                  </a:solidFill>
                  <a:latin typeface="微软雅黑" pitchFamily="34" charset="-122"/>
                  <a:ea typeface="微软雅黑" pitchFamily="34" charset="-122"/>
                </a:rPr>
                <a:t>iso</a:t>
              </a:r>
              <a:r>
                <a:rPr kumimoji="1" lang="en-US" altLang="zh-CN" sz="1600" dirty="0">
                  <a:solidFill>
                    <a:schemeClr val="tx1"/>
                  </a:solidFill>
                  <a:latin typeface="微软雅黑" pitchFamily="34" charset="-122"/>
                  <a:ea typeface="微软雅黑" pitchFamily="34" charset="-122"/>
                </a:rPr>
                <a:t>/</a:t>
              </a:r>
              <a:r>
                <a:rPr kumimoji="1" lang="en-US" altLang="zh-CN" sz="1600" dirty="0" err="1">
                  <a:solidFill>
                    <a:schemeClr val="tx1"/>
                  </a:solidFill>
                  <a:latin typeface="微软雅黑" pitchFamily="34" charset="-122"/>
                  <a:ea typeface="微软雅黑" pitchFamily="34" charset="-122"/>
                </a:rPr>
                <a:t>itu</a:t>
              </a:r>
              <a:r>
                <a:rPr kumimoji="1" lang="en-US" altLang="zh-CN" sz="1600" dirty="0">
                  <a:solidFill>
                    <a:schemeClr val="tx1"/>
                  </a:solidFill>
                  <a:latin typeface="微软雅黑" pitchFamily="34" charset="-122"/>
                  <a:ea typeface="微软雅黑" pitchFamily="34" charset="-122"/>
                </a:rPr>
                <a:t>-t(2)</a:t>
              </a:r>
            </a:p>
          </p:txBody>
        </p:sp>
        <p:sp>
          <p:nvSpPr>
            <p:cNvPr id="73" name="Text Box 109"/>
            <p:cNvSpPr txBox="1">
              <a:spLocks noChangeArrowheads="1"/>
            </p:cNvSpPr>
            <p:nvPr/>
          </p:nvSpPr>
          <p:spPr bwMode="auto">
            <a:xfrm>
              <a:off x="3994444" y="2416861"/>
              <a:ext cx="1399705"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dod (6)</a:t>
              </a:r>
            </a:p>
          </p:txBody>
        </p:sp>
        <p:sp>
          <p:nvSpPr>
            <p:cNvPr id="74" name="Text Box 110"/>
            <p:cNvSpPr txBox="1">
              <a:spLocks noChangeArrowheads="1"/>
            </p:cNvSpPr>
            <p:nvPr/>
          </p:nvSpPr>
          <p:spPr bwMode="auto">
            <a:xfrm>
              <a:off x="3745075" y="2859770"/>
              <a:ext cx="7345851"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a:solidFill>
                    <a:schemeClr val="tx1"/>
                  </a:solidFill>
                  <a:latin typeface="微软雅黑" pitchFamily="34" charset="-122"/>
                  <a:ea typeface="微软雅黑" pitchFamily="34" charset="-122"/>
                </a:rPr>
                <a:t>internet (1)           </a:t>
              </a:r>
              <a:r>
                <a:rPr kumimoji="1" lang="en-US" altLang="zh-CN" sz="1600" dirty="0">
                  <a:solidFill>
                    <a:srgbClr val="FF0000"/>
                  </a:solidFill>
                  <a:latin typeface="微软雅黑" pitchFamily="34" charset="-122"/>
                  <a:ea typeface="微软雅黑" pitchFamily="34" charset="-122"/>
                  <a:sym typeface="Symbol" pitchFamily="18" charset="2"/>
                </a:rPr>
                <a:t>1.3.6.1 (</a:t>
              </a:r>
              <a:r>
                <a:rPr kumimoji="1" lang="en-US" altLang="zh-CN" sz="1600" dirty="0" err="1">
                  <a:solidFill>
                    <a:srgbClr val="FF0000"/>
                  </a:solidFill>
                  <a:latin typeface="微软雅黑" pitchFamily="34" charset="-122"/>
                  <a:ea typeface="微软雅黑" pitchFamily="34" charset="-122"/>
                  <a:sym typeface="Symbol" pitchFamily="18" charset="2"/>
                </a:rPr>
                <a:t>iso.org.dod.internet</a:t>
              </a:r>
              <a:r>
                <a:rPr kumimoji="1" lang="en-US" altLang="zh-CN" sz="1600" dirty="0">
                  <a:solidFill>
                    <a:srgbClr val="FF0000"/>
                  </a:solidFill>
                  <a:latin typeface="微软雅黑" pitchFamily="34" charset="-122"/>
                  <a:ea typeface="微软雅黑" pitchFamily="34" charset="-122"/>
                  <a:sym typeface="Symbol" pitchFamily="18" charset="2"/>
                </a:rPr>
                <a:t>)</a:t>
              </a:r>
              <a:endParaRPr kumimoji="1" lang="en-US" altLang="zh-CN" sz="1600" dirty="0">
                <a:solidFill>
                  <a:srgbClr val="FF0000"/>
                </a:solidFill>
                <a:latin typeface="微软雅黑" pitchFamily="34" charset="-122"/>
                <a:ea typeface="微软雅黑" pitchFamily="34" charset="-122"/>
              </a:endParaRPr>
            </a:p>
          </p:txBody>
        </p:sp>
        <p:sp>
          <p:nvSpPr>
            <p:cNvPr id="75" name="Text Box 111"/>
            <p:cNvSpPr txBox="1">
              <a:spLocks noChangeArrowheads="1"/>
            </p:cNvSpPr>
            <p:nvPr/>
          </p:nvSpPr>
          <p:spPr bwMode="auto">
            <a:xfrm>
              <a:off x="3963490" y="3304272"/>
              <a:ext cx="1712587"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mgmt (2)</a:t>
              </a:r>
            </a:p>
          </p:txBody>
        </p:sp>
        <p:sp>
          <p:nvSpPr>
            <p:cNvPr id="76" name="Text Box 112"/>
            <p:cNvSpPr txBox="1">
              <a:spLocks noChangeArrowheads="1"/>
            </p:cNvSpPr>
            <p:nvPr/>
          </p:nvSpPr>
          <p:spPr bwMode="auto">
            <a:xfrm>
              <a:off x="3978967" y="3828145"/>
              <a:ext cx="9584379"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a:solidFill>
                    <a:schemeClr val="tx1"/>
                  </a:solidFill>
                  <a:latin typeface="微软雅黑" pitchFamily="34" charset="-122"/>
                  <a:ea typeface="微软雅黑" pitchFamily="34" charset="-122"/>
                </a:rPr>
                <a:t>mib-2 (1)           </a:t>
              </a:r>
              <a:r>
                <a:rPr kumimoji="1" lang="en-US" altLang="zh-CN" sz="1600" dirty="0">
                  <a:solidFill>
                    <a:srgbClr val="FF0000"/>
                  </a:solidFill>
                  <a:latin typeface="微软雅黑" pitchFamily="34" charset="-122"/>
                  <a:ea typeface="微软雅黑" pitchFamily="34" charset="-122"/>
                  <a:sym typeface="Symbol" pitchFamily="18" charset="2"/>
                </a:rPr>
                <a:t>1.3.6.1.2.1 (iso.org.dod.internet.mgmt.mib-2)</a:t>
              </a:r>
            </a:p>
          </p:txBody>
        </p:sp>
        <p:sp>
          <p:nvSpPr>
            <p:cNvPr id="77" name="Line 113"/>
            <p:cNvSpPr>
              <a:spLocks noChangeShapeType="1"/>
            </p:cNvSpPr>
            <p:nvPr/>
          </p:nvSpPr>
          <p:spPr bwMode="auto">
            <a:xfrm>
              <a:off x="4443645" y="1465242"/>
              <a:ext cx="0" cy="19843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8" name="Line 114"/>
            <p:cNvSpPr>
              <a:spLocks noChangeShapeType="1"/>
            </p:cNvSpPr>
            <p:nvPr/>
          </p:nvSpPr>
          <p:spPr bwMode="auto">
            <a:xfrm flipH="1">
              <a:off x="4443646" y="2741593"/>
              <a:ext cx="1719" cy="258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9" name="Line 115"/>
            <p:cNvSpPr>
              <a:spLocks noChangeShapeType="1"/>
            </p:cNvSpPr>
            <p:nvPr/>
          </p:nvSpPr>
          <p:spPr bwMode="auto">
            <a:xfrm flipH="1">
              <a:off x="4443645" y="3209906"/>
              <a:ext cx="0" cy="2555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80" name="Line 116"/>
            <p:cNvSpPr>
              <a:spLocks noChangeShapeType="1"/>
            </p:cNvSpPr>
            <p:nvPr/>
          </p:nvSpPr>
          <p:spPr bwMode="auto">
            <a:xfrm flipV="1">
              <a:off x="3968983" y="3209906"/>
              <a:ext cx="467783" cy="2174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81" name="Line 117"/>
            <p:cNvSpPr>
              <a:spLocks noChangeShapeType="1"/>
            </p:cNvSpPr>
            <p:nvPr/>
          </p:nvSpPr>
          <p:spPr bwMode="auto">
            <a:xfrm>
              <a:off x="4445364" y="3213080"/>
              <a:ext cx="440267" cy="1508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82" name="Text Box 118"/>
            <p:cNvSpPr txBox="1">
              <a:spLocks noChangeArrowheads="1"/>
            </p:cNvSpPr>
            <p:nvPr/>
          </p:nvSpPr>
          <p:spPr bwMode="auto">
            <a:xfrm>
              <a:off x="4030560" y="1951723"/>
              <a:ext cx="1312600"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a:solidFill>
                    <a:schemeClr val="tx1"/>
                  </a:solidFill>
                  <a:latin typeface="微软雅黑" pitchFamily="34" charset="-122"/>
                  <a:ea typeface="微软雅黑" pitchFamily="34" charset="-122"/>
                </a:rPr>
                <a:t>org (3)</a:t>
              </a:r>
            </a:p>
          </p:txBody>
        </p:sp>
        <p:sp>
          <p:nvSpPr>
            <p:cNvPr id="83" name="Line 119"/>
            <p:cNvSpPr>
              <a:spLocks noChangeShapeType="1"/>
            </p:cNvSpPr>
            <p:nvPr/>
          </p:nvSpPr>
          <p:spPr bwMode="auto">
            <a:xfrm>
              <a:off x="4452243" y="1473181"/>
              <a:ext cx="1073150" cy="1793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84" name="Line 120"/>
            <p:cNvSpPr>
              <a:spLocks noChangeShapeType="1"/>
            </p:cNvSpPr>
            <p:nvPr/>
          </p:nvSpPr>
          <p:spPr bwMode="auto">
            <a:xfrm flipV="1">
              <a:off x="3430688" y="1470005"/>
              <a:ext cx="1009518" cy="2143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85" name="Line 121"/>
            <p:cNvSpPr>
              <a:spLocks noChangeShapeType="1"/>
            </p:cNvSpPr>
            <p:nvPr/>
          </p:nvSpPr>
          <p:spPr bwMode="auto">
            <a:xfrm flipH="1">
              <a:off x="4067010" y="1873231"/>
              <a:ext cx="359437" cy="1111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86" name="Line 122"/>
            <p:cNvSpPr>
              <a:spLocks noChangeShapeType="1"/>
            </p:cNvSpPr>
            <p:nvPr/>
          </p:nvSpPr>
          <p:spPr bwMode="auto">
            <a:xfrm>
              <a:off x="4440206" y="1870055"/>
              <a:ext cx="407590" cy="1143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87" name="Line 123"/>
            <p:cNvSpPr>
              <a:spLocks noChangeShapeType="1"/>
            </p:cNvSpPr>
            <p:nvPr/>
          </p:nvSpPr>
          <p:spPr bwMode="auto">
            <a:xfrm flipH="1">
              <a:off x="4443645" y="1868467"/>
              <a:ext cx="0" cy="177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88" name="Line 124"/>
            <p:cNvSpPr>
              <a:spLocks noChangeShapeType="1"/>
            </p:cNvSpPr>
            <p:nvPr/>
          </p:nvSpPr>
          <p:spPr bwMode="auto">
            <a:xfrm>
              <a:off x="4443645" y="2355831"/>
              <a:ext cx="0" cy="1857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89" name="Line 125"/>
            <p:cNvSpPr>
              <a:spLocks noChangeShapeType="1"/>
            </p:cNvSpPr>
            <p:nvPr/>
          </p:nvSpPr>
          <p:spPr bwMode="auto">
            <a:xfrm>
              <a:off x="4452244" y="2359005"/>
              <a:ext cx="390393" cy="1444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90" name="Line 126"/>
            <p:cNvSpPr>
              <a:spLocks noChangeShapeType="1"/>
            </p:cNvSpPr>
            <p:nvPr/>
          </p:nvSpPr>
          <p:spPr bwMode="auto">
            <a:xfrm flipH="1">
              <a:off x="3981020" y="2360593"/>
              <a:ext cx="454025" cy="1444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91" name="AutoShape 127"/>
            <p:cNvSpPr>
              <a:spLocks noChangeArrowheads="1"/>
            </p:cNvSpPr>
            <p:nvPr/>
          </p:nvSpPr>
          <p:spPr bwMode="auto">
            <a:xfrm>
              <a:off x="5728558" y="3000356"/>
              <a:ext cx="495298" cy="228601"/>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600">
                <a:latin typeface="微软雅黑" pitchFamily="34" charset="-122"/>
                <a:ea typeface="微软雅黑" pitchFamily="34" charset="-122"/>
              </a:endParaRPr>
            </a:p>
          </p:txBody>
        </p:sp>
        <p:sp>
          <p:nvSpPr>
            <p:cNvPr id="92" name="AutoShape 128"/>
            <p:cNvSpPr>
              <a:spLocks noChangeArrowheads="1"/>
            </p:cNvSpPr>
            <p:nvPr/>
          </p:nvSpPr>
          <p:spPr bwMode="auto">
            <a:xfrm>
              <a:off x="5734813" y="3967065"/>
              <a:ext cx="495298" cy="228601"/>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600">
                <a:latin typeface="微软雅黑" pitchFamily="34" charset="-122"/>
                <a:ea typeface="微软雅黑" pitchFamily="34" charset="-122"/>
              </a:endParaRPr>
            </a:p>
          </p:txBody>
        </p:sp>
        <p:sp>
          <p:nvSpPr>
            <p:cNvPr id="93" name="Line 129"/>
            <p:cNvSpPr>
              <a:spLocks noChangeShapeType="1"/>
            </p:cNvSpPr>
            <p:nvPr/>
          </p:nvSpPr>
          <p:spPr bwMode="auto">
            <a:xfrm>
              <a:off x="4448804" y="3659168"/>
              <a:ext cx="1720" cy="2762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95" name="Text Box 131"/>
            <p:cNvSpPr txBox="1">
              <a:spLocks noChangeArrowheads="1"/>
            </p:cNvSpPr>
            <p:nvPr/>
          </p:nvSpPr>
          <p:spPr bwMode="auto">
            <a:xfrm>
              <a:off x="72399" y="5114694"/>
              <a:ext cx="1385188" cy="3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200" dirty="0">
                  <a:solidFill>
                    <a:schemeClr val="tx1"/>
                  </a:solidFill>
                  <a:latin typeface="微软雅黑" pitchFamily="34" charset="-122"/>
                  <a:ea typeface="微软雅黑" pitchFamily="34" charset="-122"/>
                </a:rPr>
                <a:t>system(1)</a:t>
              </a:r>
              <a:endParaRPr kumimoji="1" lang="en-US" altLang="zh-CN" sz="1200" dirty="0">
                <a:solidFill>
                  <a:schemeClr val="tx1"/>
                </a:solidFill>
                <a:latin typeface="微软雅黑" pitchFamily="34" charset="-122"/>
                <a:ea typeface="微软雅黑" pitchFamily="34" charset="-122"/>
                <a:sym typeface="Symbol" pitchFamily="18" charset="2"/>
              </a:endParaRPr>
            </a:p>
          </p:txBody>
        </p:sp>
        <p:sp>
          <p:nvSpPr>
            <p:cNvPr id="96" name="Text Box 132"/>
            <p:cNvSpPr txBox="1">
              <a:spLocks noChangeArrowheads="1"/>
            </p:cNvSpPr>
            <p:nvPr/>
          </p:nvSpPr>
          <p:spPr bwMode="auto">
            <a:xfrm>
              <a:off x="1290013" y="5095643"/>
              <a:ext cx="1592841" cy="3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200">
                  <a:solidFill>
                    <a:schemeClr val="tx1"/>
                  </a:solidFill>
                  <a:latin typeface="微软雅黑" pitchFamily="34" charset="-122"/>
                  <a:ea typeface="微软雅黑" pitchFamily="34" charset="-122"/>
                </a:rPr>
                <a:t>interface(2)</a:t>
              </a:r>
              <a:endParaRPr kumimoji="1" lang="en-US" altLang="zh-CN" sz="1200">
                <a:solidFill>
                  <a:schemeClr val="tx1"/>
                </a:solidFill>
                <a:latin typeface="微软雅黑" pitchFamily="34" charset="-122"/>
                <a:ea typeface="微软雅黑" pitchFamily="34" charset="-122"/>
                <a:sym typeface="Symbol" pitchFamily="18" charset="2"/>
              </a:endParaRPr>
            </a:p>
          </p:txBody>
        </p:sp>
        <p:sp>
          <p:nvSpPr>
            <p:cNvPr id="97" name="Text Box 133"/>
            <p:cNvSpPr txBox="1">
              <a:spLocks noChangeArrowheads="1"/>
            </p:cNvSpPr>
            <p:nvPr/>
          </p:nvSpPr>
          <p:spPr bwMode="auto">
            <a:xfrm>
              <a:off x="2707119" y="5095643"/>
              <a:ext cx="811489" cy="3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200">
                  <a:solidFill>
                    <a:schemeClr val="tx1"/>
                  </a:solidFill>
                  <a:latin typeface="微软雅黑" pitchFamily="34" charset="-122"/>
                  <a:ea typeface="微软雅黑" pitchFamily="34" charset="-122"/>
                </a:rPr>
                <a:t>at(3)</a:t>
              </a:r>
              <a:endParaRPr kumimoji="1" lang="en-US" altLang="zh-CN" sz="1200">
                <a:solidFill>
                  <a:schemeClr val="tx1"/>
                </a:solidFill>
                <a:latin typeface="微软雅黑" pitchFamily="34" charset="-122"/>
                <a:ea typeface="微软雅黑" pitchFamily="34" charset="-122"/>
                <a:sym typeface="Symbol" pitchFamily="18" charset="2"/>
              </a:endParaRPr>
            </a:p>
          </p:txBody>
        </p:sp>
        <p:sp>
          <p:nvSpPr>
            <p:cNvPr id="98" name="Text Box 134"/>
            <p:cNvSpPr txBox="1">
              <a:spLocks noChangeArrowheads="1"/>
            </p:cNvSpPr>
            <p:nvPr/>
          </p:nvSpPr>
          <p:spPr bwMode="auto">
            <a:xfrm>
              <a:off x="3518860" y="5095643"/>
              <a:ext cx="806483" cy="3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200">
                  <a:solidFill>
                    <a:schemeClr val="tx1"/>
                  </a:solidFill>
                  <a:latin typeface="微软雅黑" pitchFamily="34" charset="-122"/>
                  <a:ea typeface="微软雅黑" pitchFamily="34" charset="-122"/>
                </a:rPr>
                <a:t>ip(4)</a:t>
              </a:r>
              <a:endParaRPr kumimoji="1" lang="en-US" altLang="zh-CN" sz="1200">
                <a:solidFill>
                  <a:schemeClr val="tx1"/>
                </a:solidFill>
                <a:latin typeface="微软雅黑" pitchFamily="34" charset="-122"/>
                <a:ea typeface="微软雅黑" pitchFamily="34" charset="-122"/>
                <a:sym typeface="Symbol" pitchFamily="18" charset="2"/>
              </a:endParaRPr>
            </a:p>
          </p:txBody>
        </p:sp>
        <p:sp>
          <p:nvSpPr>
            <p:cNvPr id="99" name="Text Box 135"/>
            <p:cNvSpPr txBox="1">
              <a:spLocks noChangeArrowheads="1"/>
            </p:cNvSpPr>
            <p:nvPr/>
          </p:nvSpPr>
          <p:spPr bwMode="auto">
            <a:xfrm>
              <a:off x="4289328" y="5095643"/>
              <a:ext cx="1151904" cy="3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200">
                  <a:solidFill>
                    <a:schemeClr val="tx1"/>
                  </a:solidFill>
                  <a:latin typeface="微软雅黑" pitchFamily="34" charset="-122"/>
                  <a:ea typeface="微软雅黑" pitchFamily="34" charset="-122"/>
                </a:rPr>
                <a:t>icmp(5)</a:t>
              </a:r>
              <a:endParaRPr kumimoji="1" lang="en-US" altLang="zh-CN" sz="1200">
                <a:solidFill>
                  <a:schemeClr val="tx1"/>
                </a:solidFill>
                <a:latin typeface="微软雅黑" pitchFamily="34" charset="-122"/>
                <a:ea typeface="微软雅黑" pitchFamily="34" charset="-122"/>
                <a:sym typeface="Symbol" pitchFamily="18" charset="2"/>
              </a:endParaRPr>
            </a:p>
          </p:txBody>
        </p:sp>
        <p:sp>
          <p:nvSpPr>
            <p:cNvPr id="100" name="Text Box 136"/>
            <p:cNvSpPr txBox="1">
              <a:spLocks noChangeArrowheads="1"/>
            </p:cNvSpPr>
            <p:nvPr/>
          </p:nvSpPr>
          <p:spPr bwMode="auto">
            <a:xfrm>
              <a:off x="5389994" y="5095643"/>
              <a:ext cx="948256" cy="3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200">
                  <a:solidFill>
                    <a:schemeClr val="tx1"/>
                  </a:solidFill>
                  <a:latin typeface="微软雅黑" pitchFamily="34" charset="-122"/>
                  <a:ea typeface="微软雅黑" pitchFamily="34" charset="-122"/>
                </a:rPr>
                <a:t>tcp(6)</a:t>
              </a:r>
              <a:endParaRPr kumimoji="1" lang="en-US" altLang="zh-CN" sz="1200">
                <a:solidFill>
                  <a:schemeClr val="tx1"/>
                </a:solidFill>
                <a:latin typeface="微软雅黑" pitchFamily="34" charset="-122"/>
                <a:ea typeface="微软雅黑" pitchFamily="34" charset="-122"/>
                <a:sym typeface="Symbol" pitchFamily="18" charset="2"/>
              </a:endParaRPr>
            </a:p>
          </p:txBody>
        </p:sp>
        <p:sp>
          <p:nvSpPr>
            <p:cNvPr id="101" name="Text Box 137"/>
            <p:cNvSpPr txBox="1">
              <a:spLocks noChangeArrowheads="1"/>
            </p:cNvSpPr>
            <p:nvPr/>
          </p:nvSpPr>
          <p:spPr bwMode="auto">
            <a:xfrm>
              <a:off x="6229253" y="5095643"/>
              <a:ext cx="1041770" cy="3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200">
                  <a:solidFill>
                    <a:schemeClr val="tx1"/>
                  </a:solidFill>
                  <a:latin typeface="微软雅黑" pitchFamily="34" charset="-122"/>
                  <a:ea typeface="微软雅黑" pitchFamily="34" charset="-122"/>
                </a:rPr>
                <a:t>udp(7)</a:t>
              </a:r>
              <a:endParaRPr kumimoji="1" lang="en-US" altLang="zh-CN" sz="1200">
                <a:solidFill>
                  <a:schemeClr val="tx1"/>
                </a:solidFill>
                <a:latin typeface="微软雅黑" pitchFamily="34" charset="-122"/>
                <a:ea typeface="微软雅黑" pitchFamily="34" charset="-122"/>
                <a:sym typeface="Symbol" pitchFamily="18" charset="2"/>
              </a:endParaRPr>
            </a:p>
          </p:txBody>
        </p:sp>
        <p:sp>
          <p:nvSpPr>
            <p:cNvPr id="102" name="Text Box 138"/>
            <p:cNvSpPr txBox="1">
              <a:spLocks noChangeArrowheads="1"/>
            </p:cNvSpPr>
            <p:nvPr/>
          </p:nvSpPr>
          <p:spPr bwMode="auto">
            <a:xfrm>
              <a:off x="7219853" y="5095643"/>
              <a:ext cx="1029254" cy="37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200">
                  <a:solidFill>
                    <a:schemeClr val="tx1"/>
                  </a:solidFill>
                  <a:latin typeface="微软雅黑" pitchFamily="34" charset="-122"/>
                  <a:ea typeface="微软雅黑" pitchFamily="34" charset="-122"/>
                </a:rPr>
                <a:t>egp(8)</a:t>
              </a:r>
              <a:endParaRPr kumimoji="1" lang="en-US" altLang="zh-CN" sz="1200">
                <a:solidFill>
                  <a:schemeClr val="tx1"/>
                </a:solidFill>
                <a:latin typeface="微软雅黑" pitchFamily="34" charset="-122"/>
                <a:ea typeface="微软雅黑" pitchFamily="34" charset="-122"/>
                <a:sym typeface="Symbol" pitchFamily="18" charset="2"/>
              </a:endParaRPr>
            </a:p>
          </p:txBody>
        </p:sp>
        <p:sp>
          <p:nvSpPr>
            <p:cNvPr id="103" name="Line 139"/>
            <p:cNvSpPr>
              <a:spLocks noChangeShapeType="1"/>
            </p:cNvSpPr>
            <p:nvPr/>
          </p:nvSpPr>
          <p:spPr bwMode="auto">
            <a:xfrm flipH="1">
              <a:off x="3936306" y="4452917"/>
              <a:ext cx="50390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04" name="Line 140"/>
            <p:cNvSpPr>
              <a:spLocks noChangeShapeType="1"/>
            </p:cNvSpPr>
            <p:nvPr/>
          </p:nvSpPr>
          <p:spPr bwMode="auto">
            <a:xfrm flipV="1">
              <a:off x="716856" y="4452917"/>
              <a:ext cx="37233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05" name="Line 141"/>
            <p:cNvSpPr>
              <a:spLocks noChangeShapeType="1"/>
            </p:cNvSpPr>
            <p:nvPr/>
          </p:nvSpPr>
          <p:spPr bwMode="auto">
            <a:xfrm flipV="1">
              <a:off x="2037656" y="4452917"/>
              <a:ext cx="24025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06" name="Line 142"/>
            <p:cNvSpPr>
              <a:spLocks noChangeShapeType="1"/>
            </p:cNvSpPr>
            <p:nvPr/>
          </p:nvSpPr>
          <p:spPr bwMode="auto">
            <a:xfrm flipV="1">
              <a:off x="3193356" y="4452917"/>
              <a:ext cx="12468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07" name="Line 143"/>
            <p:cNvSpPr>
              <a:spLocks noChangeShapeType="1"/>
            </p:cNvSpPr>
            <p:nvPr/>
          </p:nvSpPr>
          <p:spPr bwMode="auto">
            <a:xfrm flipH="1" flipV="1">
              <a:off x="4440205" y="4452917"/>
              <a:ext cx="4041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08" name="Line 144"/>
            <p:cNvSpPr>
              <a:spLocks noChangeShapeType="1"/>
            </p:cNvSpPr>
            <p:nvPr/>
          </p:nvSpPr>
          <p:spPr bwMode="auto">
            <a:xfrm flipH="1" flipV="1">
              <a:off x="4440205" y="4452917"/>
              <a:ext cx="13947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09" name="Line 145"/>
            <p:cNvSpPr>
              <a:spLocks noChangeShapeType="1"/>
            </p:cNvSpPr>
            <p:nvPr/>
          </p:nvSpPr>
          <p:spPr bwMode="auto">
            <a:xfrm flipH="1" flipV="1">
              <a:off x="4440205" y="4452917"/>
              <a:ext cx="23028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10" name="Line 146"/>
            <p:cNvSpPr>
              <a:spLocks noChangeShapeType="1"/>
            </p:cNvSpPr>
            <p:nvPr/>
          </p:nvSpPr>
          <p:spPr bwMode="auto">
            <a:xfrm flipH="1" flipV="1">
              <a:off x="4440205" y="4452917"/>
              <a:ext cx="32934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11" name="Line 147"/>
            <p:cNvSpPr>
              <a:spLocks noChangeShapeType="1"/>
            </p:cNvSpPr>
            <p:nvPr/>
          </p:nvSpPr>
          <p:spPr bwMode="auto">
            <a:xfrm>
              <a:off x="634306"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12" name="Line 148"/>
            <p:cNvSpPr>
              <a:spLocks noChangeShapeType="1"/>
            </p:cNvSpPr>
            <p:nvPr/>
          </p:nvSpPr>
          <p:spPr bwMode="auto">
            <a:xfrm>
              <a:off x="7168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13" name="Line 149"/>
            <p:cNvSpPr>
              <a:spLocks noChangeShapeType="1"/>
            </p:cNvSpPr>
            <p:nvPr/>
          </p:nvSpPr>
          <p:spPr bwMode="auto">
            <a:xfrm flipH="1">
              <a:off x="3866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14" name="Text Box 150"/>
            <p:cNvSpPr txBox="1">
              <a:spLocks noChangeArrowheads="1"/>
            </p:cNvSpPr>
            <p:nvPr/>
          </p:nvSpPr>
          <p:spPr bwMode="auto">
            <a:xfrm>
              <a:off x="372898" y="5662591"/>
              <a:ext cx="548668"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a:solidFill>
                    <a:schemeClr val="tx1"/>
                  </a:solidFill>
                  <a:latin typeface="微软雅黑" pitchFamily="34" charset="-122"/>
                  <a:ea typeface="微软雅黑" pitchFamily="34" charset="-122"/>
                </a:rPr>
                <a:t>…</a:t>
              </a:r>
            </a:p>
          </p:txBody>
        </p:sp>
        <p:sp>
          <p:nvSpPr>
            <p:cNvPr id="115" name="Line 151"/>
            <p:cNvSpPr>
              <a:spLocks noChangeShapeType="1"/>
            </p:cNvSpPr>
            <p:nvPr/>
          </p:nvSpPr>
          <p:spPr bwMode="auto">
            <a:xfrm>
              <a:off x="1851918"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16" name="Line 152"/>
            <p:cNvSpPr>
              <a:spLocks noChangeShapeType="1"/>
            </p:cNvSpPr>
            <p:nvPr/>
          </p:nvSpPr>
          <p:spPr bwMode="auto">
            <a:xfrm>
              <a:off x="19344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17" name="Line 153"/>
            <p:cNvSpPr>
              <a:spLocks noChangeShapeType="1"/>
            </p:cNvSpPr>
            <p:nvPr/>
          </p:nvSpPr>
          <p:spPr bwMode="auto">
            <a:xfrm flipH="1">
              <a:off x="16042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18" name="Text Box 154"/>
            <p:cNvSpPr txBox="1">
              <a:spLocks noChangeArrowheads="1"/>
            </p:cNvSpPr>
            <p:nvPr/>
          </p:nvSpPr>
          <p:spPr bwMode="auto">
            <a:xfrm>
              <a:off x="1590510" y="5662591"/>
              <a:ext cx="548668"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a:t>
              </a:r>
            </a:p>
          </p:txBody>
        </p:sp>
        <p:sp>
          <p:nvSpPr>
            <p:cNvPr id="119" name="Line 155"/>
            <p:cNvSpPr>
              <a:spLocks noChangeShapeType="1"/>
            </p:cNvSpPr>
            <p:nvPr/>
          </p:nvSpPr>
          <p:spPr bwMode="auto">
            <a:xfrm>
              <a:off x="3069531"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20" name="Line 156"/>
            <p:cNvSpPr>
              <a:spLocks noChangeShapeType="1"/>
            </p:cNvSpPr>
            <p:nvPr/>
          </p:nvSpPr>
          <p:spPr bwMode="auto">
            <a:xfrm>
              <a:off x="31520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21" name="Line 157"/>
            <p:cNvSpPr>
              <a:spLocks noChangeShapeType="1"/>
            </p:cNvSpPr>
            <p:nvPr/>
          </p:nvSpPr>
          <p:spPr bwMode="auto">
            <a:xfrm flipH="1">
              <a:off x="28218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22" name="Text Box 158"/>
            <p:cNvSpPr txBox="1">
              <a:spLocks noChangeArrowheads="1"/>
            </p:cNvSpPr>
            <p:nvPr/>
          </p:nvSpPr>
          <p:spPr bwMode="auto">
            <a:xfrm>
              <a:off x="2808123" y="5662591"/>
              <a:ext cx="548668"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a:t>
              </a:r>
            </a:p>
          </p:txBody>
        </p:sp>
        <p:sp>
          <p:nvSpPr>
            <p:cNvPr id="123" name="Line 159"/>
            <p:cNvSpPr>
              <a:spLocks noChangeShapeType="1"/>
            </p:cNvSpPr>
            <p:nvPr/>
          </p:nvSpPr>
          <p:spPr bwMode="auto">
            <a:xfrm>
              <a:off x="40326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24" name="Line 160"/>
            <p:cNvSpPr>
              <a:spLocks noChangeShapeType="1"/>
            </p:cNvSpPr>
            <p:nvPr/>
          </p:nvSpPr>
          <p:spPr bwMode="auto">
            <a:xfrm flipH="1">
              <a:off x="37024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25" name="Text Box 161"/>
            <p:cNvSpPr txBox="1">
              <a:spLocks noChangeArrowheads="1"/>
            </p:cNvSpPr>
            <p:nvPr/>
          </p:nvSpPr>
          <p:spPr bwMode="auto">
            <a:xfrm>
              <a:off x="3848598" y="5662591"/>
              <a:ext cx="548668"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a:t>
              </a:r>
            </a:p>
          </p:txBody>
        </p:sp>
        <p:sp>
          <p:nvSpPr>
            <p:cNvPr id="126" name="Line 162"/>
            <p:cNvSpPr>
              <a:spLocks noChangeShapeType="1"/>
            </p:cNvSpPr>
            <p:nvPr/>
          </p:nvSpPr>
          <p:spPr bwMode="auto">
            <a:xfrm>
              <a:off x="48581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27" name="Line 163"/>
            <p:cNvSpPr>
              <a:spLocks noChangeShapeType="1"/>
            </p:cNvSpPr>
            <p:nvPr/>
          </p:nvSpPr>
          <p:spPr bwMode="auto">
            <a:xfrm>
              <a:off x="49406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28" name="Line 164"/>
            <p:cNvSpPr>
              <a:spLocks noChangeShapeType="1"/>
            </p:cNvSpPr>
            <p:nvPr/>
          </p:nvSpPr>
          <p:spPr bwMode="auto">
            <a:xfrm flipH="1">
              <a:off x="46104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29" name="Text Box 165"/>
            <p:cNvSpPr txBox="1">
              <a:spLocks noChangeArrowheads="1"/>
            </p:cNvSpPr>
            <p:nvPr/>
          </p:nvSpPr>
          <p:spPr bwMode="auto">
            <a:xfrm>
              <a:off x="4596705" y="5662591"/>
              <a:ext cx="548668"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a:t>
              </a:r>
            </a:p>
          </p:txBody>
        </p:sp>
        <p:sp>
          <p:nvSpPr>
            <p:cNvPr id="130" name="Line 166"/>
            <p:cNvSpPr>
              <a:spLocks noChangeShapeType="1"/>
            </p:cNvSpPr>
            <p:nvPr/>
          </p:nvSpPr>
          <p:spPr bwMode="auto">
            <a:xfrm>
              <a:off x="58487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31" name="Line 167"/>
            <p:cNvSpPr>
              <a:spLocks noChangeShapeType="1"/>
            </p:cNvSpPr>
            <p:nvPr/>
          </p:nvSpPr>
          <p:spPr bwMode="auto">
            <a:xfrm>
              <a:off x="59312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32" name="Line 168"/>
            <p:cNvSpPr>
              <a:spLocks noChangeShapeType="1"/>
            </p:cNvSpPr>
            <p:nvPr/>
          </p:nvSpPr>
          <p:spPr bwMode="auto">
            <a:xfrm flipH="1">
              <a:off x="56010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33" name="Text Box 169"/>
            <p:cNvSpPr txBox="1">
              <a:spLocks noChangeArrowheads="1"/>
            </p:cNvSpPr>
            <p:nvPr/>
          </p:nvSpPr>
          <p:spPr bwMode="auto">
            <a:xfrm>
              <a:off x="5587305" y="5662591"/>
              <a:ext cx="548668"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a:t>
              </a:r>
            </a:p>
          </p:txBody>
        </p:sp>
        <p:sp>
          <p:nvSpPr>
            <p:cNvPr id="134" name="Line 170"/>
            <p:cNvSpPr>
              <a:spLocks noChangeShapeType="1"/>
            </p:cNvSpPr>
            <p:nvPr/>
          </p:nvSpPr>
          <p:spPr bwMode="auto">
            <a:xfrm>
              <a:off x="77473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35" name="Line 171"/>
            <p:cNvSpPr>
              <a:spLocks noChangeShapeType="1"/>
            </p:cNvSpPr>
            <p:nvPr/>
          </p:nvSpPr>
          <p:spPr bwMode="auto">
            <a:xfrm>
              <a:off x="78299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36" name="Line 172"/>
            <p:cNvSpPr>
              <a:spLocks noChangeShapeType="1"/>
            </p:cNvSpPr>
            <p:nvPr/>
          </p:nvSpPr>
          <p:spPr bwMode="auto">
            <a:xfrm flipH="1">
              <a:off x="74997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37" name="Text Box 173"/>
            <p:cNvSpPr txBox="1">
              <a:spLocks noChangeArrowheads="1"/>
            </p:cNvSpPr>
            <p:nvPr/>
          </p:nvSpPr>
          <p:spPr bwMode="auto">
            <a:xfrm>
              <a:off x="7485957" y="5662591"/>
              <a:ext cx="548668"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a:t>
              </a:r>
            </a:p>
          </p:txBody>
        </p:sp>
        <p:sp>
          <p:nvSpPr>
            <p:cNvPr id="138" name="Line 174"/>
            <p:cNvSpPr>
              <a:spLocks noChangeShapeType="1"/>
            </p:cNvSpPr>
            <p:nvPr/>
          </p:nvSpPr>
          <p:spPr bwMode="auto">
            <a:xfrm>
              <a:off x="67567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39" name="Line 175"/>
            <p:cNvSpPr>
              <a:spLocks noChangeShapeType="1"/>
            </p:cNvSpPr>
            <p:nvPr/>
          </p:nvSpPr>
          <p:spPr bwMode="auto">
            <a:xfrm>
              <a:off x="68393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40" name="Line 176"/>
            <p:cNvSpPr>
              <a:spLocks noChangeShapeType="1"/>
            </p:cNvSpPr>
            <p:nvPr/>
          </p:nvSpPr>
          <p:spPr bwMode="auto">
            <a:xfrm flipH="1">
              <a:off x="65091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41" name="Text Box 177"/>
            <p:cNvSpPr txBox="1">
              <a:spLocks noChangeArrowheads="1"/>
            </p:cNvSpPr>
            <p:nvPr/>
          </p:nvSpPr>
          <p:spPr bwMode="auto">
            <a:xfrm>
              <a:off x="6495357" y="5662591"/>
              <a:ext cx="548668"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a:t>
              </a:r>
            </a:p>
          </p:txBody>
        </p:sp>
        <p:sp>
          <p:nvSpPr>
            <p:cNvPr id="142" name="Text Box 178"/>
            <p:cNvSpPr txBox="1">
              <a:spLocks noChangeArrowheads="1"/>
            </p:cNvSpPr>
            <p:nvPr/>
          </p:nvSpPr>
          <p:spPr bwMode="auto">
            <a:xfrm>
              <a:off x="8394006" y="5129191"/>
              <a:ext cx="548668"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a:solidFill>
                    <a:schemeClr val="tx1"/>
                  </a:solidFill>
                  <a:latin typeface="微软雅黑" pitchFamily="34" charset="-122"/>
                  <a:ea typeface="微软雅黑" pitchFamily="34" charset="-122"/>
                </a:rPr>
                <a:t>…</a:t>
              </a:r>
            </a:p>
          </p:txBody>
        </p:sp>
        <p:sp>
          <p:nvSpPr>
            <p:cNvPr id="143" name="Line 179"/>
            <p:cNvSpPr>
              <a:spLocks noChangeShapeType="1"/>
            </p:cNvSpPr>
            <p:nvPr/>
          </p:nvSpPr>
          <p:spPr bwMode="auto">
            <a:xfrm flipH="1">
              <a:off x="4441925" y="4151293"/>
              <a:ext cx="3440" cy="3095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144" name="Line 180"/>
            <p:cNvSpPr>
              <a:spLocks noChangeShapeType="1"/>
            </p:cNvSpPr>
            <p:nvPr/>
          </p:nvSpPr>
          <p:spPr bwMode="auto">
            <a:xfrm flipH="1">
              <a:off x="3745409" y="5494318"/>
              <a:ext cx="211534" cy="6397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45" name="Text Box 181"/>
            <p:cNvSpPr txBox="1">
              <a:spLocks noChangeArrowheads="1"/>
            </p:cNvSpPr>
            <p:nvPr/>
          </p:nvSpPr>
          <p:spPr bwMode="auto">
            <a:xfrm>
              <a:off x="2785765" y="6021367"/>
              <a:ext cx="2677062"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err="1">
                  <a:solidFill>
                    <a:schemeClr val="tx1"/>
                  </a:solidFill>
                  <a:latin typeface="微软雅黑" pitchFamily="34" charset="-122"/>
                  <a:ea typeface="微软雅黑" pitchFamily="34" charset="-122"/>
                </a:rPr>
                <a:t>ipInReceives</a:t>
              </a:r>
              <a:r>
                <a:rPr kumimoji="1" lang="en-US" altLang="zh-CN" sz="1600" dirty="0">
                  <a:solidFill>
                    <a:schemeClr val="tx1"/>
                  </a:solidFill>
                  <a:latin typeface="微软雅黑" pitchFamily="34" charset="-122"/>
                  <a:ea typeface="微软雅黑" pitchFamily="34" charset="-122"/>
                </a:rPr>
                <a:t>(3) </a:t>
              </a:r>
            </a:p>
          </p:txBody>
        </p:sp>
        <p:sp>
          <p:nvSpPr>
            <p:cNvPr id="146" name="AutoShape 182"/>
            <p:cNvSpPr>
              <a:spLocks noChangeArrowheads="1"/>
            </p:cNvSpPr>
            <p:nvPr/>
          </p:nvSpPr>
          <p:spPr bwMode="auto">
            <a:xfrm>
              <a:off x="5428427" y="6150946"/>
              <a:ext cx="495298" cy="228601"/>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600">
                <a:latin typeface="微软雅黑" pitchFamily="34" charset="-122"/>
                <a:ea typeface="微软雅黑" pitchFamily="34" charset="-122"/>
              </a:endParaRPr>
            </a:p>
          </p:txBody>
        </p:sp>
        <p:sp>
          <p:nvSpPr>
            <p:cNvPr id="147" name="Text Box 183"/>
            <p:cNvSpPr txBox="1">
              <a:spLocks noChangeArrowheads="1"/>
            </p:cNvSpPr>
            <p:nvPr/>
          </p:nvSpPr>
          <p:spPr bwMode="auto">
            <a:xfrm>
              <a:off x="6362164" y="6090353"/>
              <a:ext cx="2333344"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a:solidFill>
                    <a:schemeClr val="tx1"/>
                  </a:solidFill>
                  <a:latin typeface="微软雅黑" pitchFamily="34" charset="-122"/>
                  <a:ea typeface="微软雅黑" pitchFamily="34" charset="-122"/>
                  <a:sym typeface="Symbol" pitchFamily="18" charset="2"/>
                </a:rPr>
                <a:t>1.3.6.1.2.1.4.3</a:t>
              </a:r>
            </a:p>
          </p:txBody>
        </p:sp>
        <p:sp>
          <p:nvSpPr>
            <p:cNvPr id="148" name="Text Box 184"/>
            <p:cNvSpPr txBox="1">
              <a:spLocks noChangeArrowheads="1"/>
            </p:cNvSpPr>
            <p:nvPr/>
          </p:nvSpPr>
          <p:spPr bwMode="auto">
            <a:xfrm>
              <a:off x="5931263" y="6551015"/>
              <a:ext cx="7630052" cy="4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600" dirty="0">
                  <a:solidFill>
                    <a:schemeClr val="tx1"/>
                  </a:solidFill>
                  <a:latin typeface="微软雅黑" pitchFamily="34" charset="-122"/>
                  <a:ea typeface="微软雅黑" pitchFamily="34" charset="-122"/>
                  <a:sym typeface="Symbol" pitchFamily="18" charset="2"/>
                </a:rPr>
                <a:t>(iso.org.dod.internet.mgmt.mib-2.ip.ipinreceives)</a:t>
              </a:r>
            </a:p>
          </p:txBody>
        </p:sp>
        <p:sp>
          <p:nvSpPr>
            <p:cNvPr id="149" name="Line 185"/>
            <p:cNvSpPr>
              <a:spLocks noChangeShapeType="1"/>
            </p:cNvSpPr>
            <p:nvPr/>
          </p:nvSpPr>
          <p:spPr bwMode="auto">
            <a:xfrm flipH="1" flipV="1">
              <a:off x="7720735" y="6368448"/>
              <a:ext cx="79111" cy="3000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spTree>
    <p:extLst>
      <p:ext uri="{BB962C8B-B14F-4D97-AF65-F5344CB8AC3E}">
        <p14:creationId xmlns:p14="http://schemas.microsoft.com/office/powerpoint/2010/main" val="39012527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196</a:t>
            </a:fld>
            <a:endParaRPr kumimoji="1" lang="zh-CN" altLang="en-US" dirty="0"/>
          </a:p>
        </p:txBody>
      </p:sp>
      <p:sp>
        <p:nvSpPr>
          <p:cNvPr id="64" name="矩形 63"/>
          <p:cNvSpPr/>
          <p:nvPr/>
        </p:nvSpPr>
        <p:spPr>
          <a:xfrm>
            <a:off x="4475481" y="6029543"/>
            <a:ext cx="3021981" cy="461665"/>
          </a:xfrm>
          <a:prstGeom prst="rect">
            <a:avLst/>
          </a:prstGeom>
        </p:spPr>
        <p:txBody>
          <a:bodyPr wrap="none">
            <a:spAutoFit/>
          </a:bodyPr>
          <a:lstStyle/>
          <a:p>
            <a:pPr algn="ctr" eaLnBrk="0" hangingPunct="0"/>
            <a:r>
              <a:rPr lang="en-US" altLang="zh-CN" sz="2400" dirty="0">
                <a:latin typeface="微软雅黑" pitchFamily="34" charset="-122"/>
                <a:ea typeface="微软雅黑" pitchFamily="34" charset="-122"/>
              </a:rPr>
              <a:t>ASN.1 </a:t>
            </a:r>
            <a:r>
              <a:rPr lang="zh-CN" altLang="en-US" sz="2400" dirty="0">
                <a:latin typeface="微软雅黑" pitchFamily="34" charset="-122"/>
                <a:ea typeface="微软雅黑" pitchFamily="34" charset="-122"/>
              </a:rPr>
              <a:t>部分数据类型</a:t>
            </a:r>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
        <p:nvSpPr>
          <p:cNvPr id="66" name="矩形 65">
            <a:extLst>
              <a:ext uri="{FF2B5EF4-FFF2-40B4-BE49-F238E27FC236}">
                <a16:creationId xmlns:a16="http://schemas.microsoft.com/office/drawing/2014/main" id="{E0A99D06-7899-4749-87EB-BC042916C1D8}"/>
              </a:ext>
            </a:extLst>
          </p:cNvPr>
          <p:cNvSpPr/>
          <p:nvPr/>
        </p:nvSpPr>
        <p:spPr>
          <a:xfrm>
            <a:off x="4471229" y="6492874"/>
            <a:ext cx="2491388"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谢希仁</a:t>
            </a:r>
            <a:endParaRPr lang="zh-CN" altLang="en-US" sz="1600" dirty="0">
              <a:solidFill>
                <a:prstClr val="white">
                  <a:lumMod val="65000"/>
                </a:prstClr>
              </a:solidFill>
            </a:endParaRPr>
          </a:p>
        </p:txBody>
      </p:sp>
      <p:graphicFrame>
        <p:nvGraphicFramePr>
          <p:cNvPr id="67" name="Group 4"/>
          <p:cNvGraphicFramePr>
            <a:graphicFrameLocks/>
          </p:cNvGraphicFramePr>
          <p:nvPr>
            <p:extLst>
              <p:ext uri="{D42A27DB-BD31-4B8C-83A1-F6EECF244321}">
                <p14:modId xmlns:p14="http://schemas.microsoft.com/office/powerpoint/2010/main" val="587077691"/>
              </p:ext>
            </p:extLst>
          </p:nvPr>
        </p:nvGraphicFramePr>
        <p:xfrm>
          <a:off x="721404" y="1450471"/>
          <a:ext cx="10530137" cy="4572000"/>
        </p:xfrm>
        <a:graphic>
          <a:graphicData uri="http://schemas.openxmlformats.org/drawingml/2006/table">
            <a:tbl>
              <a:tblPr firstRow="1" bandRow="1">
                <a:tableStyleId>{7DF18680-E054-41AD-8BC1-D1AEF772440D}</a:tableStyleId>
              </a:tblPr>
              <a:tblGrid>
                <a:gridCol w="1792537">
                  <a:extLst>
                    <a:ext uri="{9D8B030D-6E8A-4147-A177-3AD203B41FA5}">
                      <a16:colId xmlns:a16="http://schemas.microsoft.com/office/drawing/2014/main" val="20000"/>
                    </a:ext>
                  </a:extLst>
                </a:gridCol>
                <a:gridCol w="3632200">
                  <a:extLst>
                    <a:ext uri="{9D8B030D-6E8A-4147-A177-3AD203B41FA5}">
                      <a16:colId xmlns:a16="http://schemas.microsoft.com/office/drawing/2014/main" val="20001"/>
                    </a:ext>
                  </a:extLst>
                </a:gridCol>
                <a:gridCol w="5105400">
                  <a:extLst>
                    <a:ext uri="{9D8B030D-6E8A-4147-A177-3AD203B41FA5}">
                      <a16:colId xmlns:a16="http://schemas.microsoft.com/office/drawing/2014/main" val="20002"/>
                    </a:ext>
                  </a:extLst>
                </a:gridCol>
              </a:tblGrid>
              <a:tr h="43691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分类</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数据类型名称</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含义</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7190">
                <a:tc rowSpan="5">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简单类型</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INTEGER</a:t>
                      </a:r>
                      <a:endParaRPr kumimoji="0" lang="en-US" altLang="zh-CN"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任意长度整数</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719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BIT STRING</a:t>
                      </a:r>
                      <a:endParaRPr kumimoji="0" lang="en-US" altLang="zh-CN"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0 </a:t>
                      </a: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位或多位组成的二进制串</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719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OCTET STRING</a:t>
                      </a:r>
                      <a:endParaRPr kumimoji="0" lang="en-US" altLang="zh-CN"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0 </a:t>
                      </a: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位或多位组成的字节串</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719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NULL</a:t>
                      </a:r>
                      <a:endParaRPr kumimoji="0" lang="en-US" altLang="zh-CN"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空值</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4709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OBJECT IDENTIFIER</a:t>
                      </a:r>
                      <a:endParaRPr kumimoji="0" lang="en-US" altLang="zh-CN"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定义的数据类型</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97190">
                <a:tc row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结构化类型</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SEQUENCE</a:t>
                      </a:r>
                      <a:endParaRPr kumimoji="0" lang="en-US" altLang="zh-CN"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由多个数据类型按序组成的值</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9719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SEQUENCE OF</a:t>
                      </a:r>
                      <a:endParaRPr kumimoji="0" lang="en-US" altLang="zh-CN"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由同一数据类型按序组成的值</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9719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CHOICE</a:t>
                      </a:r>
                      <a:endParaRPr kumimoji="0" lang="en-US" altLang="zh-CN"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可以从多个数据类型中选择一个</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9719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0" u="none" strike="noStrike" cap="none" normalizeH="0" baseline="0" dirty="0">
                          <a:ln>
                            <a:noFill/>
                          </a:ln>
                          <a:solidFill>
                            <a:schemeClr val="tx1"/>
                          </a:solidFill>
                          <a:effectLst/>
                          <a:latin typeface="微软雅黑" pitchFamily="34" charset="-122"/>
                          <a:ea typeface="微软雅黑" pitchFamily="34" charset="-122"/>
                        </a:rPr>
                        <a:t>ANY</a:t>
                      </a:r>
                      <a:endParaRPr kumimoji="0" lang="en-US" altLang="zh-CN"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0" u="none" strike="noStrike" cap="none" normalizeH="0" baseline="0" dirty="0">
                          <a:ln>
                            <a:noFill/>
                          </a:ln>
                          <a:solidFill>
                            <a:schemeClr val="tx1"/>
                          </a:solidFill>
                          <a:effectLst/>
                          <a:latin typeface="微软雅黑" pitchFamily="34" charset="-122"/>
                          <a:ea typeface="微软雅黑" pitchFamily="34" charset="-122"/>
                        </a:rPr>
                        <a:t>任何数据类型</a:t>
                      </a:r>
                      <a:endParaRPr kumimoji="0" lang="zh-CN" altLang="en-US" sz="2400" b="0"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659089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197</a:t>
            </a:fld>
            <a:endParaRPr kumimoji="1" lang="zh-CN" altLang="en-US" dirty="0"/>
          </a:p>
        </p:txBody>
      </p:sp>
      <p:sp>
        <p:nvSpPr>
          <p:cNvPr id="64" name="矩形 63"/>
          <p:cNvSpPr/>
          <p:nvPr/>
        </p:nvSpPr>
        <p:spPr>
          <a:xfrm>
            <a:off x="5076362" y="5615281"/>
            <a:ext cx="1691489" cy="461665"/>
          </a:xfrm>
          <a:prstGeom prst="rect">
            <a:avLst/>
          </a:prstGeom>
        </p:spPr>
        <p:txBody>
          <a:bodyPr wrap="none">
            <a:spAutoFit/>
          </a:bodyPr>
          <a:lstStyle/>
          <a:p>
            <a:pPr algn="ctr" eaLnBrk="0" hangingPunct="0"/>
            <a:r>
              <a:rPr lang="en-US" altLang="zh-CN" sz="2400" dirty="0">
                <a:latin typeface="微软雅黑" pitchFamily="34" charset="-122"/>
                <a:ea typeface="微软雅黑" pitchFamily="34" charset="-122"/>
              </a:rPr>
              <a:t>MIB</a:t>
            </a:r>
            <a:r>
              <a:rPr lang="zh-CN" altLang="en-US" sz="2400" dirty="0">
                <a:latin typeface="微软雅黑" pitchFamily="34" charset="-122"/>
                <a:ea typeface="微软雅黑" pitchFamily="34" charset="-122"/>
              </a:rPr>
              <a:t>对象组</a:t>
            </a:r>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graphicFrame>
        <p:nvGraphicFramePr>
          <p:cNvPr id="8" name="内容占位符 6"/>
          <p:cNvGraphicFramePr>
            <a:graphicFrameLocks/>
          </p:cNvGraphicFramePr>
          <p:nvPr>
            <p:extLst>
              <p:ext uri="{D42A27DB-BD31-4B8C-83A1-F6EECF244321}">
                <p14:modId xmlns:p14="http://schemas.microsoft.com/office/powerpoint/2010/main" val="2517818117"/>
              </p:ext>
            </p:extLst>
          </p:nvPr>
        </p:nvGraphicFramePr>
        <p:xfrm>
          <a:off x="742619" y="1796833"/>
          <a:ext cx="10731702" cy="3759874"/>
        </p:xfrm>
        <a:graphic>
          <a:graphicData uri="http://schemas.openxmlformats.org/drawingml/2006/table">
            <a:tbl>
              <a:tblPr/>
              <a:tblGrid>
                <a:gridCol w="3287747">
                  <a:extLst>
                    <a:ext uri="{9D8B030D-6E8A-4147-A177-3AD203B41FA5}">
                      <a16:colId xmlns:a16="http://schemas.microsoft.com/office/drawing/2014/main" val="20000"/>
                    </a:ext>
                  </a:extLst>
                </a:gridCol>
                <a:gridCol w="1860988">
                  <a:extLst>
                    <a:ext uri="{9D8B030D-6E8A-4147-A177-3AD203B41FA5}">
                      <a16:colId xmlns:a16="http://schemas.microsoft.com/office/drawing/2014/main" val="20001"/>
                    </a:ext>
                  </a:extLst>
                </a:gridCol>
                <a:gridCol w="5582967">
                  <a:extLst>
                    <a:ext uri="{9D8B030D-6E8A-4147-A177-3AD203B41FA5}">
                      <a16:colId xmlns:a16="http://schemas.microsoft.com/office/drawing/2014/main" val="20002"/>
                    </a:ext>
                  </a:extLst>
                </a:gridCol>
              </a:tblGrid>
              <a:tr h="493065">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组  名</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组标识符</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2100" b="0" dirty="0">
                          <a:solidFill>
                            <a:schemeClr val="tx1"/>
                          </a:solidFill>
                          <a:effectLst/>
                          <a:latin typeface="微软雅黑" pitchFamily="34" charset="-122"/>
                          <a:ea typeface="微软雅黑" pitchFamily="34" charset="-122"/>
                        </a:rPr>
                        <a:t>所包含的信息</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4452">
                <a:tc>
                  <a:txBody>
                    <a:bodyPr/>
                    <a:lstStyle/>
                    <a:p>
                      <a:pPr algn="ctr" hangingPunct="0">
                        <a:lnSpc>
                          <a:spcPct val="100000"/>
                        </a:lnSpc>
                        <a:spcAft>
                          <a:spcPts val="0"/>
                        </a:spcAft>
                      </a:pPr>
                      <a:r>
                        <a:rPr lang="en-US" sz="2100" b="0" dirty="0">
                          <a:solidFill>
                            <a:schemeClr val="tx1"/>
                          </a:solidFill>
                          <a:effectLst/>
                          <a:latin typeface="微软雅黑" pitchFamily="34" charset="-122"/>
                          <a:ea typeface="微软雅黑" pitchFamily="34" charset="-122"/>
                        </a:rPr>
                        <a:t>system</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tabLst>
                          <a:tab pos="2637155" algn="ctr"/>
                          <a:tab pos="5274310" algn="r"/>
                          <a:tab pos="266700" algn="l"/>
                        </a:tabLst>
                      </a:pPr>
                      <a:r>
                        <a:rPr lang="en-US" sz="2100" b="0" dirty="0">
                          <a:solidFill>
                            <a:schemeClr val="tx1"/>
                          </a:solidFill>
                          <a:effectLst/>
                          <a:latin typeface="微软雅黑" pitchFamily="34" charset="-122"/>
                          <a:ea typeface="微软雅黑" pitchFamily="34" charset="-122"/>
                        </a:rPr>
                        <a:t>1.3.6.1.2.1.1</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与</a:t>
                      </a:r>
                      <a:r>
                        <a:rPr lang="zh-CN" sz="2100" b="0" dirty="0">
                          <a:solidFill>
                            <a:schemeClr val="tx1"/>
                          </a:solidFill>
                          <a:effectLst/>
                          <a:latin typeface="微软雅黑" pitchFamily="34" charset="-122"/>
                          <a:ea typeface="微软雅黑" pitchFamily="34" charset="-122"/>
                        </a:rPr>
                        <a:t>主机或路由器的操作系统</a:t>
                      </a:r>
                      <a:r>
                        <a:rPr lang="zh-CN" altLang="en-US" sz="2100" b="0" dirty="0">
                          <a:solidFill>
                            <a:schemeClr val="tx1"/>
                          </a:solidFill>
                          <a:effectLst/>
                          <a:latin typeface="微软雅黑" pitchFamily="34" charset="-122"/>
                          <a:ea typeface="微软雅黑" pitchFamily="34" charset="-122"/>
                        </a:rPr>
                        <a:t>相关的对象</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4452">
                <a:tc>
                  <a:txBody>
                    <a:bodyPr/>
                    <a:lstStyle/>
                    <a:p>
                      <a:pPr algn="ctr" hangingPunct="0">
                        <a:lnSpc>
                          <a:spcPct val="100000"/>
                        </a:lnSpc>
                        <a:spcAft>
                          <a:spcPts val="0"/>
                        </a:spcAft>
                      </a:pPr>
                      <a:r>
                        <a:rPr lang="en-US" sz="2100" b="0" dirty="0">
                          <a:solidFill>
                            <a:schemeClr val="tx1"/>
                          </a:solidFill>
                          <a:effectLst/>
                          <a:latin typeface="微软雅黑" pitchFamily="34" charset="-122"/>
                          <a:ea typeface="微软雅黑" pitchFamily="34" charset="-122"/>
                        </a:rPr>
                        <a:t>interfaces</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100" b="0" dirty="0">
                          <a:solidFill>
                            <a:schemeClr val="tx1"/>
                          </a:solidFill>
                          <a:effectLst/>
                          <a:latin typeface="微软雅黑" pitchFamily="34" charset="-122"/>
                          <a:ea typeface="微软雅黑" pitchFamily="34" charset="-122"/>
                        </a:rPr>
                        <a:t>1.3.6.1.2.1.</a:t>
                      </a:r>
                      <a:r>
                        <a:rPr lang="en-US" sz="2100" b="0" dirty="0">
                          <a:solidFill>
                            <a:schemeClr val="tx1"/>
                          </a:solidFill>
                          <a:effectLst/>
                          <a:latin typeface="微软雅黑" pitchFamily="34" charset="-122"/>
                          <a:ea typeface="微软雅黑" pitchFamily="34" charset="-122"/>
                        </a:rPr>
                        <a:t>2</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与</a:t>
                      </a:r>
                      <a:r>
                        <a:rPr lang="zh-CN" sz="2100" b="0" dirty="0">
                          <a:solidFill>
                            <a:schemeClr val="tx1"/>
                          </a:solidFill>
                          <a:effectLst/>
                          <a:latin typeface="微软雅黑" pitchFamily="34" charset="-122"/>
                          <a:ea typeface="微软雅黑" pitchFamily="34" charset="-122"/>
                        </a:rPr>
                        <a:t>网络接口</a:t>
                      </a:r>
                      <a:r>
                        <a:rPr lang="zh-CN" altLang="en-US" sz="2100" b="0" dirty="0">
                          <a:solidFill>
                            <a:schemeClr val="tx1"/>
                          </a:solidFill>
                          <a:effectLst/>
                          <a:latin typeface="微软雅黑" pitchFamily="34" charset="-122"/>
                          <a:ea typeface="微软雅黑" pitchFamily="34" charset="-122"/>
                        </a:rPr>
                        <a:t>相关的对象</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5645">
                <a:tc>
                  <a:txBody>
                    <a:bodyPr/>
                    <a:lstStyle/>
                    <a:p>
                      <a:pPr algn="ctr" hangingPunct="0">
                        <a:lnSpc>
                          <a:spcPct val="100000"/>
                        </a:lnSpc>
                        <a:spcAft>
                          <a:spcPts val="0"/>
                        </a:spcAft>
                      </a:pPr>
                      <a:r>
                        <a:rPr lang="en-US" sz="2100" b="0">
                          <a:solidFill>
                            <a:schemeClr val="tx1"/>
                          </a:solidFill>
                          <a:effectLst/>
                          <a:latin typeface="微软雅黑" pitchFamily="34" charset="-122"/>
                          <a:ea typeface="微软雅黑" pitchFamily="34" charset="-122"/>
                        </a:rPr>
                        <a:t>address translation</a:t>
                      </a:r>
                      <a:endParaRPr lang="zh-CN" sz="21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altLang="zh-CN" sz="2100" b="0" dirty="0">
                          <a:solidFill>
                            <a:schemeClr val="tx1"/>
                          </a:solidFill>
                          <a:effectLst/>
                          <a:latin typeface="微软雅黑" pitchFamily="34" charset="-122"/>
                          <a:ea typeface="微软雅黑" pitchFamily="34" charset="-122"/>
                        </a:rPr>
                        <a:t>1.3.6.1.2.1.</a:t>
                      </a:r>
                      <a:r>
                        <a:rPr lang="en-US" sz="2100" b="0" dirty="0">
                          <a:solidFill>
                            <a:schemeClr val="tx1"/>
                          </a:solidFill>
                          <a:effectLst/>
                          <a:latin typeface="微软雅黑" pitchFamily="34" charset="-122"/>
                          <a:ea typeface="微软雅黑" pitchFamily="34" charset="-122"/>
                        </a:rPr>
                        <a:t>3</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与</a:t>
                      </a:r>
                      <a:r>
                        <a:rPr lang="zh-CN" sz="2100" b="0" dirty="0">
                          <a:solidFill>
                            <a:schemeClr val="tx1"/>
                          </a:solidFill>
                          <a:effectLst/>
                          <a:latin typeface="微软雅黑" pitchFamily="34" charset="-122"/>
                          <a:ea typeface="微软雅黑" pitchFamily="34" charset="-122"/>
                        </a:rPr>
                        <a:t>地址转换</a:t>
                      </a:r>
                      <a:r>
                        <a:rPr lang="zh-CN" altLang="en-US" sz="2100" b="0" dirty="0">
                          <a:solidFill>
                            <a:schemeClr val="tx1"/>
                          </a:solidFill>
                          <a:effectLst/>
                          <a:latin typeface="微软雅黑" pitchFamily="34" charset="-122"/>
                          <a:ea typeface="微软雅黑" pitchFamily="34" charset="-122"/>
                        </a:rPr>
                        <a:t>相关的对象</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4452">
                <a:tc>
                  <a:txBody>
                    <a:bodyPr/>
                    <a:lstStyle/>
                    <a:p>
                      <a:pPr algn="ctr" hangingPunct="0">
                        <a:lnSpc>
                          <a:spcPct val="100000"/>
                        </a:lnSpc>
                        <a:spcAft>
                          <a:spcPts val="0"/>
                        </a:spcAft>
                      </a:pPr>
                      <a:r>
                        <a:rPr lang="en-US" sz="2100" b="0" dirty="0" err="1">
                          <a:solidFill>
                            <a:schemeClr val="tx1"/>
                          </a:solidFill>
                          <a:effectLst/>
                          <a:latin typeface="微软雅黑" pitchFamily="34" charset="-122"/>
                          <a:ea typeface="微软雅黑" pitchFamily="34" charset="-122"/>
                        </a:rPr>
                        <a:t>ip</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100" b="0" dirty="0">
                          <a:solidFill>
                            <a:schemeClr val="tx1"/>
                          </a:solidFill>
                          <a:effectLst/>
                          <a:latin typeface="微软雅黑" pitchFamily="34" charset="-122"/>
                          <a:ea typeface="微软雅黑" pitchFamily="34" charset="-122"/>
                        </a:rPr>
                        <a:t>1.3.6.1.2.1.</a:t>
                      </a:r>
                      <a:r>
                        <a:rPr lang="en-US" sz="2100" b="0" dirty="0">
                          <a:solidFill>
                            <a:schemeClr val="tx1"/>
                          </a:solidFill>
                          <a:effectLst/>
                          <a:latin typeface="微软雅黑" pitchFamily="34" charset="-122"/>
                          <a:ea typeface="微软雅黑" pitchFamily="34" charset="-122"/>
                        </a:rPr>
                        <a:t>4</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与</a:t>
                      </a:r>
                      <a:r>
                        <a:rPr lang="en-US" sz="2100" b="0" dirty="0">
                          <a:solidFill>
                            <a:schemeClr val="tx1"/>
                          </a:solidFill>
                          <a:effectLst/>
                          <a:latin typeface="微软雅黑" pitchFamily="34" charset="-122"/>
                          <a:ea typeface="微软雅黑" pitchFamily="34" charset="-122"/>
                        </a:rPr>
                        <a:t>IP</a:t>
                      </a:r>
                      <a:r>
                        <a:rPr lang="zh-CN" altLang="en-US" sz="2100" b="0" dirty="0">
                          <a:solidFill>
                            <a:schemeClr val="tx1"/>
                          </a:solidFill>
                          <a:effectLst/>
                          <a:latin typeface="微软雅黑" pitchFamily="34" charset="-122"/>
                          <a:ea typeface="微软雅黑" pitchFamily="34" charset="-122"/>
                        </a:rPr>
                        <a:t>协议运行相关的对象</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4452">
                <a:tc>
                  <a:txBody>
                    <a:bodyPr/>
                    <a:lstStyle/>
                    <a:p>
                      <a:pPr algn="ctr" hangingPunct="0">
                        <a:lnSpc>
                          <a:spcPct val="100000"/>
                        </a:lnSpc>
                        <a:spcAft>
                          <a:spcPts val="0"/>
                        </a:spcAft>
                      </a:pPr>
                      <a:r>
                        <a:rPr lang="en-US" sz="2100" b="0">
                          <a:solidFill>
                            <a:schemeClr val="tx1"/>
                          </a:solidFill>
                          <a:effectLst/>
                          <a:latin typeface="微软雅黑" pitchFamily="34" charset="-122"/>
                          <a:ea typeface="微软雅黑" pitchFamily="34" charset="-122"/>
                        </a:rPr>
                        <a:t>icmp</a:t>
                      </a:r>
                      <a:endParaRPr lang="zh-CN" sz="21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altLang="zh-CN" sz="2100" b="0" dirty="0">
                          <a:solidFill>
                            <a:schemeClr val="tx1"/>
                          </a:solidFill>
                          <a:effectLst/>
                          <a:latin typeface="微软雅黑" pitchFamily="34" charset="-122"/>
                          <a:ea typeface="微软雅黑" pitchFamily="34" charset="-122"/>
                        </a:rPr>
                        <a:t>1.3.6.1.2.1.</a:t>
                      </a:r>
                      <a:r>
                        <a:rPr lang="en-US" sz="2100" b="0" dirty="0">
                          <a:solidFill>
                            <a:schemeClr val="tx1"/>
                          </a:solidFill>
                          <a:effectLst/>
                          <a:latin typeface="微软雅黑" pitchFamily="34" charset="-122"/>
                          <a:ea typeface="微软雅黑" pitchFamily="34" charset="-122"/>
                        </a:rPr>
                        <a:t>5</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与</a:t>
                      </a:r>
                      <a:r>
                        <a:rPr lang="en-US" sz="2100" b="0" dirty="0">
                          <a:solidFill>
                            <a:schemeClr val="tx1"/>
                          </a:solidFill>
                          <a:effectLst/>
                          <a:latin typeface="微软雅黑" pitchFamily="34" charset="-122"/>
                          <a:ea typeface="微软雅黑" pitchFamily="34" charset="-122"/>
                        </a:rPr>
                        <a:t>ICMP</a:t>
                      </a:r>
                      <a:r>
                        <a:rPr lang="zh-CN" altLang="en-US" sz="2100" b="0" dirty="0">
                          <a:solidFill>
                            <a:schemeClr val="tx1"/>
                          </a:solidFill>
                          <a:effectLst/>
                          <a:latin typeface="微软雅黑" pitchFamily="34" charset="-122"/>
                          <a:ea typeface="微软雅黑" pitchFamily="34" charset="-122"/>
                        </a:rPr>
                        <a:t>协议运行相关的对象</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4452">
                <a:tc>
                  <a:txBody>
                    <a:bodyPr/>
                    <a:lstStyle/>
                    <a:p>
                      <a:pPr algn="ctr" hangingPunct="0">
                        <a:lnSpc>
                          <a:spcPct val="100000"/>
                        </a:lnSpc>
                        <a:spcAft>
                          <a:spcPts val="0"/>
                        </a:spcAft>
                      </a:pPr>
                      <a:r>
                        <a:rPr lang="en-US" sz="2100" b="0" dirty="0" err="1">
                          <a:solidFill>
                            <a:schemeClr val="tx1"/>
                          </a:solidFill>
                          <a:effectLst/>
                          <a:latin typeface="微软雅黑" pitchFamily="34" charset="-122"/>
                          <a:ea typeface="微软雅黑" pitchFamily="34" charset="-122"/>
                        </a:rPr>
                        <a:t>tcp</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100" b="0" dirty="0">
                          <a:solidFill>
                            <a:schemeClr val="tx1"/>
                          </a:solidFill>
                          <a:effectLst/>
                          <a:latin typeface="微软雅黑" pitchFamily="34" charset="-122"/>
                          <a:ea typeface="微软雅黑" pitchFamily="34" charset="-122"/>
                        </a:rPr>
                        <a:t>1.3.6.1.2.1.</a:t>
                      </a:r>
                      <a:r>
                        <a:rPr lang="en-US" sz="2100" b="0" dirty="0">
                          <a:solidFill>
                            <a:schemeClr val="tx1"/>
                          </a:solidFill>
                          <a:effectLst/>
                          <a:latin typeface="微软雅黑" pitchFamily="34" charset="-122"/>
                          <a:ea typeface="微软雅黑" pitchFamily="34" charset="-122"/>
                        </a:rPr>
                        <a:t>6</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与</a:t>
                      </a:r>
                      <a:r>
                        <a:rPr lang="en-US" sz="2100" b="0" dirty="0">
                          <a:solidFill>
                            <a:schemeClr val="tx1"/>
                          </a:solidFill>
                          <a:effectLst/>
                          <a:latin typeface="微软雅黑" pitchFamily="34" charset="-122"/>
                          <a:ea typeface="微软雅黑" pitchFamily="34" charset="-122"/>
                        </a:rPr>
                        <a:t>TCP</a:t>
                      </a:r>
                      <a:r>
                        <a:rPr lang="zh-CN" altLang="en-US" sz="2100" b="0" dirty="0">
                          <a:solidFill>
                            <a:schemeClr val="tx1"/>
                          </a:solidFill>
                          <a:effectLst/>
                          <a:latin typeface="微软雅黑" pitchFamily="34" charset="-122"/>
                          <a:ea typeface="微软雅黑" pitchFamily="34" charset="-122"/>
                        </a:rPr>
                        <a:t>协议运行相关的对象</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94452">
                <a:tc>
                  <a:txBody>
                    <a:bodyPr/>
                    <a:lstStyle/>
                    <a:p>
                      <a:pPr algn="ctr" hangingPunct="0">
                        <a:lnSpc>
                          <a:spcPct val="100000"/>
                        </a:lnSpc>
                        <a:spcAft>
                          <a:spcPts val="0"/>
                        </a:spcAft>
                      </a:pPr>
                      <a:r>
                        <a:rPr lang="en-US" sz="2100" b="0">
                          <a:solidFill>
                            <a:schemeClr val="tx1"/>
                          </a:solidFill>
                          <a:effectLst/>
                          <a:latin typeface="微软雅黑" pitchFamily="34" charset="-122"/>
                          <a:ea typeface="微软雅黑" pitchFamily="34" charset="-122"/>
                        </a:rPr>
                        <a:t>udp</a:t>
                      </a:r>
                      <a:endParaRPr lang="zh-CN" sz="21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altLang="zh-CN" sz="2100" b="0" dirty="0">
                          <a:solidFill>
                            <a:schemeClr val="tx1"/>
                          </a:solidFill>
                          <a:effectLst/>
                          <a:latin typeface="微软雅黑" pitchFamily="34" charset="-122"/>
                          <a:ea typeface="微软雅黑" pitchFamily="34" charset="-122"/>
                        </a:rPr>
                        <a:t>1.3.6.1.2.1.</a:t>
                      </a:r>
                      <a:r>
                        <a:rPr lang="en-US" sz="2100" b="0" dirty="0">
                          <a:solidFill>
                            <a:schemeClr val="tx1"/>
                          </a:solidFill>
                          <a:effectLst/>
                          <a:latin typeface="微软雅黑" pitchFamily="34" charset="-122"/>
                          <a:ea typeface="微软雅黑" pitchFamily="34" charset="-122"/>
                        </a:rPr>
                        <a:t>7</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与</a:t>
                      </a:r>
                      <a:r>
                        <a:rPr lang="en-US" sz="2100" b="0" dirty="0">
                          <a:solidFill>
                            <a:schemeClr val="tx1"/>
                          </a:solidFill>
                          <a:effectLst/>
                          <a:latin typeface="微软雅黑" pitchFamily="34" charset="-122"/>
                          <a:ea typeface="微软雅黑" pitchFamily="34" charset="-122"/>
                        </a:rPr>
                        <a:t>UDP</a:t>
                      </a:r>
                      <a:r>
                        <a:rPr lang="zh-CN" altLang="en-US" sz="2100" b="0" dirty="0">
                          <a:solidFill>
                            <a:schemeClr val="tx1"/>
                          </a:solidFill>
                          <a:effectLst/>
                          <a:latin typeface="微软雅黑" pitchFamily="34" charset="-122"/>
                          <a:ea typeface="微软雅黑" pitchFamily="34" charset="-122"/>
                        </a:rPr>
                        <a:t>协议运行相关的对象</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94452">
                <a:tc>
                  <a:txBody>
                    <a:bodyPr/>
                    <a:lstStyle/>
                    <a:p>
                      <a:pPr algn="ctr" hangingPunct="0">
                        <a:lnSpc>
                          <a:spcPct val="100000"/>
                        </a:lnSpc>
                        <a:spcAft>
                          <a:spcPts val="0"/>
                        </a:spcAft>
                      </a:pPr>
                      <a:r>
                        <a:rPr lang="en-US" sz="2100" b="0" dirty="0" err="1">
                          <a:solidFill>
                            <a:schemeClr val="tx1"/>
                          </a:solidFill>
                          <a:effectLst/>
                          <a:latin typeface="微软雅黑" pitchFamily="34" charset="-122"/>
                          <a:ea typeface="微软雅黑" pitchFamily="34" charset="-122"/>
                        </a:rPr>
                        <a:t>egp</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100" b="0" dirty="0">
                          <a:solidFill>
                            <a:schemeClr val="tx1"/>
                          </a:solidFill>
                          <a:effectLst/>
                          <a:latin typeface="微软雅黑" pitchFamily="34" charset="-122"/>
                          <a:ea typeface="微软雅黑" pitchFamily="34" charset="-122"/>
                        </a:rPr>
                        <a:t>1.3.6.1.2.1.</a:t>
                      </a:r>
                      <a:r>
                        <a:rPr lang="en-US" sz="2100" b="0" dirty="0">
                          <a:solidFill>
                            <a:schemeClr val="tx1"/>
                          </a:solidFill>
                          <a:effectLst/>
                          <a:latin typeface="微软雅黑" pitchFamily="34" charset="-122"/>
                          <a:ea typeface="微软雅黑" pitchFamily="34" charset="-122"/>
                        </a:rPr>
                        <a:t>8</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100" b="0" dirty="0">
                          <a:solidFill>
                            <a:schemeClr val="tx1"/>
                          </a:solidFill>
                          <a:effectLst/>
                          <a:latin typeface="微软雅黑" pitchFamily="34" charset="-122"/>
                          <a:ea typeface="微软雅黑" pitchFamily="34" charset="-122"/>
                        </a:rPr>
                        <a:t>与</a:t>
                      </a:r>
                      <a:r>
                        <a:rPr lang="en-US" sz="2100" b="0" dirty="0">
                          <a:solidFill>
                            <a:schemeClr val="tx1"/>
                          </a:solidFill>
                          <a:effectLst/>
                          <a:latin typeface="微软雅黑" pitchFamily="34" charset="-122"/>
                          <a:ea typeface="微软雅黑" pitchFamily="34" charset="-122"/>
                        </a:rPr>
                        <a:t>EGP</a:t>
                      </a:r>
                      <a:r>
                        <a:rPr lang="zh-CN" altLang="en-US" sz="2100" b="0" dirty="0">
                          <a:solidFill>
                            <a:schemeClr val="tx1"/>
                          </a:solidFill>
                          <a:effectLst/>
                          <a:latin typeface="微软雅黑" pitchFamily="34" charset="-122"/>
                          <a:ea typeface="微软雅黑" pitchFamily="34" charset="-122"/>
                        </a:rPr>
                        <a:t>协议运行相关的对象</a:t>
                      </a:r>
                      <a:endParaRPr lang="zh-CN" sz="21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307546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198</a:t>
            </a:fld>
            <a:endParaRPr kumimoji="1" lang="zh-CN" altLang="en-US" dirty="0"/>
          </a:p>
        </p:txBody>
      </p:sp>
      <p:sp>
        <p:nvSpPr>
          <p:cNvPr id="64" name="矩形 63"/>
          <p:cNvSpPr/>
          <p:nvPr/>
        </p:nvSpPr>
        <p:spPr>
          <a:xfrm>
            <a:off x="4986838" y="5966083"/>
            <a:ext cx="1999265" cy="461665"/>
          </a:xfrm>
          <a:prstGeom prst="rect">
            <a:avLst/>
          </a:prstGeom>
        </p:spPr>
        <p:txBody>
          <a:bodyPr wrap="none">
            <a:spAutoFit/>
          </a:bodyPr>
          <a:lstStyle/>
          <a:p>
            <a:pPr algn="ctr" eaLnBrk="0" hangingPunct="0"/>
            <a:r>
              <a:rPr lang="en-US" altLang="zh-CN" sz="2400" dirty="0">
                <a:latin typeface="微软雅黑" pitchFamily="34" charset="-122"/>
                <a:ea typeface="微软雅黑" pitchFamily="34" charset="-122"/>
              </a:rPr>
              <a:t>MIB</a:t>
            </a:r>
            <a:r>
              <a:rPr lang="zh-CN" altLang="en-US" sz="2400" dirty="0">
                <a:latin typeface="微软雅黑" pitchFamily="34" charset="-122"/>
                <a:ea typeface="微软雅黑" pitchFamily="34" charset="-122"/>
              </a:rPr>
              <a:t>变量举例</a:t>
            </a:r>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
        <p:nvSpPr>
          <p:cNvPr id="66" name="矩形 65">
            <a:extLst>
              <a:ext uri="{FF2B5EF4-FFF2-40B4-BE49-F238E27FC236}">
                <a16:creationId xmlns:a16="http://schemas.microsoft.com/office/drawing/2014/main" id="{E0A99D06-7899-4749-87EB-BC042916C1D8}"/>
              </a:ext>
            </a:extLst>
          </p:cNvPr>
          <p:cNvSpPr/>
          <p:nvPr/>
        </p:nvSpPr>
        <p:spPr>
          <a:xfrm>
            <a:off x="4471229" y="6492874"/>
            <a:ext cx="2491388"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谢希仁</a:t>
            </a:r>
            <a:endParaRPr lang="zh-CN" altLang="en-US" sz="1600" dirty="0">
              <a:solidFill>
                <a:prstClr val="white">
                  <a:lumMod val="65000"/>
                </a:prstClr>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2544779934"/>
              </p:ext>
            </p:extLst>
          </p:nvPr>
        </p:nvGraphicFramePr>
        <p:xfrm>
          <a:off x="742618" y="1340417"/>
          <a:ext cx="10731701" cy="4448814"/>
        </p:xfrm>
        <a:graphic>
          <a:graphicData uri="http://schemas.openxmlformats.org/drawingml/2006/table">
            <a:tbl>
              <a:tblPr firstRow="1" bandRow="1">
                <a:tableStyleId>{BDBED569-4797-4DF1-A0F4-6AAB3CD982D8}</a:tableStyleId>
              </a:tblPr>
              <a:tblGrid>
                <a:gridCol w="3141500">
                  <a:extLst>
                    <a:ext uri="{9D8B030D-6E8A-4147-A177-3AD203B41FA5}">
                      <a16:colId xmlns:a16="http://schemas.microsoft.com/office/drawing/2014/main" val="20000"/>
                    </a:ext>
                  </a:extLst>
                </a:gridCol>
                <a:gridCol w="2108389">
                  <a:extLst>
                    <a:ext uri="{9D8B030D-6E8A-4147-A177-3AD203B41FA5}">
                      <a16:colId xmlns:a16="http://schemas.microsoft.com/office/drawing/2014/main" val="20001"/>
                    </a:ext>
                  </a:extLst>
                </a:gridCol>
                <a:gridCol w="5481812">
                  <a:extLst>
                    <a:ext uri="{9D8B030D-6E8A-4147-A177-3AD203B41FA5}">
                      <a16:colId xmlns:a16="http://schemas.microsoft.com/office/drawing/2014/main" val="20002"/>
                    </a:ext>
                  </a:extLst>
                </a:gridCol>
              </a:tblGrid>
              <a:tr h="306069">
                <a:tc>
                  <a:txBody>
                    <a:bodyPr/>
                    <a:lstStyle/>
                    <a:p>
                      <a:pPr algn="ctr" hangingPunct="0">
                        <a:lnSpc>
                          <a:spcPct val="100000"/>
                        </a:lnSpc>
                        <a:spcAft>
                          <a:spcPts val="0"/>
                        </a:spcAft>
                      </a:pPr>
                      <a:r>
                        <a:rPr lang="en-US" sz="1900" b="0" dirty="0">
                          <a:solidFill>
                            <a:schemeClr val="tx1"/>
                          </a:solidFill>
                          <a:effectLst/>
                          <a:latin typeface="微软雅黑" pitchFamily="34" charset="-122"/>
                          <a:ea typeface="微软雅黑" pitchFamily="34" charset="-122"/>
                        </a:rPr>
                        <a:t>MIB </a:t>
                      </a:r>
                      <a:r>
                        <a:rPr lang="zh-CN" sz="1900" b="0" dirty="0">
                          <a:solidFill>
                            <a:schemeClr val="tx1"/>
                          </a:solidFill>
                          <a:effectLst/>
                          <a:latin typeface="微软雅黑" pitchFamily="34" charset="-122"/>
                          <a:ea typeface="微软雅黑" pitchFamily="34" charset="-122"/>
                        </a:rPr>
                        <a:t>变量</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900" b="0" dirty="0">
                          <a:solidFill>
                            <a:schemeClr val="tx1"/>
                          </a:solidFill>
                          <a:effectLst/>
                          <a:latin typeface="微软雅黑" pitchFamily="34" charset="-122"/>
                          <a:ea typeface="微软雅黑" pitchFamily="34" charset="-122"/>
                        </a:rPr>
                        <a:t>所属类别</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900" b="0" dirty="0">
                          <a:solidFill>
                            <a:schemeClr val="tx1"/>
                          </a:solidFill>
                          <a:effectLst/>
                          <a:latin typeface="微软雅黑" pitchFamily="34" charset="-122"/>
                          <a:ea typeface="微软雅黑" pitchFamily="34" charset="-122"/>
                        </a:rPr>
                        <a:t>意</a:t>
                      </a:r>
                      <a:r>
                        <a:rPr lang="en-US" sz="1900" b="0" dirty="0">
                          <a:solidFill>
                            <a:schemeClr val="tx1"/>
                          </a:solidFill>
                          <a:effectLst/>
                          <a:latin typeface="微软雅黑" pitchFamily="34" charset="-122"/>
                          <a:ea typeface="微软雅黑" pitchFamily="34" charset="-122"/>
                        </a:rPr>
                        <a:t>    </a:t>
                      </a:r>
                      <a:r>
                        <a:rPr lang="zh-CN" sz="1900" b="0" dirty="0">
                          <a:solidFill>
                            <a:schemeClr val="tx1"/>
                          </a:solidFill>
                          <a:effectLst/>
                          <a:latin typeface="微软雅黑" pitchFamily="34" charset="-122"/>
                          <a:ea typeface="微软雅黑" pitchFamily="34" charset="-122"/>
                        </a:rPr>
                        <a:t>义</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sysUpTime</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tabLst>
                          <a:tab pos="2637155" algn="ctr"/>
                          <a:tab pos="5274310" algn="r"/>
                          <a:tab pos="266700" algn="l"/>
                        </a:tabLst>
                      </a:pPr>
                      <a:r>
                        <a:rPr lang="en-US" sz="1600" b="0">
                          <a:solidFill>
                            <a:schemeClr val="tx1"/>
                          </a:solidFill>
                          <a:effectLst/>
                          <a:latin typeface="微软雅黑" pitchFamily="34" charset="-122"/>
                          <a:ea typeface="微软雅黑" pitchFamily="34" charset="-122"/>
                        </a:rPr>
                        <a:t>system</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距上次重启动的时间</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ifNumber</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interfaces</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网络接口数</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ifMtu</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dirty="0">
                          <a:solidFill>
                            <a:schemeClr val="tx1"/>
                          </a:solidFill>
                          <a:effectLst/>
                          <a:latin typeface="微软雅黑" pitchFamily="34" charset="-122"/>
                          <a:ea typeface="微软雅黑" pitchFamily="34" charset="-122"/>
                        </a:rPr>
                        <a:t>interfaces</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特定接口的最大传送单元</a:t>
                      </a:r>
                      <a:r>
                        <a:rPr lang="en-US" altLang="zh-CN" sz="1600" b="0" dirty="0">
                          <a:solidFill>
                            <a:schemeClr val="tx1"/>
                          </a:solidFill>
                          <a:effectLst/>
                          <a:latin typeface="微软雅黑" pitchFamily="34" charset="-122"/>
                          <a:ea typeface="微软雅黑" pitchFamily="34" charset="-122"/>
                        </a:rPr>
                        <a:t> </a:t>
                      </a:r>
                      <a:r>
                        <a:rPr lang="en-US" sz="1600" b="0" dirty="0">
                          <a:solidFill>
                            <a:schemeClr val="tx1"/>
                          </a:solidFill>
                          <a:effectLst/>
                          <a:latin typeface="微软雅黑" pitchFamily="34" charset="-122"/>
                          <a:ea typeface="微软雅黑" pitchFamily="34" charset="-122"/>
                        </a:rPr>
                        <a:t>MTU</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ipDefaultTTL</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ip</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dirty="0">
                          <a:solidFill>
                            <a:schemeClr val="tx1"/>
                          </a:solidFill>
                          <a:effectLst/>
                          <a:latin typeface="微软雅黑" pitchFamily="34" charset="-122"/>
                          <a:ea typeface="微软雅黑" pitchFamily="34" charset="-122"/>
                        </a:rPr>
                        <a:t>IP </a:t>
                      </a:r>
                      <a:r>
                        <a:rPr lang="zh-CN" sz="1600" b="0" dirty="0">
                          <a:solidFill>
                            <a:schemeClr val="tx1"/>
                          </a:solidFill>
                          <a:effectLst/>
                          <a:latin typeface="微软雅黑" pitchFamily="34" charset="-122"/>
                          <a:ea typeface="微软雅黑" pitchFamily="34" charset="-122"/>
                        </a:rPr>
                        <a:t>在生存时间字段中使用的值</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ipInReceives</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ip</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接收到的数据报数目</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ipForwDatagrams</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转发的数据报数目</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76183">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ipOutNoRoutes</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路由选择失败的数目</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ipReasmOKs</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重装的数据报数目</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76183">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ipFragOKs</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分片的数据报数目</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ipRoutingTable</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dirty="0">
                          <a:solidFill>
                            <a:schemeClr val="tx1"/>
                          </a:solidFill>
                          <a:effectLst/>
                          <a:latin typeface="微软雅黑" pitchFamily="34" charset="-122"/>
                          <a:ea typeface="微软雅黑" pitchFamily="34" charset="-122"/>
                        </a:rPr>
                        <a:t>IP </a:t>
                      </a:r>
                      <a:r>
                        <a:rPr lang="zh-CN" sz="1600" b="0" dirty="0">
                          <a:solidFill>
                            <a:schemeClr val="tx1"/>
                          </a:solidFill>
                          <a:effectLst/>
                          <a:latin typeface="微软雅黑" pitchFamily="34" charset="-122"/>
                          <a:ea typeface="微软雅黑" pitchFamily="34" charset="-122"/>
                        </a:rPr>
                        <a:t>路由表</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76183">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icmpInEchos</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icmp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收到的</a:t>
                      </a:r>
                      <a:r>
                        <a:rPr lang="en-US" altLang="zh-CN" sz="1600" b="0" dirty="0">
                          <a:solidFill>
                            <a:schemeClr val="tx1"/>
                          </a:solidFill>
                          <a:effectLst/>
                          <a:latin typeface="微软雅黑" pitchFamily="34" charset="-122"/>
                          <a:ea typeface="微软雅黑" pitchFamily="34" charset="-122"/>
                        </a:rPr>
                        <a:t> </a:t>
                      </a:r>
                      <a:r>
                        <a:rPr lang="en-US" sz="1600" b="0" dirty="0">
                          <a:solidFill>
                            <a:schemeClr val="tx1"/>
                          </a:solidFill>
                          <a:effectLst/>
                          <a:latin typeface="微软雅黑" pitchFamily="34" charset="-122"/>
                          <a:ea typeface="微软雅黑" pitchFamily="34" charset="-122"/>
                        </a:rPr>
                        <a:t>ICMP </a:t>
                      </a:r>
                      <a:r>
                        <a:rPr lang="zh-CN" sz="1600" b="0" dirty="0">
                          <a:solidFill>
                            <a:schemeClr val="tx1"/>
                          </a:solidFill>
                          <a:effectLst/>
                          <a:latin typeface="微软雅黑" pitchFamily="34" charset="-122"/>
                          <a:ea typeface="微软雅黑" pitchFamily="34" charset="-122"/>
                        </a:rPr>
                        <a:t>回送请求数目</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tcpRtoMin</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tcp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dirty="0">
                          <a:solidFill>
                            <a:schemeClr val="tx1"/>
                          </a:solidFill>
                          <a:effectLst/>
                          <a:latin typeface="微软雅黑" pitchFamily="34" charset="-122"/>
                          <a:ea typeface="微软雅黑" pitchFamily="34" charset="-122"/>
                        </a:rPr>
                        <a:t>TCP </a:t>
                      </a:r>
                      <a:r>
                        <a:rPr lang="zh-CN" sz="1600" b="0" dirty="0">
                          <a:solidFill>
                            <a:schemeClr val="tx1"/>
                          </a:solidFill>
                          <a:effectLst/>
                          <a:latin typeface="微软雅黑" pitchFamily="34" charset="-122"/>
                          <a:ea typeface="微软雅黑" pitchFamily="34" charset="-122"/>
                        </a:rPr>
                        <a:t>允许的最小重传时间</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76183">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tcpMaxConn</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tcp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允许的最大</a:t>
                      </a:r>
                      <a:r>
                        <a:rPr lang="en-US" altLang="zh-CN" sz="1600" b="0" dirty="0">
                          <a:solidFill>
                            <a:schemeClr val="tx1"/>
                          </a:solidFill>
                          <a:effectLst/>
                          <a:latin typeface="微软雅黑" pitchFamily="34" charset="-122"/>
                          <a:ea typeface="微软雅黑" pitchFamily="34" charset="-122"/>
                        </a:rPr>
                        <a:t> </a:t>
                      </a:r>
                      <a:r>
                        <a:rPr lang="en-US" sz="1600" b="0" dirty="0">
                          <a:solidFill>
                            <a:schemeClr val="tx1"/>
                          </a:solidFill>
                          <a:effectLst/>
                          <a:latin typeface="微软雅黑" pitchFamily="34" charset="-122"/>
                          <a:ea typeface="微软雅黑" pitchFamily="34" charset="-122"/>
                        </a:rPr>
                        <a:t>TCP </a:t>
                      </a:r>
                      <a:r>
                        <a:rPr lang="zh-CN" sz="1600" b="0" dirty="0">
                          <a:solidFill>
                            <a:schemeClr val="tx1"/>
                          </a:solidFill>
                          <a:effectLst/>
                          <a:latin typeface="微软雅黑" pitchFamily="34" charset="-122"/>
                          <a:ea typeface="微软雅黑" pitchFamily="34" charset="-122"/>
                        </a:rPr>
                        <a:t>连接数目</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tcpInSegs</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tcp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已收到的</a:t>
                      </a:r>
                      <a:r>
                        <a:rPr lang="en-US" altLang="zh-CN" sz="1600" b="0" dirty="0">
                          <a:solidFill>
                            <a:schemeClr val="tx1"/>
                          </a:solidFill>
                          <a:effectLst/>
                          <a:latin typeface="微软雅黑" pitchFamily="34" charset="-122"/>
                          <a:ea typeface="微软雅黑" pitchFamily="34" charset="-122"/>
                        </a:rPr>
                        <a:t> </a:t>
                      </a:r>
                      <a:r>
                        <a:rPr lang="en-US" sz="1600" b="0" dirty="0">
                          <a:solidFill>
                            <a:schemeClr val="tx1"/>
                          </a:solidFill>
                          <a:effectLst/>
                          <a:latin typeface="微软雅黑" pitchFamily="34" charset="-122"/>
                          <a:ea typeface="微软雅黑" pitchFamily="34" charset="-122"/>
                        </a:rPr>
                        <a:t>TCP </a:t>
                      </a:r>
                      <a:r>
                        <a:rPr lang="zh-CN" sz="1600" b="0" dirty="0">
                          <a:solidFill>
                            <a:schemeClr val="tx1"/>
                          </a:solidFill>
                          <a:effectLst/>
                          <a:latin typeface="微软雅黑" pitchFamily="34" charset="-122"/>
                          <a:ea typeface="微软雅黑" pitchFamily="34" charset="-122"/>
                        </a:rPr>
                        <a:t>报文段数目</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276183">
                <a:tc>
                  <a:txBody>
                    <a:bodyPr/>
                    <a:lstStyle/>
                    <a:p>
                      <a:pPr algn="ctr" hangingPunct="0">
                        <a:lnSpc>
                          <a:spcPct val="100000"/>
                        </a:lnSpc>
                        <a:spcAft>
                          <a:spcPts val="0"/>
                        </a:spcAft>
                      </a:pPr>
                      <a:r>
                        <a:rPr lang="en-US" sz="1600" b="0" dirty="0" err="1">
                          <a:solidFill>
                            <a:schemeClr val="tx1"/>
                          </a:solidFill>
                          <a:effectLst/>
                          <a:latin typeface="微软雅黑" pitchFamily="34" charset="-122"/>
                          <a:ea typeface="微软雅黑" pitchFamily="34" charset="-122"/>
                        </a:rPr>
                        <a:t>udpInDatagrams</a:t>
                      </a:r>
                      <a:endParaRPr lang="zh-CN" sz="16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sz="1600" b="0">
                          <a:solidFill>
                            <a:schemeClr val="tx1"/>
                          </a:solidFill>
                          <a:effectLst/>
                          <a:latin typeface="微软雅黑" pitchFamily="34" charset="-122"/>
                          <a:ea typeface="微软雅黑" pitchFamily="34" charset="-122"/>
                        </a:rPr>
                        <a:t>udp</a:t>
                      </a:r>
                      <a:endParaRPr lang="zh-CN" sz="1600" b="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sz="1600" b="0" dirty="0">
                          <a:solidFill>
                            <a:schemeClr val="tx1"/>
                          </a:solidFill>
                          <a:effectLst/>
                          <a:latin typeface="微软雅黑" pitchFamily="34" charset="-122"/>
                          <a:ea typeface="微软雅黑" pitchFamily="34" charset="-122"/>
                        </a:rPr>
                        <a:t>已收到的</a:t>
                      </a:r>
                      <a:r>
                        <a:rPr lang="en-US" altLang="zh-CN" sz="1600" b="0" dirty="0">
                          <a:solidFill>
                            <a:schemeClr val="tx1"/>
                          </a:solidFill>
                          <a:effectLst/>
                          <a:latin typeface="微软雅黑" pitchFamily="34" charset="-122"/>
                          <a:ea typeface="微软雅黑" pitchFamily="34" charset="-122"/>
                        </a:rPr>
                        <a:t> </a:t>
                      </a:r>
                      <a:r>
                        <a:rPr lang="en-US" sz="1600" b="0" dirty="0">
                          <a:solidFill>
                            <a:schemeClr val="tx1"/>
                          </a:solidFill>
                          <a:effectLst/>
                          <a:latin typeface="微软雅黑" pitchFamily="34" charset="-122"/>
                          <a:ea typeface="微软雅黑" pitchFamily="34" charset="-122"/>
                        </a:rPr>
                        <a:t>UDP </a:t>
                      </a:r>
                      <a:r>
                        <a:rPr lang="zh-CN" sz="1600" b="0" dirty="0">
                          <a:solidFill>
                            <a:schemeClr val="tx1"/>
                          </a:solidFill>
                          <a:effectLst/>
                          <a:latin typeface="微软雅黑" pitchFamily="34" charset="-122"/>
                          <a:ea typeface="微软雅黑" pitchFamily="34" charset="-122"/>
                        </a:rPr>
                        <a:t>数据报数目</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9323571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3" name="内容占位符 2"/>
          <p:cNvSpPr>
            <a:spLocks noGrp="1"/>
          </p:cNvSpPr>
          <p:nvPr>
            <p:ph idx="1"/>
          </p:nvPr>
        </p:nvSpPr>
        <p:spPr>
          <a:xfrm>
            <a:off x="838200" y="1510758"/>
            <a:ext cx="10515600" cy="4982116"/>
          </a:xfrm>
        </p:spPr>
        <p:txBody>
          <a:bodyPr>
            <a:noAutofit/>
          </a:bodyPr>
          <a:lstStyle/>
          <a:p>
            <a:pPr algn="just">
              <a:lnSpc>
                <a:spcPct val="120000"/>
              </a:lnSpc>
            </a:pPr>
            <a:r>
              <a:rPr lang="en-US" altLang="zh-CN" dirty="0"/>
              <a:t>SNMP</a:t>
            </a:r>
            <a:r>
              <a:rPr lang="zh-CN" altLang="en-US" dirty="0"/>
              <a:t>协议规则</a:t>
            </a:r>
            <a:r>
              <a:rPr lang="en-US" altLang="zh-CN" dirty="0"/>
              <a:t>——</a:t>
            </a:r>
            <a:r>
              <a:rPr lang="zh-CN" altLang="en-US" dirty="0"/>
              <a:t>轮询方式</a:t>
            </a:r>
            <a:endParaRPr lang="en-US" altLang="zh-CN" dirty="0"/>
          </a:p>
          <a:p>
            <a:pPr lvl="1" algn="just">
              <a:lnSpc>
                <a:spcPct val="120000"/>
              </a:lnSpc>
            </a:pPr>
            <a:r>
              <a:rPr lang="zh-CN" altLang="en-US" dirty="0"/>
              <a:t>管理器采用轮询方式，周期性“读”“写”来实现网络管理功能</a:t>
            </a:r>
            <a:endParaRPr lang="en-US" altLang="zh-CN" dirty="0"/>
          </a:p>
          <a:p>
            <a:pPr lvl="2" algn="just">
              <a:lnSpc>
                <a:spcPct val="120000"/>
              </a:lnSpc>
            </a:pPr>
            <a:r>
              <a:rPr lang="zh-CN" altLang="en-US" dirty="0"/>
              <a:t>“读”操作：管理器向代理发送</a:t>
            </a:r>
            <a:r>
              <a:rPr lang="en-US" altLang="zh-CN" dirty="0"/>
              <a:t>get</a:t>
            </a:r>
            <a:r>
              <a:rPr lang="zh-CN" altLang="en-US" dirty="0"/>
              <a:t>报文来检测管理对象状态</a:t>
            </a:r>
            <a:endParaRPr lang="en-US" altLang="zh-CN" dirty="0"/>
          </a:p>
          <a:p>
            <a:pPr lvl="2" algn="just">
              <a:lnSpc>
                <a:spcPct val="120000"/>
              </a:lnSpc>
            </a:pPr>
            <a:r>
              <a:rPr lang="zh-CN" altLang="en-US" dirty="0"/>
              <a:t>“写”操作：管理器向代理发送</a:t>
            </a:r>
            <a:r>
              <a:rPr lang="en-US" altLang="zh-CN" dirty="0"/>
              <a:t>set</a:t>
            </a:r>
            <a:r>
              <a:rPr lang="zh-CN" altLang="en-US" dirty="0"/>
              <a:t>报文来修改管理对象状态</a:t>
            </a:r>
            <a:endParaRPr lang="en-US" altLang="zh-CN" dirty="0"/>
          </a:p>
          <a:p>
            <a:pPr lvl="1" algn="just">
              <a:lnSpc>
                <a:spcPct val="120000"/>
              </a:lnSpc>
            </a:pPr>
            <a:r>
              <a:rPr lang="zh-CN" altLang="en-US" dirty="0"/>
              <a:t>轮询方式的优点</a:t>
            </a:r>
          </a:p>
          <a:p>
            <a:pPr lvl="2" algn="just">
              <a:lnSpc>
                <a:spcPct val="120000"/>
              </a:lnSpc>
            </a:pPr>
            <a:r>
              <a:rPr lang="zh-CN" altLang="en-US" dirty="0"/>
              <a:t>协议实现相对简单</a:t>
            </a:r>
          </a:p>
          <a:p>
            <a:pPr lvl="2" algn="just">
              <a:lnSpc>
                <a:spcPct val="120000"/>
              </a:lnSpc>
            </a:pPr>
            <a:r>
              <a:rPr lang="zh-CN" altLang="en-US" dirty="0"/>
              <a:t>能限制所产生管理信息的通信量</a:t>
            </a:r>
          </a:p>
          <a:p>
            <a:pPr lvl="1" algn="just">
              <a:lnSpc>
                <a:spcPct val="120000"/>
              </a:lnSpc>
            </a:pPr>
            <a:r>
              <a:rPr lang="zh-CN" altLang="en-US" dirty="0"/>
              <a:t>轮询方式的缺点</a:t>
            </a:r>
          </a:p>
          <a:p>
            <a:pPr lvl="2" algn="just">
              <a:lnSpc>
                <a:spcPct val="120000"/>
              </a:lnSpc>
            </a:pPr>
            <a:r>
              <a:rPr lang="zh-CN" altLang="en-US" dirty="0"/>
              <a:t>不够灵活，而且所能管理的设备数目不能太多</a:t>
            </a:r>
          </a:p>
          <a:p>
            <a:pPr lvl="2" algn="just">
              <a:lnSpc>
                <a:spcPct val="120000"/>
              </a:lnSpc>
            </a:pPr>
            <a:r>
              <a:rPr lang="zh-CN" altLang="en-US" dirty="0"/>
              <a:t>开销比较大</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199</a:t>
            </a:fld>
            <a:endParaRPr kumimoji="1" lang="zh-CN" altLang="en-US" dirty="0"/>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136559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lnSpcReduction="10000"/>
          </a:bodyPr>
          <a:lstStyle/>
          <a:p>
            <a:pPr>
              <a:lnSpc>
                <a:spcPct val="110000"/>
              </a:lnSpc>
            </a:pPr>
            <a:r>
              <a:rPr kumimoji="1" lang="zh-CN" altLang="en-US" dirty="0"/>
              <a:t>本教案采用</a:t>
            </a:r>
            <a:r>
              <a:rPr kumimoji="1" lang="zh-CN" altLang="en-US" dirty="0">
                <a:solidFill>
                  <a:srgbClr val="C00000"/>
                </a:solidFill>
              </a:rPr>
              <a:t>共建共享</a:t>
            </a:r>
            <a:r>
              <a:rPr kumimoji="1" lang="zh-CN" altLang="en-US" dirty="0"/>
              <a:t>方式，</a:t>
            </a:r>
            <a:r>
              <a:rPr kumimoji="1" lang="zh-CN" altLang="en-US" dirty="0">
                <a:solidFill>
                  <a:srgbClr val="C00000"/>
                </a:solidFill>
              </a:rPr>
              <a:t>免费使用</a:t>
            </a:r>
            <a:endParaRPr kumimoji="1" lang="en-US" altLang="zh-CN" dirty="0">
              <a:solidFill>
                <a:srgbClr val="C00000"/>
              </a:solidFill>
            </a:endParaRPr>
          </a:p>
          <a:p>
            <a:pPr lvl="1">
              <a:lnSpc>
                <a:spcPct val="110000"/>
              </a:lnSpc>
            </a:pPr>
            <a:r>
              <a:rPr kumimoji="1" lang="zh-CN" altLang="en-US" dirty="0"/>
              <a:t>由来自全国的几十位教师，根据各自专长，在现有教材、教案和互联网电子资源等基础上，制作整理完成</a:t>
            </a:r>
            <a:endParaRPr kumimoji="1" lang="en-US" altLang="zh-CN" dirty="0"/>
          </a:p>
          <a:p>
            <a:pPr lvl="1">
              <a:lnSpc>
                <a:spcPct val="110000"/>
              </a:lnSpc>
            </a:pPr>
            <a:r>
              <a:rPr kumimoji="1" lang="zh-CN" altLang="en-US" dirty="0"/>
              <a:t>教案包括引言、物理层、链路层、</a:t>
            </a:r>
            <a:r>
              <a:rPr kumimoji="1" lang="en-US" altLang="zh-CN" dirty="0"/>
              <a:t>MAC</a:t>
            </a:r>
            <a:r>
              <a:rPr kumimoji="1" lang="zh-CN" altLang="en-US" dirty="0"/>
              <a:t>子层、网络层、传输层、应用层、网络安全、网络新技术，以及网络实验</a:t>
            </a:r>
            <a:r>
              <a:rPr kumimoji="1" lang="en-US" altLang="zh-CN" dirty="0"/>
              <a:t>(PDF</a:t>
            </a:r>
            <a:r>
              <a:rPr kumimoji="1" lang="zh-CN" altLang="en-US" dirty="0"/>
              <a:t>文档</a:t>
            </a:r>
            <a:r>
              <a:rPr kumimoji="1" lang="en-US" altLang="zh-CN" dirty="0"/>
              <a:t>)</a:t>
            </a:r>
          </a:p>
          <a:p>
            <a:pPr lvl="1">
              <a:lnSpc>
                <a:spcPct val="110000"/>
              </a:lnSpc>
            </a:pPr>
            <a:r>
              <a:rPr kumimoji="1" lang="zh-CN" altLang="en-US" dirty="0"/>
              <a:t>除实验为</a:t>
            </a:r>
            <a:r>
              <a:rPr kumimoji="1" lang="en-US" altLang="zh-CN" dirty="0"/>
              <a:t>PDF</a:t>
            </a:r>
            <a:r>
              <a:rPr kumimoji="1" lang="zh-CN" altLang="en-US" dirty="0"/>
              <a:t>文档外，其余均为</a:t>
            </a:r>
            <a:r>
              <a:rPr kumimoji="1" lang="en-US" altLang="zh-CN" dirty="0"/>
              <a:t>PPT</a:t>
            </a:r>
            <a:r>
              <a:rPr kumimoji="1" lang="zh-CN" altLang="en-US" dirty="0"/>
              <a:t>格式（约</a:t>
            </a:r>
            <a:r>
              <a:rPr kumimoji="1" lang="en-US" altLang="zh-CN" dirty="0"/>
              <a:t>1500</a:t>
            </a:r>
            <a:r>
              <a:rPr kumimoji="1" lang="zh-CN" altLang="en-US" dirty="0"/>
              <a:t>页</a:t>
            </a:r>
            <a:r>
              <a:rPr kumimoji="1" lang="en-US" altLang="zh-CN" dirty="0"/>
              <a:t>PPT</a:t>
            </a:r>
            <a:r>
              <a:rPr kumimoji="1" lang="zh-CN" altLang="en-US" dirty="0"/>
              <a:t>）</a:t>
            </a:r>
            <a:endParaRPr kumimoji="1" lang="en-US" altLang="zh-CN" dirty="0"/>
          </a:p>
          <a:p>
            <a:pPr lvl="1">
              <a:lnSpc>
                <a:spcPct val="110000"/>
              </a:lnSpc>
            </a:pPr>
            <a:r>
              <a:rPr kumimoji="1" lang="zh-CN" altLang="en-US" dirty="0"/>
              <a:t>欢迎各位老师根据各自教学内容及学时等按需修改和使用</a:t>
            </a:r>
            <a:endParaRPr kumimoji="1" lang="en-US" altLang="zh-CN" dirty="0"/>
          </a:p>
          <a:p>
            <a:pPr>
              <a:lnSpc>
                <a:spcPct val="110000"/>
              </a:lnSpc>
            </a:pPr>
            <a:r>
              <a:rPr kumimoji="1" lang="zh-CN" altLang="en-US" dirty="0">
                <a:solidFill>
                  <a:srgbClr val="C00000"/>
                </a:solidFill>
              </a:rPr>
              <a:t>欢迎各位老师加入社区</a:t>
            </a:r>
            <a:r>
              <a:rPr kumimoji="1" lang="zh-CN" altLang="en-US" dirty="0"/>
              <a:t>（加入方式见版权声明页）</a:t>
            </a:r>
            <a:endParaRPr kumimoji="1" lang="en-US" altLang="zh-CN" dirty="0"/>
          </a:p>
          <a:p>
            <a:pPr lvl="1">
              <a:lnSpc>
                <a:spcPct val="110000"/>
              </a:lnSpc>
            </a:pPr>
            <a:r>
              <a:rPr kumimoji="1" lang="zh-CN" altLang="en-US" dirty="0"/>
              <a:t>免费下载最新版本</a:t>
            </a:r>
            <a:endParaRPr kumimoji="1" lang="en-US" altLang="zh-CN" dirty="0"/>
          </a:p>
          <a:p>
            <a:pPr lvl="1">
              <a:lnSpc>
                <a:spcPct val="110000"/>
              </a:lnSpc>
            </a:pPr>
            <a:r>
              <a:rPr kumimoji="1" lang="zh-CN" altLang="en-US" dirty="0"/>
              <a:t>交流计算机网络课程教学心得</a:t>
            </a:r>
            <a:endParaRPr kumimoji="1" lang="en-US" altLang="zh-CN" dirty="0"/>
          </a:p>
          <a:p>
            <a:pPr lvl="1">
              <a:lnSpc>
                <a:spcPct val="110000"/>
              </a:lnSpc>
            </a:pPr>
            <a:r>
              <a:rPr kumimoji="1" lang="zh-CN" altLang="en-US" dirty="0"/>
              <a:t>如有修改或完善的建议意见请发送至邮箱</a:t>
            </a:r>
            <a:r>
              <a:rPr lang="en" altLang="zh-CN" u="sng" dirty="0">
                <a:hlinkClick r:id="rId2"/>
              </a:rPr>
              <a:t>network_course@163.com</a:t>
            </a:r>
            <a:endParaRPr lang="en" altLang="zh-CN" dirty="0"/>
          </a:p>
          <a:p>
            <a:pPr lvl="1">
              <a:lnSpc>
                <a:spcPct val="110000"/>
              </a:lnSpc>
            </a:pP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1898050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服务器进程工作方式</a:t>
            </a:r>
            <a:endParaRPr lang="zh-CN" altLang="en-US" dirty="0"/>
          </a:p>
        </p:txBody>
      </p:sp>
      <p:sp>
        <p:nvSpPr>
          <p:cNvPr id="3" name="内容占位符 2"/>
          <p:cNvSpPr>
            <a:spLocks noGrp="1"/>
          </p:cNvSpPr>
          <p:nvPr>
            <p:ph idx="1"/>
          </p:nvPr>
        </p:nvSpPr>
        <p:spPr>
          <a:xfrm>
            <a:off x="838200" y="1477108"/>
            <a:ext cx="10529570" cy="4892577"/>
          </a:xfrm>
        </p:spPr>
        <p:txBody>
          <a:bodyPr>
            <a:noAutofit/>
          </a:bodyPr>
          <a:lstStyle/>
          <a:p>
            <a:pPr algn="just">
              <a:lnSpc>
                <a:spcPct val="120000"/>
              </a:lnSpc>
            </a:pPr>
            <a:r>
              <a:rPr lang="zh-CN" altLang="en-US" dirty="0">
                <a:sym typeface="+mn-ea"/>
              </a:rPr>
              <a:t>无连接</a:t>
            </a:r>
            <a:r>
              <a:rPr kumimoji="1" lang="zh-CN" altLang="en-US" dirty="0">
                <a:solidFill>
                  <a:srgbClr val="C00000"/>
                </a:solidFill>
                <a:sym typeface="+mn-ea"/>
              </a:rPr>
              <a:t>循环方式</a:t>
            </a:r>
            <a:r>
              <a:rPr lang="zh-CN" altLang="en-US" dirty="0">
                <a:sym typeface="+mn-ea"/>
              </a:rPr>
              <a:t>服务</a:t>
            </a:r>
            <a:endParaRPr kumimoji="1" lang="zh-CN" altLang="en-US" dirty="0">
              <a:cs typeface="微软雅黑" panose="020B0503020204020204" pitchFamily="34" charset="-122"/>
              <a:sym typeface="+mn-ea"/>
            </a:endParaRPr>
          </a:p>
          <a:p>
            <a:pPr lvl="1" algn="just">
              <a:lnSpc>
                <a:spcPct val="120000"/>
              </a:lnSpc>
            </a:pPr>
            <a:r>
              <a:rPr lang="zh-CN" altLang="en-US" dirty="0">
                <a:sym typeface="+mn-ea"/>
              </a:rPr>
              <a:t>使用</a:t>
            </a:r>
            <a:r>
              <a:rPr kumimoji="1" lang="en-US" altLang="zh-CN" noProof="0" dirty="0">
                <a:ln>
                  <a:noFill/>
                </a:ln>
                <a:solidFill>
                  <a:srgbClr val="C00000"/>
                </a:solidFill>
                <a:effectLst/>
                <a:uLnTx/>
                <a:uFillTx/>
                <a:sym typeface="+mn-ea"/>
              </a:rPr>
              <a:t>无连接的UDP服务</a:t>
            </a:r>
            <a:r>
              <a:rPr lang="zh-CN" altLang="en-US" dirty="0">
                <a:sym typeface="+mn-ea"/>
              </a:rPr>
              <a:t>进程通常都工作在</a:t>
            </a:r>
            <a:r>
              <a:rPr kumimoji="1" lang="en-US" altLang="zh-CN" noProof="0" dirty="0">
                <a:ln>
                  <a:noFill/>
                </a:ln>
                <a:solidFill>
                  <a:srgbClr val="C00000"/>
                </a:solidFill>
                <a:effectLst/>
                <a:uLnTx/>
                <a:uFillTx/>
                <a:sym typeface="+mn-ea"/>
              </a:rPr>
              <a:t>循环方式</a:t>
            </a:r>
            <a:r>
              <a:rPr lang="zh-CN" altLang="en-US" dirty="0">
                <a:sym typeface="+mn-ea"/>
              </a:rPr>
              <a:t>，即一个服务进程在</a:t>
            </a:r>
            <a:r>
              <a:rPr kumimoji="1" lang="en-US" altLang="zh-CN" noProof="0" dirty="0">
                <a:ln>
                  <a:noFill/>
                </a:ln>
                <a:solidFill>
                  <a:srgbClr val="C00000"/>
                </a:solidFill>
                <a:effectLst/>
                <a:uLnTx/>
                <a:uFillTx/>
                <a:sym typeface="+mn-ea"/>
              </a:rPr>
              <a:t>同一时间</a:t>
            </a:r>
            <a:r>
              <a:rPr lang="zh-CN" altLang="en-US" dirty="0">
                <a:sym typeface="+mn-ea"/>
              </a:rPr>
              <a:t>只能向</a:t>
            </a:r>
            <a:r>
              <a:rPr kumimoji="1" lang="en-US" altLang="zh-CN" noProof="0" dirty="0">
                <a:ln>
                  <a:noFill/>
                </a:ln>
                <a:solidFill>
                  <a:srgbClr val="C00000"/>
                </a:solidFill>
                <a:effectLst/>
                <a:uLnTx/>
                <a:uFillTx/>
                <a:sym typeface="+mn-ea"/>
              </a:rPr>
              <a:t>一个客户进程</a:t>
            </a:r>
            <a:r>
              <a:rPr lang="zh-CN" altLang="en-US" dirty="0">
                <a:sym typeface="+mn-ea"/>
              </a:rPr>
              <a:t>提供服务。(</a:t>
            </a:r>
            <a:r>
              <a:rPr kumimoji="1" lang="en-US" altLang="zh-CN" noProof="0" dirty="0">
                <a:ln>
                  <a:noFill/>
                </a:ln>
                <a:solidFill>
                  <a:srgbClr val="C00000"/>
                </a:solidFill>
                <a:effectLst/>
                <a:uLnTx/>
                <a:uFillTx/>
                <a:sym typeface="+mn-ea"/>
              </a:rPr>
              <a:t>顺序服务</a:t>
            </a:r>
            <a:r>
              <a:rPr lang="zh-CN" altLang="en-US" dirty="0">
                <a:sym typeface="+mn-ea"/>
              </a:rPr>
              <a:t>)</a:t>
            </a:r>
            <a:endParaRPr lang="zh-CN" altLang="en-US" dirty="0">
              <a:solidFill>
                <a:schemeClr val="tx1"/>
              </a:solidFill>
              <a:cs typeface="微软雅黑" panose="020B0503020204020204" pitchFamily="34" charset="-122"/>
              <a:sym typeface="+mn-ea"/>
            </a:endParaRPr>
          </a:p>
          <a:p>
            <a:pPr lvl="2" algn="just">
              <a:lnSpc>
                <a:spcPct val="120000"/>
              </a:lnSpc>
            </a:pPr>
            <a:r>
              <a:rPr lang="zh-CN" altLang="en-US" dirty="0">
                <a:sym typeface="+mn-ea"/>
              </a:rPr>
              <a:t>服务进程收到客户进程的请求后，就发送</a:t>
            </a:r>
            <a:r>
              <a:rPr lang="zh-CN" altLang="en-US" dirty="0">
                <a:solidFill>
                  <a:srgbClr val="C00000"/>
                </a:solidFill>
                <a:sym typeface="+mn-ea"/>
              </a:rPr>
              <a:t>UDP用户数据报</a:t>
            </a:r>
            <a:r>
              <a:rPr lang="zh-CN" altLang="en-US" dirty="0">
                <a:sym typeface="+mn-ea"/>
              </a:rPr>
              <a:t>响应该客户</a:t>
            </a:r>
          </a:p>
          <a:p>
            <a:pPr lvl="2" algn="just">
              <a:lnSpc>
                <a:spcPct val="120000"/>
              </a:lnSpc>
            </a:pPr>
            <a:r>
              <a:rPr lang="zh-CN" altLang="en-US" dirty="0">
                <a:sym typeface="+mn-ea"/>
              </a:rPr>
              <a:t>对其他客户进程发来的请求则</a:t>
            </a:r>
            <a:r>
              <a:rPr kumimoji="1" lang="en-US" altLang="zh-CN" noProof="0" dirty="0">
                <a:ln>
                  <a:noFill/>
                </a:ln>
                <a:solidFill>
                  <a:srgbClr val="C00000"/>
                </a:solidFill>
                <a:effectLst/>
                <a:uLnTx/>
                <a:uFillTx/>
                <a:sym typeface="+mn-ea"/>
              </a:rPr>
              <a:t>暂时</a:t>
            </a:r>
            <a:r>
              <a:rPr lang="zh-CN" altLang="en-US" dirty="0">
                <a:sym typeface="+mn-ea"/>
              </a:rPr>
              <a:t>不予理睬，这些请求都在服务端的队列中</a:t>
            </a:r>
            <a:r>
              <a:rPr kumimoji="1" lang="en-US" altLang="zh-CN" noProof="0" dirty="0">
                <a:ln>
                  <a:noFill/>
                </a:ln>
                <a:solidFill>
                  <a:srgbClr val="C00000"/>
                </a:solidFill>
                <a:effectLst/>
                <a:uLnTx/>
                <a:uFillTx/>
                <a:sym typeface="+mn-ea"/>
              </a:rPr>
              <a:t>排队</a:t>
            </a:r>
            <a:r>
              <a:rPr lang="zh-CN" altLang="en-US" dirty="0">
                <a:sym typeface="+mn-ea"/>
              </a:rPr>
              <a:t>等候服务进程的处理</a:t>
            </a:r>
            <a:endParaRPr lang="zh-CN" altLang="en-US" b="1" dirty="0">
              <a:solidFill>
                <a:srgbClr val="0070C0"/>
              </a:solidFill>
              <a:latin typeface="Times New Roman" panose="02020603050405020304" charset="0"/>
              <a:ea typeface="宋体" panose="02010600030101010101" pitchFamily="2" charset="-122"/>
              <a:cs typeface="Times New Roman" panose="02020603050405020304" charset="0"/>
              <a:sym typeface="+mn-ea"/>
            </a:endParaRPr>
          </a:p>
          <a:p>
            <a:pPr lvl="2" algn="just">
              <a:lnSpc>
                <a:spcPct val="120000"/>
              </a:lnSpc>
            </a:pPr>
            <a:r>
              <a:rPr lang="zh-CN" altLang="en-US" dirty="0">
                <a:sym typeface="+mn-ea"/>
              </a:rPr>
              <a:t>当服务进程处理完毕一个请求时，就从队列中读取来自下一个客户进程的请求，然后继续处理</a:t>
            </a:r>
            <a:endParaRPr lang="zh-CN" altLang="en-US" b="1" dirty="0">
              <a:solidFill>
                <a:srgbClr val="0070C0"/>
              </a:solidFill>
              <a:latin typeface="Times New Roman" panose="02020603050405020304" charset="0"/>
              <a:ea typeface="宋体" panose="02010600030101010101" pitchFamily="2" charset="-122"/>
              <a:cs typeface="Times New Roman" panose="02020603050405020304" charset="0"/>
              <a:sym typeface="+mn-ea"/>
            </a:endParaRP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20</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Tree>
    <p:extLst>
      <p:ext uri="{BB962C8B-B14F-4D97-AF65-F5344CB8AC3E}">
        <p14:creationId xmlns:p14="http://schemas.microsoft.com/office/powerpoint/2010/main" val="2649421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3" name="内容占位符 2"/>
          <p:cNvSpPr>
            <a:spLocks noGrp="1"/>
          </p:cNvSpPr>
          <p:nvPr>
            <p:ph idx="1"/>
          </p:nvPr>
        </p:nvSpPr>
        <p:spPr>
          <a:xfrm>
            <a:off x="838200" y="1510758"/>
            <a:ext cx="10515600" cy="4982116"/>
          </a:xfrm>
        </p:spPr>
        <p:txBody>
          <a:bodyPr>
            <a:noAutofit/>
          </a:bodyPr>
          <a:lstStyle/>
          <a:p>
            <a:pPr algn="just">
              <a:lnSpc>
                <a:spcPct val="120000"/>
              </a:lnSpc>
            </a:pPr>
            <a:r>
              <a:rPr lang="en-US" altLang="zh-CN" dirty="0"/>
              <a:t>SNMP</a:t>
            </a:r>
            <a:r>
              <a:rPr lang="zh-CN" altLang="en-US" dirty="0"/>
              <a:t>协议规则</a:t>
            </a:r>
            <a:r>
              <a:rPr lang="en-US" altLang="zh-CN" dirty="0"/>
              <a:t>——</a:t>
            </a:r>
            <a:r>
              <a:rPr lang="zh-CN" altLang="en-US" dirty="0"/>
              <a:t>陷阱方式</a:t>
            </a:r>
            <a:endParaRPr lang="en-US" altLang="zh-CN" dirty="0"/>
          </a:p>
          <a:p>
            <a:pPr lvl="1" algn="just">
              <a:lnSpc>
                <a:spcPct val="120000"/>
              </a:lnSpc>
            </a:pPr>
            <a:r>
              <a:rPr lang="en-US" altLang="zh-CN" dirty="0"/>
              <a:t>SNMP</a:t>
            </a:r>
            <a:r>
              <a:rPr lang="zh-CN" altLang="en-US" dirty="0"/>
              <a:t>允许代理不经过管理器询问就能发送某些信息，这种信息称为陷阱（</a:t>
            </a:r>
            <a:r>
              <a:rPr lang="en-US" altLang="zh-CN" dirty="0"/>
              <a:t>trap</a:t>
            </a:r>
            <a:r>
              <a:rPr lang="zh-CN" altLang="en-US" dirty="0"/>
              <a:t>）报文，通常代表代理检测到的重要事件</a:t>
            </a:r>
            <a:endParaRPr lang="en-US" altLang="zh-CN" dirty="0"/>
          </a:p>
          <a:p>
            <a:pPr lvl="1" algn="just">
              <a:lnSpc>
                <a:spcPct val="120000"/>
              </a:lnSpc>
            </a:pPr>
            <a:r>
              <a:rPr lang="zh-CN" altLang="en-US" dirty="0"/>
              <a:t>当管理对象的代理检测到有事件发生时，就检查其门限值。代理只向管理器报告达到特定门限值的事件，这个过程称为过滤</a:t>
            </a:r>
          </a:p>
          <a:p>
            <a:pPr lvl="1" algn="just">
              <a:lnSpc>
                <a:spcPct val="120000"/>
              </a:lnSpc>
            </a:pPr>
            <a:r>
              <a:rPr lang="zh-CN" altLang="en-US" dirty="0"/>
              <a:t>陷阱方式的优点</a:t>
            </a:r>
          </a:p>
          <a:p>
            <a:pPr lvl="2" algn="just">
              <a:lnSpc>
                <a:spcPct val="120000"/>
              </a:lnSpc>
            </a:pPr>
            <a:r>
              <a:rPr lang="zh-CN" altLang="en-US" dirty="0"/>
              <a:t>仅在严重事件发生时才发送陷阱报文</a:t>
            </a:r>
            <a:endParaRPr lang="en-US" altLang="zh-CN" dirty="0"/>
          </a:p>
          <a:p>
            <a:pPr lvl="2" algn="just">
              <a:lnSpc>
                <a:spcPct val="120000"/>
              </a:lnSpc>
            </a:pPr>
            <a:r>
              <a:rPr lang="zh-CN" altLang="en-US" dirty="0"/>
              <a:t>陷阱信息很简单且所需字节数很少</a:t>
            </a:r>
            <a:endParaRPr lang="en-US" altLang="zh-CN"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200</a:t>
            </a:fld>
            <a:endParaRPr kumimoji="1" lang="zh-CN" altLang="en-US" dirty="0"/>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21774776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201</a:t>
            </a:fld>
            <a:endParaRPr kumimoji="1" lang="zh-CN" altLang="en-US" dirty="0"/>
          </a:p>
        </p:txBody>
      </p:sp>
      <p:sp>
        <p:nvSpPr>
          <p:cNvPr id="64" name="矩形 63"/>
          <p:cNvSpPr/>
          <p:nvPr/>
        </p:nvSpPr>
        <p:spPr>
          <a:xfrm>
            <a:off x="4430352" y="5755156"/>
            <a:ext cx="2983510" cy="461665"/>
          </a:xfrm>
          <a:prstGeom prst="rect">
            <a:avLst/>
          </a:prstGeom>
        </p:spPr>
        <p:txBody>
          <a:bodyPr wrap="none">
            <a:spAutoFit/>
          </a:bodyPr>
          <a:lstStyle/>
          <a:p>
            <a:pPr algn="ctr" eaLnBrk="0" hangingPunct="0"/>
            <a:r>
              <a:rPr lang="en-US" altLang="zh-CN" sz="2400" dirty="0">
                <a:latin typeface="微软雅黑" pitchFamily="34" charset="-122"/>
                <a:ea typeface="微软雅黑" pitchFamily="34" charset="-122"/>
              </a:rPr>
              <a:t>SNMPv3</a:t>
            </a:r>
            <a:r>
              <a:rPr lang="zh-CN" altLang="en-US" sz="2400" dirty="0">
                <a:latin typeface="微软雅黑" pitchFamily="34" charset="-122"/>
                <a:ea typeface="微软雅黑" pitchFamily="34" charset="-122"/>
              </a:rPr>
              <a:t>的报文类型</a:t>
            </a:r>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graphicFrame>
        <p:nvGraphicFramePr>
          <p:cNvPr id="8" name="内容占位符 6"/>
          <p:cNvGraphicFramePr>
            <a:graphicFrameLocks/>
          </p:cNvGraphicFramePr>
          <p:nvPr>
            <p:extLst>
              <p:ext uri="{D42A27DB-BD31-4B8C-83A1-F6EECF244321}">
                <p14:modId xmlns:p14="http://schemas.microsoft.com/office/powerpoint/2010/main" val="1313719898"/>
              </p:ext>
            </p:extLst>
          </p:nvPr>
        </p:nvGraphicFramePr>
        <p:xfrm>
          <a:off x="742619" y="1796833"/>
          <a:ext cx="10731702" cy="3867367"/>
        </p:xfrm>
        <a:graphic>
          <a:graphicData uri="http://schemas.openxmlformats.org/drawingml/2006/table">
            <a:tbl>
              <a:tblPr/>
              <a:tblGrid>
                <a:gridCol w="1543381">
                  <a:extLst>
                    <a:ext uri="{9D8B030D-6E8A-4147-A177-3AD203B41FA5}">
                      <a16:colId xmlns:a16="http://schemas.microsoft.com/office/drawing/2014/main" val="20000"/>
                    </a:ext>
                  </a:extLst>
                </a:gridCol>
                <a:gridCol w="5854700">
                  <a:extLst>
                    <a:ext uri="{9D8B030D-6E8A-4147-A177-3AD203B41FA5}">
                      <a16:colId xmlns:a16="http://schemas.microsoft.com/office/drawing/2014/main" val="20001"/>
                    </a:ext>
                  </a:extLst>
                </a:gridCol>
                <a:gridCol w="3333621">
                  <a:extLst>
                    <a:ext uri="{9D8B030D-6E8A-4147-A177-3AD203B41FA5}">
                      <a16:colId xmlns:a16="http://schemas.microsoft.com/office/drawing/2014/main" val="20002"/>
                    </a:ext>
                  </a:extLst>
                </a:gridCol>
              </a:tblGrid>
              <a:tr h="493065">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操作类型</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说明</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400" b="0" dirty="0">
                          <a:solidFill>
                            <a:schemeClr val="tx1"/>
                          </a:solidFill>
                          <a:effectLst/>
                          <a:latin typeface="微软雅黑" pitchFamily="34" charset="-122"/>
                          <a:ea typeface="微软雅黑" pitchFamily="34" charset="-122"/>
                        </a:rPr>
                        <a:t>SNMPv3</a:t>
                      </a:r>
                      <a:r>
                        <a:rPr lang="zh-CN" altLang="en-US" sz="2400" b="0" dirty="0">
                          <a:solidFill>
                            <a:schemeClr val="tx1"/>
                          </a:solidFill>
                          <a:effectLst/>
                          <a:latin typeface="微软雅黑" pitchFamily="34" charset="-122"/>
                          <a:ea typeface="微软雅黑" pitchFamily="34" charset="-122"/>
                        </a:rPr>
                        <a:t>报文</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253402">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读</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tabLst>
                          <a:tab pos="2637155" algn="ctr"/>
                          <a:tab pos="5274310" algn="r"/>
                          <a:tab pos="266700" algn="l"/>
                        </a:tabLst>
                      </a:pPr>
                      <a:r>
                        <a:rPr lang="zh-CN" altLang="en-US" sz="2400" b="0" dirty="0">
                          <a:solidFill>
                            <a:schemeClr val="tx1"/>
                          </a:solidFill>
                          <a:effectLst/>
                          <a:latin typeface="微软雅黑" pitchFamily="34" charset="-122"/>
                          <a:ea typeface="微软雅黑" pitchFamily="34" charset="-122"/>
                        </a:rPr>
                        <a:t>管理器读取管理对象状态信息的请求报文</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GetRequest</a:t>
                      </a:r>
                      <a:r>
                        <a:rPr lang="en-US" altLang="zh-CN" sz="2400" b="0" dirty="0">
                          <a:solidFill>
                            <a:schemeClr val="tx1"/>
                          </a:solidFill>
                          <a:effectLst/>
                          <a:latin typeface="微软雅黑" pitchFamily="34" charset="-122"/>
                          <a:ea typeface="微软雅黑" pitchFamily="34" charset="-122"/>
                        </a:rPr>
                        <a:t>-PDU</a:t>
                      </a:r>
                    </a:p>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GetNextRequest</a:t>
                      </a:r>
                      <a:r>
                        <a:rPr lang="en-US" altLang="zh-CN" sz="2400" b="0" dirty="0">
                          <a:solidFill>
                            <a:schemeClr val="tx1"/>
                          </a:solidFill>
                          <a:effectLst/>
                          <a:latin typeface="微软雅黑" pitchFamily="34" charset="-122"/>
                          <a:ea typeface="微软雅黑" pitchFamily="34" charset="-122"/>
                        </a:rPr>
                        <a:t>-PDU</a:t>
                      </a:r>
                    </a:p>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GetBulkRequest</a:t>
                      </a:r>
                      <a:r>
                        <a:rPr lang="en-US" altLang="zh-CN" sz="2400" b="0" dirty="0">
                          <a:solidFill>
                            <a:schemeClr val="tx1"/>
                          </a:solidFill>
                          <a:effectLst/>
                          <a:latin typeface="微软雅黑" pitchFamily="34" charset="-122"/>
                          <a:ea typeface="微软雅黑" pitchFamily="34" charset="-122"/>
                        </a:rPr>
                        <a:t>-PDU</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7700">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写</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管理器修改管理对象状态信息的请求报文</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SetRequest</a:t>
                      </a:r>
                      <a:r>
                        <a:rPr lang="en-US" altLang="zh-CN" sz="2400" b="0" dirty="0">
                          <a:solidFill>
                            <a:schemeClr val="tx1"/>
                          </a:solidFill>
                          <a:effectLst/>
                          <a:latin typeface="微软雅黑" pitchFamily="34" charset="-122"/>
                          <a:ea typeface="微软雅黑" pitchFamily="34" charset="-122"/>
                        </a:rPr>
                        <a:t>-PDU</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73100">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响应</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代理对管理器请求的应答报文</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altLang="zh-CN" sz="2400" b="0" dirty="0">
                          <a:solidFill>
                            <a:schemeClr val="tx1"/>
                          </a:solidFill>
                          <a:effectLst/>
                          <a:latin typeface="微软雅黑" pitchFamily="34" charset="-122"/>
                          <a:ea typeface="微软雅黑" pitchFamily="34" charset="-122"/>
                        </a:rPr>
                        <a:t>Response-PDU</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00100">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通知</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zh-CN" altLang="en-US" sz="2400" b="0" dirty="0">
                          <a:solidFill>
                            <a:schemeClr val="tx1"/>
                          </a:solidFill>
                          <a:effectLst/>
                          <a:latin typeface="微软雅黑" pitchFamily="34" charset="-122"/>
                          <a:ea typeface="微软雅黑" pitchFamily="34" charset="-122"/>
                        </a:rPr>
                        <a:t>代理向管理器报告重要事件的报文</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lnSpc>
                          <a:spcPct val="100000"/>
                        </a:lnSpc>
                        <a:spcAft>
                          <a:spcPts val="0"/>
                        </a:spcAft>
                      </a:pPr>
                      <a:r>
                        <a:rPr lang="en-US" altLang="zh-CN" sz="2400" b="0" dirty="0">
                          <a:solidFill>
                            <a:schemeClr val="tx1"/>
                          </a:solidFill>
                          <a:effectLst/>
                          <a:latin typeface="微软雅黑" pitchFamily="34" charset="-122"/>
                          <a:ea typeface="微软雅黑" pitchFamily="34" charset="-122"/>
                        </a:rPr>
                        <a:t>Trapv2-PDU</a:t>
                      </a:r>
                    </a:p>
                    <a:p>
                      <a:pPr algn="ctr" hangingPunct="0">
                        <a:lnSpc>
                          <a:spcPct val="100000"/>
                        </a:lnSpc>
                        <a:spcAft>
                          <a:spcPts val="0"/>
                        </a:spcAft>
                      </a:pPr>
                      <a:r>
                        <a:rPr lang="en-US" altLang="zh-CN" sz="2400" b="0" dirty="0" err="1">
                          <a:solidFill>
                            <a:schemeClr val="tx1"/>
                          </a:solidFill>
                          <a:effectLst/>
                          <a:latin typeface="微软雅黑" pitchFamily="34" charset="-122"/>
                          <a:ea typeface="微软雅黑" pitchFamily="34" charset="-122"/>
                        </a:rPr>
                        <a:t>InformRequest</a:t>
                      </a:r>
                      <a:r>
                        <a:rPr lang="en-US" altLang="zh-CN" sz="2400" b="0" dirty="0">
                          <a:solidFill>
                            <a:schemeClr val="tx1"/>
                          </a:solidFill>
                          <a:effectLst/>
                          <a:latin typeface="微软雅黑" pitchFamily="34" charset="-122"/>
                          <a:ea typeface="微软雅黑" pitchFamily="34" charset="-122"/>
                        </a:rPr>
                        <a:t>-PDU</a:t>
                      </a:r>
                      <a:endParaRPr lang="zh-CN" sz="2400" b="0" dirty="0">
                        <a:solidFill>
                          <a:schemeClr val="tx1"/>
                        </a:solidFill>
                        <a:effectLst/>
                        <a:latin typeface="微软雅黑" pitchFamily="34" charset="-122"/>
                        <a:ea typeface="微软雅黑" pitchFamily="34"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698591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202</a:t>
            </a:fld>
            <a:endParaRPr kumimoji="1" lang="zh-CN" altLang="en-US" dirty="0"/>
          </a:p>
        </p:txBody>
      </p:sp>
      <p:grpSp>
        <p:nvGrpSpPr>
          <p:cNvPr id="7" name="组合 6"/>
          <p:cNvGrpSpPr/>
          <p:nvPr/>
        </p:nvGrpSpPr>
        <p:grpSpPr>
          <a:xfrm>
            <a:off x="952815" y="1723802"/>
            <a:ext cx="10182650" cy="3667800"/>
            <a:chOff x="952815" y="1723802"/>
            <a:chExt cx="10182650" cy="3667800"/>
          </a:xfrm>
        </p:grpSpPr>
        <p:grpSp>
          <p:nvGrpSpPr>
            <p:cNvPr id="8" name="组合 7"/>
            <p:cNvGrpSpPr/>
            <p:nvPr/>
          </p:nvGrpSpPr>
          <p:grpSpPr>
            <a:xfrm>
              <a:off x="952815" y="1723802"/>
              <a:ext cx="10182650" cy="3667800"/>
              <a:chOff x="284287" y="1433308"/>
              <a:chExt cx="9493249" cy="3419476"/>
            </a:xfrm>
          </p:grpSpPr>
          <p:grpSp>
            <p:nvGrpSpPr>
              <p:cNvPr id="10" name="Group 142"/>
              <p:cNvGrpSpPr>
                <a:grpSpLocks/>
              </p:cNvGrpSpPr>
              <p:nvPr/>
            </p:nvGrpSpPr>
            <p:grpSpPr bwMode="auto">
              <a:xfrm>
                <a:off x="7266640" y="4061197"/>
                <a:ext cx="2510896" cy="344488"/>
                <a:chOff x="4177" y="2324"/>
                <a:chExt cx="1460" cy="217"/>
              </a:xfrm>
            </p:grpSpPr>
            <p:sp>
              <p:nvSpPr>
                <p:cNvPr id="62" name="Line 119"/>
                <p:cNvSpPr>
                  <a:spLocks noChangeShapeType="1"/>
                </p:cNvSpPr>
                <p:nvPr/>
              </p:nvSpPr>
              <p:spPr bwMode="auto">
                <a:xfrm flipV="1">
                  <a:off x="4177" y="2444"/>
                  <a:ext cx="1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63" name="Rectangle 122"/>
                <p:cNvSpPr>
                  <a:spLocks noChangeArrowheads="1"/>
                </p:cNvSpPr>
                <p:nvPr/>
              </p:nvSpPr>
              <p:spPr bwMode="auto">
                <a:xfrm>
                  <a:off x="4593" y="2324"/>
                  <a:ext cx="579"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zh-CN" altLang="en-US" sz="1600">
                      <a:solidFill>
                        <a:srgbClr val="0000FF"/>
                      </a:solidFill>
                      <a:latin typeface="微软雅黑" pitchFamily="34" charset="-122"/>
                      <a:ea typeface="微软雅黑" pitchFamily="34" charset="-122"/>
                    </a:rPr>
                    <a:t>变量绑定</a:t>
                  </a:r>
                </a:p>
              </p:txBody>
            </p:sp>
          </p:grpSp>
          <p:grpSp>
            <p:nvGrpSpPr>
              <p:cNvPr id="11" name="Group 141"/>
              <p:cNvGrpSpPr>
                <a:grpSpLocks/>
              </p:cNvGrpSpPr>
              <p:nvPr/>
            </p:nvGrpSpPr>
            <p:grpSpPr bwMode="auto">
              <a:xfrm>
                <a:off x="4100504" y="4061197"/>
                <a:ext cx="3154098" cy="344488"/>
                <a:chOff x="2336" y="2324"/>
                <a:chExt cx="1834" cy="217"/>
              </a:xfrm>
            </p:grpSpPr>
            <p:sp>
              <p:nvSpPr>
                <p:cNvPr id="60" name="Line 138"/>
                <p:cNvSpPr>
                  <a:spLocks noChangeShapeType="1"/>
                </p:cNvSpPr>
                <p:nvPr/>
              </p:nvSpPr>
              <p:spPr bwMode="auto">
                <a:xfrm flipV="1">
                  <a:off x="2336" y="2444"/>
                  <a:ext cx="183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61" name="Rectangle 139"/>
                <p:cNvSpPr>
                  <a:spLocks noChangeArrowheads="1"/>
                </p:cNvSpPr>
                <p:nvPr/>
              </p:nvSpPr>
              <p:spPr bwMode="auto">
                <a:xfrm>
                  <a:off x="3032" y="2324"/>
                  <a:ext cx="357"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zh-CN" altLang="en-US" sz="1600">
                      <a:solidFill>
                        <a:srgbClr val="0000FF"/>
                      </a:solidFill>
                      <a:latin typeface="微软雅黑" pitchFamily="34" charset="-122"/>
                      <a:ea typeface="微软雅黑" pitchFamily="34" charset="-122"/>
                    </a:rPr>
                    <a:t>首部</a:t>
                  </a:r>
                </a:p>
              </p:txBody>
            </p:sp>
          </p:grpSp>
          <p:sp>
            <p:nvSpPr>
              <p:cNvPr id="12" name="Rectangle 88"/>
              <p:cNvSpPr>
                <a:spLocks noChangeArrowheads="1"/>
              </p:cNvSpPr>
              <p:nvPr/>
            </p:nvSpPr>
            <p:spPr bwMode="auto">
              <a:xfrm>
                <a:off x="299764" y="3567478"/>
                <a:ext cx="9458854" cy="441325"/>
              </a:xfrm>
              <a:prstGeom prst="rect">
                <a:avLst/>
              </a:prstGeom>
              <a:solidFill>
                <a:srgbClr val="00FFCC"/>
              </a:solidFill>
              <a:ln w="9525">
                <a:solidFill>
                  <a:schemeClr val="tx1"/>
                </a:solidFill>
                <a:miter lim="800000"/>
                <a:headEnd/>
                <a:tailEnd/>
              </a:ln>
              <a:effectLst/>
            </p:spPr>
            <p:txBody>
              <a:bodyPr wrap="none" anchor="ctr"/>
              <a:lstStyle/>
              <a:p>
                <a:pPr eaLnBrk="1" hangingPunct="1"/>
                <a:endParaRPr lang="zh-CN" altLang="en-US" sz="1600">
                  <a:latin typeface="微软雅黑" pitchFamily="34" charset="-122"/>
                  <a:ea typeface="微软雅黑" pitchFamily="34" charset="-122"/>
                </a:endParaRPr>
              </a:p>
            </p:txBody>
          </p:sp>
          <p:sp>
            <p:nvSpPr>
              <p:cNvPr id="13" name="Rectangle 109"/>
              <p:cNvSpPr>
                <a:spLocks noChangeArrowheads="1"/>
              </p:cNvSpPr>
              <p:nvPr/>
            </p:nvSpPr>
            <p:spPr bwMode="auto">
              <a:xfrm>
                <a:off x="2968881" y="3562715"/>
                <a:ext cx="6791458" cy="446090"/>
              </a:xfrm>
              <a:prstGeom prst="rect">
                <a:avLst/>
              </a:prstGeom>
              <a:solidFill>
                <a:srgbClr val="00B050"/>
              </a:solidFill>
              <a:ln w="9525">
                <a:solidFill>
                  <a:schemeClr val="tx1"/>
                </a:solidFill>
                <a:miter lim="800000"/>
                <a:headEnd/>
                <a:tailEnd/>
              </a:ln>
              <a:effectLs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4" name="Rectangle 111"/>
              <p:cNvSpPr>
                <a:spLocks noChangeArrowheads="1"/>
              </p:cNvSpPr>
              <p:nvPr/>
            </p:nvSpPr>
            <p:spPr bwMode="auto">
              <a:xfrm>
                <a:off x="284287" y="3642089"/>
                <a:ext cx="9233857" cy="3106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85000"/>
                  </a:lnSpc>
                </a:pPr>
                <a:r>
                  <a:rPr kumimoji="1" lang="zh-CN" altLang="en-US" sz="1600" dirty="0">
                    <a:latin typeface="微软雅黑" pitchFamily="34" charset="-122"/>
                    <a:ea typeface="微软雅黑" pitchFamily="34" charset="-122"/>
                  </a:rPr>
                  <a:t> 上下文引擎 </a:t>
                </a:r>
                <a:r>
                  <a:rPr kumimoji="1" lang="en-US" altLang="zh-CN" sz="1600" dirty="0">
                    <a:latin typeface="微软雅黑" pitchFamily="34" charset="-122"/>
                    <a:ea typeface="微软雅黑" pitchFamily="34" charset="-122"/>
                  </a:rPr>
                  <a:t>ID       </a:t>
                </a:r>
                <a:r>
                  <a:rPr kumimoji="1" lang="zh-CN" altLang="en-US" sz="1600" dirty="0">
                    <a:latin typeface="微软雅黑" pitchFamily="34" charset="-122"/>
                    <a:ea typeface="微软雅黑" pitchFamily="34" charset="-122"/>
                  </a:rPr>
                  <a:t>上下文名      </a:t>
                </a:r>
                <a:r>
                  <a:rPr kumimoji="1" lang="en-US" altLang="zh-CN" sz="1600" dirty="0">
                    <a:solidFill>
                      <a:schemeClr val="bg1"/>
                    </a:solidFill>
                    <a:latin typeface="微软雅黑" pitchFamily="34" charset="-122"/>
                    <a:ea typeface="微软雅黑" pitchFamily="34" charset="-122"/>
                  </a:rPr>
                  <a:t>PDU </a:t>
                </a:r>
                <a:r>
                  <a:rPr kumimoji="1" lang="zh-CN" altLang="en-US" sz="1600" dirty="0">
                    <a:solidFill>
                      <a:schemeClr val="bg1"/>
                    </a:solidFill>
                    <a:latin typeface="微软雅黑" pitchFamily="34" charset="-122"/>
                    <a:ea typeface="微软雅黑" pitchFamily="34" charset="-122"/>
                  </a:rPr>
                  <a:t>类型     请求 </a:t>
                </a:r>
                <a:r>
                  <a:rPr kumimoji="1" lang="en-US" altLang="zh-CN" sz="1600" dirty="0">
                    <a:solidFill>
                      <a:schemeClr val="bg1"/>
                    </a:solidFill>
                    <a:latin typeface="微软雅黑" pitchFamily="34" charset="-122"/>
                    <a:ea typeface="微软雅黑" pitchFamily="34" charset="-122"/>
                  </a:rPr>
                  <a:t>ID      </a:t>
                </a:r>
                <a:r>
                  <a:rPr kumimoji="1" lang="zh-CN" altLang="en-US" sz="1600" dirty="0">
                    <a:solidFill>
                      <a:schemeClr val="bg1"/>
                    </a:solidFill>
                    <a:latin typeface="微软雅黑" pitchFamily="34" charset="-122"/>
                    <a:ea typeface="微软雅黑" pitchFamily="34" charset="-122"/>
                  </a:rPr>
                  <a:t>差错状态      差错索引       名      值      名     值  </a:t>
                </a:r>
              </a:p>
            </p:txBody>
          </p:sp>
          <p:sp>
            <p:nvSpPr>
              <p:cNvPr id="15" name="Line 89"/>
              <p:cNvSpPr>
                <a:spLocks noChangeShapeType="1"/>
              </p:cNvSpPr>
              <p:nvPr/>
            </p:nvSpPr>
            <p:spPr bwMode="auto">
              <a:xfrm>
                <a:off x="2074589" y="2005377"/>
                <a:ext cx="718701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6" name="Line 90"/>
              <p:cNvSpPr>
                <a:spLocks noChangeShapeType="1"/>
              </p:cNvSpPr>
              <p:nvPr/>
            </p:nvSpPr>
            <p:spPr bwMode="auto">
              <a:xfrm>
                <a:off x="2741869" y="2370502"/>
                <a:ext cx="650425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7" name="Line 91"/>
              <p:cNvSpPr>
                <a:spLocks noChangeShapeType="1"/>
              </p:cNvSpPr>
              <p:nvPr/>
            </p:nvSpPr>
            <p:spPr bwMode="auto">
              <a:xfrm>
                <a:off x="2759066" y="2238739"/>
                <a:ext cx="0" cy="3111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8" name="Line 92"/>
              <p:cNvSpPr>
                <a:spLocks noChangeShapeType="1"/>
              </p:cNvSpPr>
              <p:nvPr/>
            </p:nvSpPr>
            <p:spPr bwMode="auto">
              <a:xfrm>
                <a:off x="9261599" y="1537065"/>
                <a:ext cx="0" cy="9937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19" name="Rectangle 93"/>
              <p:cNvSpPr>
                <a:spLocks noChangeArrowheads="1"/>
              </p:cNvSpPr>
              <p:nvPr/>
            </p:nvSpPr>
            <p:spPr bwMode="auto">
              <a:xfrm>
                <a:off x="4726508" y="1830179"/>
                <a:ext cx="1286245"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solidFill>
                      <a:srgbClr val="0000FF"/>
                    </a:solidFill>
                    <a:latin typeface="微软雅黑" pitchFamily="34" charset="-122"/>
                    <a:ea typeface="微软雅黑" pitchFamily="34" charset="-122"/>
                  </a:rPr>
                  <a:t>UDP </a:t>
                </a:r>
                <a:r>
                  <a:rPr kumimoji="1" lang="zh-CN" altLang="en-US" sz="1600">
                    <a:solidFill>
                      <a:srgbClr val="0000FF"/>
                    </a:solidFill>
                    <a:latin typeface="微软雅黑" pitchFamily="34" charset="-122"/>
                    <a:ea typeface="微软雅黑" pitchFamily="34" charset="-122"/>
                  </a:rPr>
                  <a:t>数据报</a:t>
                </a:r>
              </a:p>
            </p:txBody>
          </p:sp>
          <p:sp>
            <p:nvSpPr>
              <p:cNvPr id="20" name="Line 94"/>
              <p:cNvSpPr>
                <a:spLocks noChangeShapeType="1"/>
              </p:cNvSpPr>
              <p:nvPr/>
            </p:nvSpPr>
            <p:spPr bwMode="auto">
              <a:xfrm>
                <a:off x="1390112" y="1459277"/>
                <a:ext cx="0" cy="10906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21" name="Line 95"/>
              <p:cNvSpPr>
                <a:spLocks noChangeShapeType="1"/>
              </p:cNvSpPr>
              <p:nvPr/>
            </p:nvSpPr>
            <p:spPr bwMode="auto">
              <a:xfrm flipV="1">
                <a:off x="1391832" y="1619614"/>
                <a:ext cx="7871486" cy="0"/>
              </a:xfrm>
              <a:prstGeom prst="line">
                <a:avLst/>
              </a:prstGeom>
              <a:noFill/>
              <a:ln w="12700">
                <a:solidFill>
                  <a:schemeClr val="tx1"/>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22" name="Rectangle 96"/>
              <p:cNvSpPr>
                <a:spLocks noChangeArrowheads="1"/>
              </p:cNvSpPr>
              <p:nvPr/>
            </p:nvSpPr>
            <p:spPr bwMode="auto">
              <a:xfrm>
                <a:off x="4451343" y="1433308"/>
                <a:ext cx="1051613"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dirty="0">
                    <a:solidFill>
                      <a:srgbClr val="0000FF"/>
                    </a:solidFill>
                    <a:latin typeface="微软雅黑" pitchFamily="34" charset="-122"/>
                    <a:ea typeface="微软雅黑" pitchFamily="34" charset="-122"/>
                  </a:rPr>
                  <a:t>IP </a:t>
                </a:r>
                <a:r>
                  <a:rPr kumimoji="1" lang="zh-CN" altLang="en-US" sz="1600" dirty="0">
                    <a:solidFill>
                      <a:srgbClr val="0000FF"/>
                    </a:solidFill>
                    <a:latin typeface="微软雅黑" pitchFamily="34" charset="-122"/>
                    <a:ea typeface="微软雅黑" pitchFamily="34" charset="-122"/>
                  </a:rPr>
                  <a:t>数据报</a:t>
                </a:r>
              </a:p>
            </p:txBody>
          </p:sp>
          <p:sp>
            <p:nvSpPr>
              <p:cNvPr id="23" name="Rectangle 97"/>
              <p:cNvSpPr>
                <a:spLocks noChangeArrowheads="1"/>
              </p:cNvSpPr>
              <p:nvPr/>
            </p:nvSpPr>
            <p:spPr bwMode="auto">
              <a:xfrm>
                <a:off x="5208052" y="2190545"/>
                <a:ext cx="1271300"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solidFill>
                      <a:srgbClr val="0000FF"/>
                    </a:solidFill>
                    <a:latin typeface="微软雅黑" pitchFamily="34" charset="-122"/>
                    <a:ea typeface="微软雅黑" pitchFamily="34" charset="-122"/>
                  </a:rPr>
                  <a:t>SNMP </a:t>
                </a:r>
                <a:r>
                  <a:rPr kumimoji="1" lang="zh-CN" altLang="en-US" sz="1600">
                    <a:solidFill>
                      <a:srgbClr val="0000FF"/>
                    </a:solidFill>
                    <a:latin typeface="微软雅黑" pitchFamily="34" charset="-122"/>
                    <a:ea typeface="微软雅黑" pitchFamily="34" charset="-122"/>
                  </a:rPr>
                  <a:t>报文</a:t>
                </a:r>
              </a:p>
            </p:txBody>
          </p:sp>
          <p:sp>
            <p:nvSpPr>
              <p:cNvPr id="24" name="Line 98"/>
              <p:cNvSpPr>
                <a:spLocks noChangeShapeType="1"/>
              </p:cNvSpPr>
              <p:nvPr/>
            </p:nvSpPr>
            <p:spPr bwMode="auto">
              <a:xfrm>
                <a:off x="2074589" y="1849802"/>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25" name="Rectangle 99"/>
              <p:cNvSpPr>
                <a:spLocks noChangeArrowheads="1"/>
              </p:cNvSpPr>
              <p:nvPr/>
            </p:nvSpPr>
            <p:spPr bwMode="auto">
              <a:xfrm>
                <a:off x="1390112" y="2602277"/>
                <a:ext cx="7871487" cy="563562"/>
              </a:xfrm>
              <a:prstGeom prst="rect">
                <a:avLst/>
              </a:prstGeom>
              <a:solidFill>
                <a:srgbClr val="99FFCC"/>
              </a:solidFill>
              <a:ln w="9525">
                <a:solidFill>
                  <a:schemeClr val="folHlink"/>
                </a:solidFill>
                <a:miter lim="800000"/>
                <a:headEnd/>
                <a:tailEnd/>
              </a:ln>
              <a:effectLst/>
            </p:spPr>
            <p:txBody>
              <a:bodyPr wrap="none" anchor="ctr"/>
              <a:lstStyle/>
              <a:p>
                <a:pPr eaLnBrk="1" hangingPunct="1"/>
                <a:endParaRPr lang="zh-CN" altLang="en-US" sz="1600">
                  <a:latin typeface="微软雅黑" pitchFamily="34" charset="-122"/>
                  <a:ea typeface="微软雅黑" pitchFamily="34" charset="-122"/>
                </a:endParaRPr>
              </a:p>
            </p:txBody>
          </p:sp>
          <p:sp>
            <p:nvSpPr>
              <p:cNvPr id="26" name="Rectangle 100"/>
              <p:cNvSpPr>
                <a:spLocks noChangeArrowheads="1"/>
              </p:cNvSpPr>
              <p:nvPr/>
            </p:nvSpPr>
            <p:spPr bwMode="auto">
              <a:xfrm>
                <a:off x="1410748" y="2602276"/>
                <a:ext cx="613732"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en-US" altLang="zh-CN" sz="1600">
                    <a:latin typeface="微软雅黑" pitchFamily="34" charset="-122"/>
                    <a:ea typeface="微软雅黑" pitchFamily="34" charset="-122"/>
                  </a:rPr>
                  <a:t>  IP </a:t>
                </a:r>
              </a:p>
              <a:p>
                <a:pPr defTabSz="1015975">
                  <a:lnSpc>
                    <a:spcPct val="90000"/>
                  </a:lnSpc>
                </a:pPr>
                <a:r>
                  <a:rPr kumimoji="1" lang="zh-CN" altLang="en-US" sz="1600">
                    <a:latin typeface="微软雅黑" pitchFamily="34" charset="-122"/>
                    <a:ea typeface="微软雅黑" pitchFamily="34" charset="-122"/>
                  </a:rPr>
                  <a:t>首部</a:t>
                </a:r>
              </a:p>
            </p:txBody>
          </p:sp>
          <p:sp>
            <p:nvSpPr>
              <p:cNvPr id="27" name="Rectangle 101"/>
              <p:cNvSpPr>
                <a:spLocks noChangeArrowheads="1"/>
              </p:cNvSpPr>
              <p:nvPr/>
            </p:nvSpPr>
            <p:spPr bwMode="auto">
              <a:xfrm>
                <a:off x="2088347" y="2603864"/>
                <a:ext cx="712367"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en-US" altLang="zh-CN" sz="1600">
                    <a:latin typeface="微软雅黑" pitchFamily="34" charset="-122"/>
                    <a:ea typeface="微软雅黑" pitchFamily="34" charset="-122"/>
                  </a:rPr>
                  <a:t>UDP </a:t>
                </a:r>
              </a:p>
              <a:p>
                <a:pPr defTabSz="1015975">
                  <a:lnSpc>
                    <a:spcPct val="90000"/>
                  </a:lnSpc>
                </a:pPr>
                <a:r>
                  <a:rPr kumimoji="1" lang="zh-CN" altLang="en-US" sz="1600">
                    <a:latin typeface="微软雅黑" pitchFamily="34" charset="-122"/>
                    <a:ea typeface="微软雅黑" pitchFamily="34" charset="-122"/>
                  </a:rPr>
                  <a:t>首部</a:t>
                </a:r>
              </a:p>
            </p:txBody>
          </p:sp>
          <p:sp>
            <p:nvSpPr>
              <p:cNvPr id="28" name="Line 102"/>
              <p:cNvSpPr>
                <a:spLocks noChangeShapeType="1"/>
              </p:cNvSpPr>
              <p:nvPr/>
            </p:nvSpPr>
            <p:spPr bwMode="auto">
              <a:xfrm flipH="1">
                <a:off x="4666315" y="2602277"/>
                <a:ext cx="0" cy="5635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29" name="Line 103"/>
              <p:cNvSpPr>
                <a:spLocks noChangeShapeType="1"/>
              </p:cNvSpPr>
              <p:nvPr/>
            </p:nvSpPr>
            <p:spPr bwMode="auto">
              <a:xfrm flipH="1">
                <a:off x="2074589"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0" name="Line 104"/>
              <p:cNvSpPr>
                <a:spLocks noChangeShapeType="1"/>
              </p:cNvSpPr>
              <p:nvPr/>
            </p:nvSpPr>
            <p:spPr bwMode="auto">
              <a:xfrm flipH="1">
                <a:off x="2759066"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1" name="Rectangle 105"/>
              <p:cNvSpPr>
                <a:spLocks noChangeArrowheads="1"/>
              </p:cNvSpPr>
              <p:nvPr/>
            </p:nvSpPr>
            <p:spPr bwMode="auto">
              <a:xfrm>
                <a:off x="5555448" y="2729276"/>
                <a:ext cx="2284553" cy="3221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en-US" altLang="zh-CN" sz="1600" dirty="0">
                    <a:solidFill>
                      <a:schemeClr val="bg1"/>
                    </a:solidFill>
                    <a:latin typeface="微软雅黑" pitchFamily="34" charset="-122"/>
                    <a:ea typeface="微软雅黑" pitchFamily="34" charset="-122"/>
                  </a:rPr>
                  <a:t>SNMP </a:t>
                </a:r>
                <a:r>
                  <a:rPr kumimoji="1" lang="zh-CN" altLang="en-US" sz="1600" dirty="0">
                    <a:solidFill>
                      <a:schemeClr val="bg1"/>
                    </a:solidFill>
                    <a:latin typeface="微软雅黑" pitchFamily="34" charset="-122"/>
                    <a:ea typeface="微软雅黑" pitchFamily="34" charset="-122"/>
                  </a:rPr>
                  <a:t>报文的数据部分 </a:t>
                </a:r>
              </a:p>
            </p:txBody>
          </p:sp>
          <p:sp>
            <p:nvSpPr>
              <p:cNvPr id="32" name="Rectangle 145"/>
              <p:cNvSpPr>
                <a:spLocks noChangeArrowheads="1"/>
              </p:cNvSpPr>
              <p:nvPr/>
            </p:nvSpPr>
            <p:spPr bwMode="auto">
              <a:xfrm>
                <a:off x="2759065" y="2602276"/>
                <a:ext cx="1918473" cy="563563"/>
              </a:xfrm>
              <a:prstGeom prst="rect">
                <a:avLst/>
              </a:prstGeom>
              <a:solidFill>
                <a:srgbClr val="CC00CC"/>
              </a:solidFill>
              <a:ln w="9525">
                <a:solidFill>
                  <a:schemeClr val="tx1"/>
                </a:solidFill>
                <a:miter lim="800000"/>
                <a:headEnd/>
                <a:tailEnd/>
              </a:ln>
              <a:effectLs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33" name="Line 106"/>
              <p:cNvSpPr>
                <a:spLocks noChangeShapeType="1"/>
              </p:cNvSpPr>
              <p:nvPr/>
            </p:nvSpPr>
            <p:spPr bwMode="auto">
              <a:xfrm flipH="1">
                <a:off x="3371312"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4" name="Rectangle 107"/>
              <p:cNvSpPr>
                <a:spLocks noChangeArrowheads="1"/>
              </p:cNvSpPr>
              <p:nvPr/>
            </p:nvSpPr>
            <p:spPr bwMode="auto">
              <a:xfrm>
                <a:off x="2726390" y="2749914"/>
                <a:ext cx="613732" cy="3221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zh-CN" altLang="en-US" sz="1600" dirty="0">
                    <a:solidFill>
                      <a:schemeClr val="bg1"/>
                    </a:solidFill>
                    <a:latin typeface="微软雅黑" pitchFamily="34" charset="-122"/>
                    <a:ea typeface="微软雅黑" pitchFamily="34" charset="-122"/>
                  </a:rPr>
                  <a:t>版本</a:t>
                </a:r>
              </a:p>
            </p:txBody>
          </p:sp>
          <p:sp>
            <p:nvSpPr>
              <p:cNvPr id="35" name="Rectangle 108"/>
              <p:cNvSpPr>
                <a:spLocks noChangeArrowheads="1"/>
              </p:cNvSpPr>
              <p:nvPr/>
            </p:nvSpPr>
            <p:spPr bwMode="auto">
              <a:xfrm>
                <a:off x="3355835" y="2738804"/>
                <a:ext cx="613732" cy="3221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lnSpc>
                    <a:spcPct val="90000"/>
                  </a:lnSpc>
                </a:pPr>
                <a:r>
                  <a:rPr kumimoji="1" lang="zh-CN" altLang="en-US" sz="1600">
                    <a:solidFill>
                      <a:schemeClr val="bg1"/>
                    </a:solidFill>
                    <a:latin typeface="微软雅黑" pitchFamily="34" charset="-122"/>
                    <a:ea typeface="微软雅黑" pitchFamily="34" charset="-122"/>
                  </a:rPr>
                  <a:t>首部</a:t>
                </a:r>
              </a:p>
            </p:txBody>
          </p:sp>
          <p:sp>
            <p:nvSpPr>
              <p:cNvPr id="36" name="Line 110"/>
              <p:cNvSpPr>
                <a:spLocks noChangeShapeType="1"/>
              </p:cNvSpPr>
              <p:nvPr/>
            </p:nvSpPr>
            <p:spPr bwMode="auto">
              <a:xfrm>
                <a:off x="9349308" y="3567477"/>
                <a:ext cx="6879" cy="4429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7" name="Text Box 112"/>
              <p:cNvSpPr txBox="1">
                <a:spLocks noChangeArrowheads="1"/>
              </p:cNvSpPr>
              <p:nvPr/>
            </p:nvSpPr>
            <p:spPr bwMode="auto">
              <a:xfrm>
                <a:off x="9342804" y="3563478"/>
                <a:ext cx="327588" cy="31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dirty="0">
                    <a:solidFill>
                      <a:schemeClr val="bg1"/>
                    </a:solidFill>
                    <a:latin typeface="微软雅黑" pitchFamily="34" charset="-122"/>
                    <a:ea typeface="微软雅黑" pitchFamily="34" charset="-122"/>
                  </a:rPr>
                  <a:t>…</a:t>
                </a:r>
              </a:p>
            </p:txBody>
          </p:sp>
          <p:sp>
            <p:nvSpPr>
              <p:cNvPr id="38" name="Rectangle 113"/>
              <p:cNvSpPr>
                <a:spLocks noChangeArrowheads="1"/>
              </p:cNvSpPr>
              <p:nvPr/>
            </p:nvSpPr>
            <p:spPr bwMode="auto">
              <a:xfrm>
                <a:off x="1304122" y="2291127"/>
                <a:ext cx="906648"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latin typeface="微软雅黑" pitchFamily="34" charset="-122"/>
                    <a:ea typeface="微软雅黑" pitchFamily="34" charset="-122"/>
                  </a:rPr>
                  <a:t>20 </a:t>
                </a:r>
                <a:r>
                  <a:rPr kumimoji="1" lang="zh-CN" altLang="en-US" sz="1600">
                    <a:latin typeface="微软雅黑" pitchFamily="34" charset="-122"/>
                    <a:ea typeface="微软雅黑" pitchFamily="34" charset="-122"/>
                  </a:rPr>
                  <a:t>字节</a:t>
                </a:r>
              </a:p>
            </p:txBody>
          </p:sp>
          <p:sp>
            <p:nvSpPr>
              <p:cNvPr id="39" name="Rectangle 114"/>
              <p:cNvSpPr>
                <a:spLocks noChangeArrowheads="1"/>
              </p:cNvSpPr>
              <p:nvPr/>
            </p:nvSpPr>
            <p:spPr bwMode="auto">
              <a:xfrm>
                <a:off x="2050511" y="2291127"/>
                <a:ext cx="788585"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latin typeface="微软雅黑" pitchFamily="34" charset="-122"/>
                    <a:ea typeface="微软雅黑" pitchFamily="34" charset="-122"/>
                  </a:rPr>
                  <a:t>8 </a:t>
                </a:r>
                <a:r>
                  <a:rPr kumimoji="1" lang="zh-CN" altLang="en-US" sz="1600">
                    <a:latin typeface="微软雅黑" pitchFamily="34" charset="-122"/>
                    <a:ea typeface="微软雅黑" pitchFamily="34" charset="-122"/>
                  </a:rPr>
                  <a:t>字节</a:t>
                </a:r>
              </a:p>
            </p:txBody>
          </p:sp>
          <p:sp>
            <p:nvSpPr>
              <p:cNvPr id="40" name="Line 115"/>
              <p:cNvSpPr>
                <a:spLocks noChangeShapeType="1"/>
              </p:cNvSpPr>
              <p:nvPr/>
            </p:nvSpPr>
            <p:spPr bwMode="auto">
              <a:xfrm flipH="1">
                <a:off x="9760338" y="408341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1" name="Line 118"/>
              <p:cNvSpPr>
                <a:spLocks noChangeShapeType="1"/>
              </p:cNvSpPr>
              <p:nvPr/>
            </p:nvSpPr>
            <p:spPr bwMode="auto">
              <a:xfrm flipV="1">
                <a:off x="3003277" y="4499339"/>
                <a:ext cx="677254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2" name="Line 120"/>
              <p:cNvSpPr>
                <a:spLocks noChangeShapeType="1"/>
              </p:cNvSpPr>
              <p:nvPr/>
            </p:nvSpPr>
            <p:spPr bwMode="auto">
              <a:xfrm>
                <a:off x="2968880"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3" name="Rectangle 121"/>
              <p:cNvSpPr>
                <a:spLocks noChangeArrowheads="1"/>
              </p:cNvSpPr>
              <p:nvPr/>
            </p:nvSpPr>
            <p:spPr bwMode="auto">
              <a:xfrm>
                <a:off x="5834054" y="4386058"/>
                <a:ext cx="1313145"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defTabSz="1015975"/>
                <a:r>
                  <a:rPr kumimoji="1" lang="en-US" altLang="zh-CN" sz="1600">
                    <a:solidFill>
                      <a:srgbClr val="0000FF"/>
                    </a:solidFill>
                    <a:latin typeface="微软雅黑" pitchFamily="34" charset="-122"/>
                    <a:ea typeface="微软雅黑" pitchFamily="34" charset="-122"/>
                  </a:rPr>
                  <a:t>SNMP PDU</a:t>
                </a:r>
              </a:p>
            </p:txBody>
          </p:sp>
          <p:sp>
            <p:nvSpPr>
              <p:cNvPr id="44" name="Line 123"/>
              <p:cNvSpPr>
                <a:spLocks noChangeShapeType="1"/>
              </p:cNvSpPr>
              <p:nvPr/>
            </p:nvSpPr>
            <p:spPr bwMode="auto">
              <a:xfrm flipH="1">
                <a:off x="4019674" y="2610215"/>
                <a:ext cx="0" cy="56356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5" name="Line 125"/>
              <p:cNvSpPr>
                <a:spLocks noChangeShapeType="1"/>
              </p:cNvSpPr>
              <p:nvPr/>
            </p:nvSpPr>
            <p:spPr bwMode="auto">
              <a:xfrm>
                <a:off x="410050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6" name="Line 126"/>
              <p:cNvSpPr>
                <a:spLocks noChangeShapeType="1"/>
              </p:cNvSpPr>
              <p:nvPr/>
            </p:nvSpPr>
            <p:spPr bwMode="auto">
              <a:xfrm>
                <a:off x="5070466"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7" name="Line 127"/>
              <p:cNvSpPr>
                <a:spLocks noChangeShapeType="1"/>
              </p:cNvSpPr>
              <p:nvPr/>
            </p:nvSpPr>
            <p:spPr bwMode="auto">
              <a:xfrm>
                <a:off x="6202089"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8" name="Line 128"/>
              <p:cNvSpPr>
                <a:spLocks noChangeShapeType="1"/>
              </p:cNvSpPr>
              <p:nvPr/>
            </p:nvSpPr>
            <p:spPr bwMode="auto">
              <a:xfrm>
                <a:off x="7254601"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9" name="Line 129"/>
              <p:cNvSpPr>
                <a:spLocks noChangeShapeType="1"/>
              </p:cNvSpPr>
              <p:nvPr/>
            </p:nvSpPr>
            <p:spPr bwMode="auto">
              <a:xfrm>
                <a:off x="782041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0" name="Line 130"/>
              <p:cNvSpPr>
                <a:spLocks noChangeShapeType="1"/>
              </p:cNvSpPr>
              <p:nvPr/>
            </p:nvSpPr>
            <p:spPr bwMode="auto">
              <a:xfrm>
                <a:off x="8386224"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1" name="Line 131"/>
              <p:cNvSpPr>
                <a:spLocks noChangeShapeType="1"/>
              </p:cNvSpPr>
              <p:nvPr/>
            </p:nvSpPr>
            <p:spPr bwMode="auto">
              <a:xfrm>
                <a:off x="8871205"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2" name="Line 132"/>
              <p:cNvSpPr>
                <a:spLocks noChangeShapeType="1"/>
              </p:cNvSpPr>
              <p:nvPr/>
            </p:nvSpPr>
            <p:spPr bwMode="auto">
              <a:xfrm flipH="1">
                <a:off x="7254601" y="4083414"/>
                <a:ext cx="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3" name="Line 133"/>
              <p:cNvSpPr>
                <a:spLocks noChangeShapeType="1"/>
              </p:cNvSpPr>
              <p:nvPr/>
            </p:nvSpPr>
            <p:spPr bwMode="auto">
              <a:xfrm flipH="1">
                <a:off x="2968880" y="408341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4" name="Line 134"/>
              <p:cNvSpPr>
                <a:spLocks noChangeShapeType="1"/>
              </p:cNvSpPr>
              <p:nvPr/>
            </p:nvSpPr>
            <p:spPr bwMode="auto">
              <a:xfrm>
                <a:off x="1916368"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5" name="Rectangle 135"/>
              <p:cNvSpPr>
                <a:spLocks noChangeArrowheads="1"/>
              </p:cNvSpPr>
              <p:nvPr/>
            </p:nvSpPr>
            <p:spPr bwMode="auto">
              <a:xfrm>
                <a:off x="903595" y="4278108"/>
                <a:ext cx="1378902" cy="5746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algn="ctr" defTabSz="1015975"/>
                <a:r>
                  <a:rPr kumimoji="1" lang="zh-CN" altLang="en-US" sz="1600">
                    <a:solidFill>
                      <a:srgbClr val="0000FF"/>
                    </a:solidFill>
                    <a:latin typeface="微软雅黑" pitchFamily="34" charset="-122"/>
                    <a:ea typeface="微软雅黑" pitchFamily="34" charset="-122"/>
                  </a:rPr>
                  <a:t>有关加密信息</a:t>
                </a:r>
              </a:p>
              <a:p>
                <a:pPr algn="ctr" defTabSz="1015975"/>
                <a:r>
                  <a:rPr kumimoji="1" lang="zh-CN" altLang="en-US" sz="1600">
                    <a:solidFill>
                      <a:srgbClr val="0000FF"/>
                    </a:solidFill>
                    <a:latin typeface="微软雅黑" pitchFamily="34" charset="-122"/>
                    <a:ea typeface="微软雅黑" pitchFamily="34" charset="-122"/>
                  </a:rPr>
                  <a:t>的字段</a:t>
                </a:r>
              </a:p>
            </p:txBody>
          </p:sp>
          <p:sp>
            <p:nvSpPr>
              <p:cNvPr id="56" name="AutoShape 136"/>
              <p:cNvSpPr>
                <a:spLocks/>
              </p:cNvSpPr>
              <p:nvPr/>
            </p:nvSpPr>
            <p:spPr bwMode="auto">
              <a:xfrm rot="-5400000">
                <a:off x="1500972" y="2877444"/>
                <a:ext cx="225425" cy="2627842"/>
              </a:xfrm>
              <a:prstGeom prst="leftBrace">
                <a:avLst>
                  <a:gd name="adj1" fmla="val 89671"/>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57" name="Line 137"/>
              <p:cNvSpPr>
                <a:spLocks noChangeShapeType="1"/>
              </p:cNvSpPr>
              <p:nvPr/>
            </p:nvSpPr>
            <p:spPr bwMode="auto">
              <a:xfrm flipH="1">
                <a:off x="4100503" y="4083414"/>
                <a:ext cx="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8" name="Freeform 143"/>
              <p:cNvSpPr>
                <a:spLocks/>
              </p:cNvSpPr>
              <p:nvPr/>
            </p:nvSpPr>
            <p:spPr bwMode="auto">
              <a:xfrm>
                <a:off x="320400" y="3153141"/>
                <a:ext cx="9431338" cy="409574"/>
              </a:xfrm>
              <a:custGeom>
                <a:avLst/>
                <a:gdLst>
                  <a:gd name="T0" fmla="*/ 0 w 5484"/>
                  <a:gd name="T1" fmla="*/ 2147483646 h 240"/>
                  <a:gd name="T2" fmla="*/ 2147483646 w 5484"/>
                  <a:gd name="T3" fmla="*/ 2147483646 h 240"/>
                  <a:gd name="T4" fmla="*/ 2147483646 w 5484"/>
                  <a:gd name="T5" fmla="*/ 0 h 240"/>
                  <a:gd name="T6" fmla="*/ 2147483646 w 5484"/>
                  <a:gd name="T7" fmla="*/ 2147483646 h 240"/>
                  <a:gd name="T8" fmla="*/ 0 w 5484"/>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4" h="240">
                    <a:moveTo>
                      <a:pt x="0" y="240"/>
                    </a:moveTo>
                    <a:lnTo>
                      <a:pt x="2526" y="12"/>
                    </a:lnTo>
                    <a:lnTo>
                      <a:pt x="5202" y="0"/>
                    </a:lnTo>
                    <a:lnTo>
                      <a:pt x="5484" y="240"/>
                    </a:lnTo>
                    <a:lnTo>
                      <a:pt x="0" y="240"/>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59" name="Rectangle 144"/>
              <p:cNvSpPr>
                <a:spLocks noChangeArrowheads="1"/>
              </p:cNvSpPr>
              <p:nvPr/>
            </p:nvSpPr>
            <p:spPr bwMode="auto">
              <a:xfrm>
                <a:off x="4683513" y="2602276"/>
                <a:ext cx="4572926" cy="550864"/>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600">
                  <a:solidFill>
                    <a:schemeClr val="bg1"/>
                  </a:solidFill>
                  <a:latin typeface="微软雅黑" pitchFamily="34" charset="-122"/>
                  <a:ea typeface="微软雅黑" pitchFamily="34" charset="-122"/>
                </a:endParaRPr>
              </a:p>
            </p:txBody>
          </p:sp>
        </p:grpSp>
        <p:sp>
          <p:nvSpPr>
            <p:cNvPr id="9" name="Rectangle 124"/>
            <p:cNvSpPr>
              <a:spLocks noChangeArrowheads="1"/>
            </p:cNvSpPr>
            <p:nvPr/>
          </p:nvSpPr>
          <p:spPr bwMode="auto">
            <a:xfrm>
              <a:off x="4997407" y="2996393"/>
              <a:ext cx="658301" cy="567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2767" tIns="61384" rIns="122767" bIns="61384">
              <a:spAutoFit/>
            </a:bodyPr>
            <a:lstStyle/>
            <a:p>
              <a:pPr algn="ctr" defTabSz="1015975">
                <a:lnSpc>
                  <a:spcPct val="90000"/>
                </a:lnSpc>
              </a:pPr>
              <a:r>
                <a:rPr kumimoji="1" lang="zh-CN" altLang="en-US" sz="1600" dirty="0">
                  <a:solidFill>
                    <a:schemeClr val="bg1"/>
                  </a:solidFill>
                  <a:latin typeface="微软雅黑" pitchFamily="34" charset="-122"/>
                  <a:ea typeface="微软雅黑" pitchFamily="34" charset="-122"/>
                </a:rPr>
                <a:t>安全</a:t>
              </a:r>
            </a:p>
            <a:p>
              <a:pPr algn="ctr" defTabSz="1015975">
                <a:lnSpc>
                  <a:spcPct val="90000"/>
                </a:lnSpc>
              </a:pPr>
              <a:r>
                <a:rPr kumimoji="1" lang="zh-CN" altLang="en-US" sz="1600" dirty="0">
                  <a:solidFill>
                    <a:schemeClr val="bg1"/>
                  </a:solidFill>
                  <a:latin typeface="微软雅黑" pitchFamily="34" charset="-122"/>
                  <a:ea typeface="微软雅黑" pitchFamily="34" charset="-122"/>
                </a:rPr>
                <a:t>参数</a:t>
              </a:r>
            </a:p>
          </p:txBody>
        </p:sp>
      </p:grpSp>
      <p:sp>
        <p:nvSpPr>
          <p:cNvPr id="64" name="矩形 63"/>
          <p:cNvSpPr/>
          <p:nvPr/>
        </p:nvSpPr>
        <p:spPr>
          <a:xfrm>
            <a:off x="4666239" y="5658572"/>
            <a:ext cx="2640467" cy="461665"/>
          </a:xfrm>
          <a:prstGeom prst="rect">
            <a:avLst/>
          </a:prstGeom>
        </p:spPr>
        <p:txBody>
          <a:bodyPr wrap="none">
            <a:spAutoFit/>
          </a:bodyPr>
          <a:lstStyle/>
          <a:p>
            <a:pPr algn="ctr" eaLnBrk="0" hangingPunct="0"/>
            <a:r>
              <a:rPr lang="en-US" altLang="zh-CN" sz="2400" dirty="0">
                <a:latin typeface="微软雅黑" pitchFamily="34" charset="-122"/>
                <a:ea typeface="微软雅黑" pitchFamily="34" charset="-122"/>
              </a:rPr>
              <a:t>SNMP</a:t>
            </a:r>
            <a:r>
              <a:rPr lang="zh-CN" altLang="en-US" sz="2400" dirty="0">
                <a:latin typeface="微软雅黑" pitchFamily="34" charset="-122"/>
                <a:ea typeface="微软雅黑" pitchFamily="34" charset="-122"/>
              </a:rPr>
              <a:t>的报文格式</a:t>
            </a:r>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
        <p:nvSpPr>
          <p:cNvPr id="66" name="矩形 65">
            <a:extLst>
              <a:ext uri="{FF2B5EF4-FFF2-40B4-BE49-F238E27FC236}">
                <a16:creationId xmlns:a16="http://schemas.microsoft.com/office/drawing/2014/main" id="{E0A99D06-7899-4749-87EB-BC042916C1D8}"/>
              </a:ext>
            </a:extLst>
          </p:cNvPr>
          <p:cNvSpPr/>
          <p:nvPr/>
        </p:nvSpPr>
        <p:spPr>
          <a:xfrm>
            <a:off x="4471229" y="6492874"/>
            <a:ext cx="2491388" cy="338554"/>
          </a:xfrm>
          <a:prstGeom prst="rect">
            <a:avLst/>
          </a:prstGeom>
        </p:spPr>
        <p:txBody>
          <a:bodyPr wrap="none">
            <a:spAutoFit/>
          </a:bodyPr>
          <a:lstStyle/>
          <a:p>
            <a:r>
              <a:rPr kumimoji="0" lang="zh-CN" altLang="en-US" sz="1600" b="0" i="0" u="none" strike="noStrike" kern="1200" cap="none" spc="0" normalizeH="0" baseline="0" noProof="0" dirty="0">
                <a:ln>
                  <a:noFill/>
                </a:ln>
                <a:solidFill>
                  <a:prstClr val="white">
                    <a:lumMod val="65000"/>
                  </a:prstClr>
                </a:solidFill>
                <a:effectLst/>
                <a:uLnTx/>
                <a:uFillTx/>
                <a:latin typeface="Microsoft YaHei" panose="020B0503020204020204" pitchFamily="34" charset="-122"/>
                <a:ea typeface="Microsoft YaHei" panose="020B0503020204020204" pitchFamily="34" charset="-122"/>
                <a:cs typeface="+mn-cs"/>
              </a:rPr>
              <a:t>引自：计算机网络</a:t>
            </a:r>
            <a:r>
              <a:rPr lang="en-US" altLang="zh-CN" sz="1600" dirty="0">
                <a:solidFill>
                  <a:prstClr val="white">
                    <a:lumMod val="65000"/>
                  </a:prstClr>
                </a:solidFill>
                <a:latin typeface="Microsoft YaHei" panose="020B0503020204020204" pitchFamily="34" charset="-122"/>
                <a:ea typeface="Microsoft YaHei" panose="020B0503020204020204" pitchFamily="34" charset="-122"/>
              </a:rPr>
              <a:t>,</a:t>
            </a:r>
            <a:r>
              <a:rPr lang="zh-CN" altLang="en-US" sz="1600" dirty="0">
                <a:solidFill>
                  <a:prstClr val="white">
                    <a:lumMod val="65000"/>
                  </a:prstClr>
                </a:solidFill>
                <a:latin typeface="Microsoft YaHei" panose="020B0503020204020204" pitchFamily="34" charset="-122"/>
                <a:ea typeface="Microsoft YaHei" panose="020B0503020204020204" pitchFamily="34" charset="-122"/>
              </a:rPr>
              <a:t>谢希仁</a:t>
            </a:r>
            <a:endParaRPr lang="zh-CN" altLang="en-US" sz="1600" dirty="0">
              <a:solidFill>
                <a:prstClr val="white">
                  <a:lumMod val="65000"/>
                </a:prstClr>
              </a:solidFill>
            </a:endParaRPr>
          </a:p>
        </p:txBody>
      </p:sp>
    </p:spTree>
    <p:extLst>
      <p:ext uri="{BB962C8B-B14F-4D97-AF65-F5344CB8AC3E}">
        <p14:creationId xmlns:p14="http://schemas.microsoft.com/office/powerpoint/2010/main" val="35740459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SNMP</a:t>
            </a:r>
            <a:endParaRPr lang="zh-CN" altLang="en-US" dirty="0"/>
          </a:p>
        </p:txBody>
      </p:sp>
      <p:sp>
        <p:nvSpPr>
          <p:cNvPr id="3" name="内容占位符 2"/>
          <p:cNvSpPr>
            <a:spLocks noGrp="1"/>
          </p:cNvSpPr>
          <p:nvPr>
            <p:ph idx="1"/>
          </p:nvPr>
        </p:nvSpPr>
        <p:spPr>
          <a:xfrm>
            <a:off x="838200" y="1510758"/>
            <a:ext cx="10515600" cy="4982116"/>
          </a:xfrm>
        </p:spPr>
        <p:txBody>
          <a:bodyPr>
            <a:noAutofit/>
          </a:bodyPr>
          <a:lstStyle/>
          <a:p>
            <a:pPr algn="just">
              <a:lnSpc>
                <a:spcPct val="120000"/>
              </a:lnSpc>
            </a:pPr>
            <a:r>
              <a:rPr lang="en-US" altLang="zh-CN" dirty="0"/>
              <a:t>SNMP</a:t>
            </a:r>
            <a:r>
              <a:rPr lang="zh-CN" altLang="en-US" dirty="0"/>
              <a:t>协议实现</a:t>
            </a:r>
            <a:endParaRPr lang="en-US" altLang="zh-CN" dirty="0"/>
          </a:p>
          <a:p>
            <a:pPr lvl="1" algn="just">
              <a:lnSpc>
                <a:spcPct val="120000"/>
              </a:lnSpc>
            </a:pPr>
            <a:r>
              <a:rPr lang="en-US" altLang="zh-CN" dirty="0"/>
              <a:t>SNMP</a:t>
            </a:r>
            <a:r>
              <a:rPr lang="zh-CN" altLang="en-US" dirty="0"/>
              <a:t>使用无连接的</a:t>
            </a:r>
            <a:r>
              <a:rPr lang="en-US" altLang="zh-CN" dirty="0">
                <a:solidFill>
                  <a:srgbClr val="FF0000"/>
                </a:solidFill>
              </a:rPr>
              <a:t>UDP</a:t>
            </a:r>
            <a:r>
              <a:rPr lang="zh-CN" altLang="en-US" dirty="0">
                <a:solidFill>
                  <a:srgbClr val="FF0000"/>
                </a:solidFill>
              </a:rPr>
              <a:t>协议</a:t>
            </a:r>
            <a:r>
              <a:rPr lang="zh-CN" altLang="en-US" dirty="0"/>
              <a:t>实现，众所周知</a:t>
            </a:r>
            <a:r>
              <a:rPr lang="en-US" altLang="zh-CN" dirty="0"/>
              <a:t>UDP</a:t>
            </a:r>
            <a:r>
              <a:rPr lang="zh-CN" altLang="en-US" dirty="0"/>
              <a:t>协议不保证可靠交付</a:t>
            </a:r>
          </a:p>
          <a:p>
            <a:pPr lvl="1" algn="just">
              <a:lnSpc>
                <a:spcPct val="120000"/>
              </a:lnSpc>
            </a:pPr>
            <a:r>
              <a:rPr lang="en-US" altLang="zh-CN" dirty="0"/>
              <a:t>SNMP</a:t>
            </a:r>
            <a:r>
              <a:rPr lang="zh-CN" altLang="en-US" dirty="0"/>
              <a:t>使用</a:t>
            </a:r>
            <a:r>
              <a:rPr lang="en-US" altLang="zh-CN" dirty="0">
                <a:solidFill>
                  <a:srgbClr val="FF0000"/>
                </a:solidFill>
              </a:rPr>
              <a:t>C/S</a:t>
            </a:r>
            <a:r>
              <a:rPr lang="zh-CN" altLang="en-US" dirty="0">
                <a:solidFill>
                  <a:srgbClr val="FF0000"/>
                </a:solidFill>
              </a:rPr>
              <a:t>方式</a:t>
            </a:r>
            <a:r>
              <a:rPr lang="zh-CN" altLang="en-US" dirty="0"/>
              <a:t>实现</a:t>
            </a:r>
            <a:endParaRPr lang="en-US" altLang="zh-CN" dirty="0"/>
          </a:p>
          <a:p>
            <a:pPr lvl="2" algn="just">
              <a:lnSpc>
                <a:spcPct val="120000"/>
              </a:lnSpc>
            </a:pPr>
            <a:r>
              <a:rPr lang="zh-CN" altLang="en-US" dirty="0"/>
              <a:t>代理运行服务器端进程在</a:t>
            </a:r>
            <a:r>
              <a:rPr lang="en-US" altLang="zh-CN" dirty="0">
                <a:solidFill>
                  <a:srgbClr val="FF0000"/>
                </a:solidFill>
              </a:rPr>
              <a:t>UPD</a:t>
            </a:r>
            <a:r>
              <a:rPr lang="zh-CN" altLang="en-US" dirty="0">
                <a:solidFill>
                  <a:srgbClr val="FF0000"/>
                </a:solidFill>
              </a:rPr>
              <a:t>端口</a:t>
            </a:r>
            <a:r>
              <a:rPr lang="en-US" altLang="zh-CN" dirty="0">
                <a:solidFill>
                  <a:srgbClr val="FF0000"/>
                </a:solidFill>
              </a:rPr>
              <a:t>161</a:t>
            </a:r>
            <a:r>
              <a:rPr lang="zh-CN" altLang="en-US" dirty="0"/>
              <a:t>接收</a:t>
            </a:r>
            <a:r>
              <a:rPr lang="en-US" altLang="zh-CN" dirty="0"/>
              <a:t>get</a:t>
            </a:r>
            <a:r>
              <a:rPr lang="zh-CN" altLang="en-US" dirty="0"/>
              <a:t>或</a:t>
            </a:r>
            <a:r>
              <a:rPr lang="en-US" altLang="zh-CN" dirty="0"/>
              <a:t>set</a:t>
            </a:r>
            <a:r>
              <a:rPr lang="zh-CN" altLang="en-US" dirty="0"/>
              <a:t>报文以及发送</a:t>
            </a:r>
            <a:r>
              <a:rPr lang="en-US" altLang="zh-CN" dirty="0"/>
              <a:t>response</a:t>
            </a:r>
            <a:r>
              <a:rPr lang="zh-CN" altLang="en-US" dirty="0"/>
              <a:t>报文，与</a:t>
            </a:r>
            <a:r>
              <a:rPr lang="en-US" altLang="zh-CN" dirty="0"/>
              <a:t>161</a:t>
            </a:r>
            <a:r>
              <a:rPr lang="zh-CN" altLang="en-US" dirty="0"/>
              <a:t>端口通信的客户端进程则使用临时端口</a:t>
            </a:r>
            <a:endParaRPr lang="en-US" altLang="zh-CN" dirty="0"/>
          </a:p>
          <a:p>
            <a:pPr lvl="2" algn="just">
              <a:lnSpc>
                <a:spcPct val="120000"/>
              </a:lnSpc>
            </a:pPr>
            <a:r>
              <a:rPr lang="zh-CN" altLang="en-US" dirty="0"/>
              <a:t>管理器运行客户端进程在</a:t>
            </a:r>
            <a:r>
              <a:rPr lang="en-US" altLang="zh-CN" dirty="0">
                <a:solidFill>
                  <a:srgbClr val="FF0000"/>
                </a:solidFill>
              </a:rPr>
              <a:t>UPD</a:t>
            </a:r>
            <a:r>
              <a:rPr lang="zh-CN" altLang="en-US" dirty="0">
                <a:solidFill>
                  <a:srgbClr val="FF0000"/>
                </a:solidFill>
              </a:rPr>
              <a:t>端口</a:t>
            </a:r>
            <a:r>
              <a:rPr lang="en-US" altLang="zh-CN" dirty="0">
                <a:solidFill>
                  <a:srgbClr val="FF0000"/>
                </a:solidFill>
              </a:rPr>
              <a:t>162</a:t>
            </a:r>
            <a:r>
              <a:rPr lang="zh-CN" altLang="en-US" dirty="0"/>
              <a:t>接收来自代理的</a:t>
            </a:r>
            <a:r>
              <a:rPr lang="en-US" altLang="zh-CN" dirty="0"/>
              <a:t>trap</a:t>
            </a:r>
            <a:r>
              <a:rPr lang="zh-CN" altLang="en-US" dirty="0"/>
              <a:t>报文 </a:t>
            </a:r>
            <a:endParaRPr lang="en-US" altLang="zh-CN" dirty="0"/>
          </a:p>
          <a:p>
            <a:pPr algn="just">
              <a:lnSpc>
                <a:spcPct val="120000"/>
              </a:lnSpc>
            </a:pPr>
            <a:r>
              <a:rPr lang="en-US" altLang="zh-CN" dirty="0"/>
              <a:t>SNMP</a:t>
            </a:r>
            <a:r>
              <a:rPr lang="zh-CN" altLang="en-US" dirty="0"/>
              <a:t>是有效的网络管理协议</a:t>
            </a:r>
            <a:endParaRPr lang="en-US" altLang="zh-CN" dirty="0"/>
          </a:p>
          <a:p>
            <a:pPr lvl="1" algn="just">
              <a:lnSpc>
                <a:spcPct val="120000"/>
              </a:lnSpc>
            </a:pPr>
            <a:r>
              <a:rPr lang="zh-CN" altLang="en-US" dirty="0"/>
              <a:t>使用周期性轮询方式实现对网络资源的实时监控与管理</a:t>
            </a:r>
            <a:endParaRPr lang="en-US" altLang="zh-CN" dirty="0"/>
          </a:p>
          <a:p>
            <a:pPr lvl="1" algn="just">
              <a:lnSpc>
                <a:spcPct val="120000"/>
              </a:lnSpc>
            </a:pPr>
            <a:r>
              <a:rPr lang="zh-CN" altLang="en-US" dirty="0"/>
              <a:t>使用陷阱方式报告重要事件的发生</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203</a:t>
            </a:fld>
            <a:endParaRPr kumimoji="1" lang="zh-CN" altLang="en-US" dirty="0"/>
          </a:p>
        </p:txBody>
      </p:sp>
      <p:sp>
        <p:nvSpPr>
          <p:cNvPr id="65" name="文本框 64">
            <a:extLst>
              <a:ext uri="{FF2B5EF4-FFF2-40B4-BE49-F238E27FC236}">
                <a16:creationId xmlns:a16="http://schemas.microsoft.com/office/drawing/2014/main" id="{A9F608E0-658C-DA44-9C60-8192A9726CAF}"/>
              </a:ext>
            </a:extLst>
          </p:cNvPr>
          <p:cNvSpPr txBox="1"/>
          <p:nvPr/>
        </p:nvSpPr>
        <p:spPr>
          <a:xfrm>
            <a:off x="102036" y="6492874"/>
            <a:ext cx="2679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7.7 </a:t>
            </a:r>
            <a:r>
              <a:rPr kumimoji="0" lang="zh-CN" altLang="en-US" sz="16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rPr>
              <a:t>其它应用层协议</a:t>
            </a:r>
          </a:p>
        </p:txBody>
      </p:sp>
    </p:spTree>
    <p:extLst>
      <p:ext uri="{BB962C8B-B14F-4D97-AF65-F5344CB8AC3E}">
        <p14:creationId xmlns:p14="http://schemas.microsoft.com/office/powerpoint/2010/main" val="16952233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2CA5CD2C-7713-D94F-9C1D-BFA2CBA4E738}"/>
              </a:ext>
            </a:extLst>
          </p:cNvPr>
          <p:cNvSpPr/>
          <p:nvPr/>
        </p:nvSpPr>
        <p:spPr>
          <a:xfrm>
            <a:off x="273319" y="3530991"/>
            <a:ext cx="11779051" cy="1364566"/>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00E9E17-6C1F-6542-9F91-9D253C1DF1C9}"/>
              </a:ext>
            </a:extLst>
          </p:cNvPr>
          <p:cNvSpPr>
            <a:spLocks noGrp="1"/>
          </p:cNvSpPr>
          <p:nvPr>
            <p:ph type="title"/>
          </p:nvPr>
        </p:nvSpPr>
        <p:spPr/>
        <p:txBody>
          <a:bodyPr/>
          <a:lstStyle/>
          <a:p>
            <a:r>
              <a:rPr kumimoji="1" lang="zh-CN" altLang="en-US" dirty="0"/>
              <a:t>致谢社区本章贡献者</a:t>
            </a:r>
          </a:p>
        </p:txBody>
      </p:sp>
      <p:sp>
        <p:nvSpPr>
          <p:cNvPr id="25" name="圆角矩形 24">
            <a:extLst>
              <a:ext uri="{FF2B5EF4-FFF2-40B4-BE49-F238E27FC236}">
                <a16:creationId xmlns:a16="http://schemas.microsoft.com/office/drawing/2014/main" id="{8A5D21B5-70BD-474B-B7A8-8CE03409AEDA}"/>
              </a:ext>
            </a:extLst>
          </p:cNvPr>
          <p:cNvSpPr/>
          <p:nvPr/>
        </p:nvSpPr>
        <p:spPr>
          <a:xfrm>
            <a:off x="276325" y="3234449"/>
            <a:ext cx="1260000" cy="432000"/>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姜誉</a:t>
            </a:r>
          </a:p>
        </p:txBody>
      </p:sp>
      <p:sp>
        <p:nvSpPr>
          <p:cNvPr id="26" name="圆角矩形 25">
            <a:extLst>
              <a:ext uri="{FF2B5EF4-FFF2-40B4-BE49-F238E27FC236}">
                <a16:creationId xmlns:a16="http://schemas.microsoft.com/office/drawing/2014/main" id="{E46A0393-11FC-A244-9001-D62C815FB696}"/>
              </a:ext>
            </a:extLst>
          </p:cNvPr>
          <p:cNvSpPr/>
          <p:nvPr/>
        </p:nvSpPr>
        <p:spPr>
          <a:xfrm>
            <a:off x="4761761" y="3234449"/>
            <a:ext cx="1260000" cy="43200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于显平</a:t>
            </a:r>
          </a:p>
        </p:txBody>
      </p:sp>
      <p:sp>
        <p:nvSpPr>
          <p:cNvPr id="29" name="圆角矩形 28">
            <a:extLst>
              <a:ext uri="{FF2B5EF4-FFF2-40B4-BE49-F238E27FC236}">
                <a16:creationId xmlns:a16="http://schemas.microsoft.com/office/drawing/2014/main" id="{5980BB32-BF93-D741-8ACC-B9746419B95C}"/>
              </a:ext>
            </a:extLst>
          </p:cNvPr>
          <p:cNvSpPr/>
          <p:nvPr/>
        </p:nvSpPr>
        <p:spPr>
          <a:xfrm>
            <a:off x="1774254" y="3234449"/>
            <a:ext cx="1260000" cy="43200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郗海龙</a:t>
            </a:r>
          </a:p>
        </p:txBody>
      </p:sp>
      <p:sp>
        <p:nvSpPr>
          <p:cNvPr id="30" name="圆角矩形 29">
            <a:extLst>
              <a:ext uri="{FF2B5EF4-FFF2-40B4-BE49-F238E27FC236}">
                <a16:creationId xmlns:a16="http://schemas.microsoft.com/office/drawing/2014/main" id="{422BAEC8-6F50-4F48-BCC4-5A031EDDFFC2}"/>
              </a:ext>
            </a:extLst>
          </p:cNvPr>
          <p:cNvSpPr/>
          <p:nvPr/>
        </p:nvSpPr>
        <p:spPr>
          <a:xfrm>
            <a:off x="7742726" y="3234449"/>
            <a:ext cx="1260000" cy="43200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蔡红云</a:t>
            </a:r>
          </a:p>
        </p:txBody>
      </p:sp>
      <p:sp>
        <p:nvSpPr>
          <p:cNvPr id="32" name="圆角矩形 31">
            <a:extLst>
              <a:ext uri="{FF2B5EF4-FFF2-40B4-BE49-F238E27FC236}">
                <a16:creationId xmlns:a16="http://schemas.microsoft.com/office/drawing/2014/main" id="{A9EB4872-7F00-A848-AE63-D7D3AC4F6CD8}"/>
              </a:ext>
            </a:extLst>
          </p:cNvPr>
          <p:cNvSpPr/>
          <p:nvPr/>
        </p:nvSpPr>
        <p:spPr>
          <a:xfrm>
            <a:off x="9217060" y="3234449"/>
            <a:ext cx="1260000" cy="432000"/>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梁晓艳</a:t>
            </a:r>
          </a:p>
        </p:txBody>
      </p:sp>
      <p:sp>
        <p:nvSpPr>
          <p:cNvPr id="33" name="圆角矩形 32">
            <a:extLst>
              <a:ext uri="{FF2B5EF4-FFF2-40B4-BE49-F238E27FC236}">
                <a16:creationId xmlns:a16="http://schemas.microsoft.com/office/drawing/2014/main" id="{16BDE6D4-9CBC-8F46-B4FE-901E3B02504A}"/>
              </a:ext>
            </a:extLst>
          </p:cNvPr>
          <p:cNvSpPr/>
          <p:nvPr/>
        </p:nvSpPr>
        <p:spPr>
          <a:xfrm>
            <a:off x="6252243" y="3234449"/>
            <a:ext cx="1260000" cy="432000"/>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崔勇</a:t>
            </a:r>
          </a:p>
        </p:txBody>
      </p:sp>
      <p:sp>
        <p:nvSpPr>
          <p:cNvPr id="31" name="文本框 30">
            <a:extLst>
              <a:ext uri="{FF2B5EF4-FFF2-40B4-BE49-F238E27FC236}">
                <a16:creationId xmlns:a16="http://schemas.microsoft.com/office/drawing/2014/main" id="{06D8B391-BD12-5748-980B-DF48C333F5E5}"/>
              </a:ext>
            </a:extLst>
          </p:cNvPr>
          <p:cNvSpPr txBox="1"/>
          <p:nvPr/>
        </p:nvSpPr>
        <p:spPr>
          <a:xfrm>
            <a:off x="276325" y="3737247"/>
            <a:ext cx="1260000" cy="307777"/>
          </a:xfrm>
          <a:prstGeom prst="rect">
            <a:avLst/>
          </a:prstGeom>
          <a:noFill/>
        </p:spPr>
        <p:txBody>
          <a:bodyPr wrap="square" rtlCol="0">
            <a:spAutoFit/>
          </a:bodyPr>
          <a:lstStyle/>
          <a:p>
            <a:pPr algn="ctr">
              <a:spcAft>
                <a:spcPts val="300"/>
              </a:spcAft>
            </a:pP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rPr>
              <a:t>广州大学</a:t>
            </a:r>
          </a:p>
        </p:txBody>
      </p:sp>
      <p:sp>
        <p:nvSpPr>
          <p:cNvPr id="34" name="文本框 33">
            <a:extLst>
              <a:ext uri="{FF2B5EF4-FFF2-40B4-BE49-F238E27FC236}">
                <a16:creationId xmlns:a16="http://schemas.microsoft.com/office/drawing/2014/main" id="{AA6CC591-261A-C94A-86C1-4CFC85BCC321}"/>
              </a:ext>
            </a:extLst>
          </p:cNvPr>
          <p:cNvSpPr txBox="1"/>
          <p:nvPr/>
        </p:nvSpPr>
        <p:spPr>
          <a:xfrm>
            <a:off x="3257210" y="3737247"/>
            <a:ext cx="1260000" cy="307777"/>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400" dirty="0"/>
              <a:t>西安理工大学</a:t>
            </a:r>
          </a:p>
        </p:txBody>
      </p:sp>
      <p:sp>
        <p:nvSpPr>
          <p:cNvPr id="35" name="文本框 34">
            <a:extLst>
              <a:ext uri="{FF2B5EF4-FFF2-40B4-BE49-F238E27FC236}">
                <a16:creationId xmlns:a16="http://schemas.microsoft.com/office/drawing/2014/main" id="{40B34EC9-0C72-5349-A262-BB452EE3E81A}"/>
              </a:ext>
            </a:extLst>
          </p:cNvPr>
          <p:cNvSpPr txBox="1"/>
          <p:nvPr/>
        </p:nvSpPr>
        <p:spPr>
          <a:xfrm>
            <a:off x="7742726" y="3737247"/>
            <a:ext cx="1260000" cy="307777"/>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400" dirty="0"/>
              <a:t>河北大学</a:t>
            </a:r>
          </a:p>
        </p:txBody>
      </p:sp>
      <p:sp>
        <p:nvSpPr>
          <p:cNvPr id="36" name="文本框 35">
            <a:extLst>
              <a:ext uri="{FF2B5EF4-FFF2-40B4-BE49-F238E27FC236}">
                <a16:creationId xmlns:a16="http://schemas.microsoft.com/office/drawing/2014/main" id="{CBCD6AC4-1C82-E242-857E-ED35535271A6}"/>
              </a:ext>
            </a:extLst>
          </p:cNvPr>
          <p:cNvSpPr txBox="1"/>
          <p:nvPr/>
        </p:nvSpPr>
        <p:spPr>
          <a:xfrm>
            <a:off x="1774254" y="3737247"/>
            <a:ext cx="1260000" cy="307777"/>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400" dirty="0"/>
              <a:t>华北理工大学</a:t>
            </a:r>
          </a:p>
        </p:txBody>
      </p:sp>
      <p:sp>
        <p:nvSpPr>
          <p:cNvPr id="37" name="文本框 36">
            <a:extLst>
              <a:ext uri="{FF2B5EF4-FFF2-40B4-BE49-F238E27FC236}">
                <a16:creationId xmlns:a16="http://schemas.microsoft.com/office/drawing/2014/main" id="{27E31D70-5AAD-DF4C-975F-DE147C2DF20A}"/>
              </a:ext>
            </a:extLst>
          </p:cNvPr>
          <p:cNvSpPr txBox="1"/>
          <p:nvPr/>
        </p:nvSpPr>
        <p:spPr>
          <a:xfrm>
            <a:off x="4761761" y="3737247"/>
            <a:ext cx="1260000" cy="307777"/>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400" dirty="0"/>
              <a:t>西南大学</a:t>
            </a:r>
          </a:p>
        </p:txBody>
      </p:sp>
      <p:sp>
        <p:nvSpPr>
          <p:cNvPr id="38" name="文本框 37">
            <a:extLst>
              <a:ext uri="{FF2B5EF4-FFF2-40B4-BE49-F238E27FC236}">
                <a16:creationId xmlns:a16="http://schemas.microsoft.com/office/drawing/2014/main" id="{C8B306CB-5C41-CB4A-8A4B-2537C5B7C042}"/>
              </a:ext>
            </a:extLst>
          </p:cNvPr>
          <p:cNvSpPr txBox="1"/>
          <p:nvPr/>
        </p:nvSpPr>
        <p:spPr>
          <a:xfrm>
            <a:off x="6252243" y="3737247"/>
            <a:ext cx="1260000" cy="307777"/>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400" dirty="0"/>
              <a:t>清华大学</a:t>
            </a:r>
          </a:p>
        </p:txBody>
      </p:sp>
      <p:sp>
        <p:nvSpPr>
          <p:cNvPr id="39" name="文本框 38">
            <a:extLst>
              <a:ext uri="{FF2B5EF4-FFF2-40B4-BE49-F238E27FC236}">
                <a16:creationId xmlns:a16="http://schemas.microsoft.com/office/drawing/2014/main" id="{3DAB9AE5-EA9A-FD44-9511-3F2919C85196}"/>
              </a:ext>
            </a:extLst>
          </p:cNvPr>
          <p:cNvSpPr txBox="1"/>
          <p:nvPr/>
        </p:nvSpPr>
        <p:spPr>
          <a:xfrm>
            <a:off x="276325" y="4076152"/>
            <a:ext cx="1260000" cy="576000"/>
          </a:xfrm>
          <a:prstGeom prst="rect">
            <a:avLst/>
          </a:prstGeom>
          <a:solidFill>
            <a:srgbClr val="5B307E"/>
          </a:solidFill>
        </p:spPr>
        <p:txBody>
          <a:bodyPr wrap="square" lIns="0" rIns="0" rtlCol="0">
            <a:spAutoFit/>
          </a:bodyPr>
          <a:lstStyle>
            <a:defPPr>
              <a:defRPr lang="zh-CN"/>
            </a:defPPr>
            <a:lvl1pPr algn="ctr">
              <a:spcAft>
                <a:spcPts val="300"/>
              </a:spcAft>
              <a:defRPr sz="2000">
                <a:solidFill>
                  <a:schemeClr val="bg1"/>
                </a:solidFill>
                <a:latin typeface="Microsoft YaHei" panose="020B0503020204020204" pitchFamily="34" charset="-122"/>
                <a:ea typeface="Microsoft YaHei" panose="020B0503020204020204" pitchFamily="34" charset="-122"/>
              </a:defRPr>
            </a:lvl1pPr>
          </a:lstStyle>
          <a:p>
            <a:pPr algn="l"/>
            <a:r>
              <a:rPr lang="en-US" altLang="zh-CN" sz="1400" dirty="0"/>
              <a:t>1</a:t>
            </a:r>
            <a:r>
              <a:rPr lang="zh-CN" altLang="en-US" sz="1400" dirty="0"/>
              <a:t>、应用层概述</a:t>
            </a:r>
            <a:endParaRPr lang="en-US" altLang="zh-CN" sz="1400" dirty="0"/>
          </a:p>
          <a:p>
            <a:pPr algn="l"/>
            <a:r>
              <a:rPr lang="en-US" altLang="zh-CN" sz="1400" dirty="0"/>
              <a:t>2</a:t>
            </a:r>
            <a:r>
              <a:rPr lang="zh-CN" altLang="en-US" sz="1400" dirty="0"/>
              <a:t>、</a:t>
            </a:r>
            <a:r>
              <a:rPr lang="en-US" altLang="zh-CN" sz="1400" dirty="0"/>
              <a:t>DNS</a:t>
            </a:r>
          </a:p>
        </p:txBody>
      </p:sp>
      <p:sp>
        <p:nvSpPr>
          <p:cNvPr id="40" name="文本框 39">
            <a:extLst>
              <a:ext uri="{FF2B5EF4-FFF2-40B4-BE49-F238E27FC236}">
                <a16:creationId xmlns:a16="http://schemas.microsoft.com/office/drawing/2014/main" id="{E3FE86CC-9B2E-7348-BF14-9ADDB65F47DF}"/>
              </a:ext>
            </a:extLst>
          </p:cNvPr>
          <p:cNvSpPr txBox="1"/>
          <p:nvPr/>
        </p:nvSpPr>
        <p:spPr>
          <a:xfrm>
            <a:off x="1770100" y="4076152"/>
            <a:ext cx="1260000" cy="576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000">
                <a:solidFill>
                  <a:schemeClr val="tx1">
                    <a:lumMod val="95000"/>
                    <a:lumOff val="5000"/>
                  </a:schemeClr>
                </a:solidFill>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400" dirty="0"/>
              <a:t>3</a:t>
            </a:r>
            <a:r>
              <a:rPr lang="zh-CN" altLang="en-US" sz="1400" dirty="0"/>
              <a:t>、电子邮件</a:t>
            </a:r>
          </a:p>
        </p:txBody>
      </p:sp>
      <p:sp>
        <p:nvSpPr>
          <p:cNvPr id="41" name="文本框 40">
            <a:extLst>
              <a:ext uri="{FF2B5EF4-FFF2-40B4-BE49-F238E27FC236}">
                <a16:creationId xmlns:a16="http://schemas.microsoft.com/office/drawing/2014/main" id="{BD5D7B5E-71A9-1D45-975B-FEDD963A1D17}"/>
              </a:ext>
            </a:extLst>
          </p:cNvPr>
          <p:cNvSpPr txBox="1"/>
          <p:nvPr/>
        </p:nvSpPr>
        <p:spPr>
          <a:xfrm>
            <a:off x="3257210" y="4076152"/>
            <a:ext cx="2772000" cy="576000"/>
          </a:xfrm>
          <a:prstGeom prst="rect">
            <a:avLst/>
          </a:prstGeom>
          <a:solidFill>
            <a:srgbClr val="5B307E"/>
          </a:solidFill>
        </p:spPr>
        <p:txBody>
          <a:bodyPr wrap="square" rtlCol="0" anchor="ctr" anchorCtr="0">
            <a:spAutoFit/>
          </a:bodyPr>
          <a:lstStyle>
            <a:defPPr>
              <a:defRPr lang="zh-CN"/>
            </a:defPPr>
            <a:lvl1pPr algn="ctr">
              <a:spcAft>
                <a:spcPts val="300"/>
              </a:spcAft>
              <a:defRPr sz="2000">
                <a:solidFill>
                  <a:schemeClr val="bg1"/>
                </a:solidFill>
                <a:latin typeface="Microsoft YaHei" panose="020B0503020204020204" pitchFamily="34" charset="-122"/>
                <a:ea typeface="Microsoft YaHei" panose="020B0503020204020204" pitchFamily="34" charset="-122"/>
              </a:defRPr>
            </a:lvl1pPr>
          </a:lstStyle>
          <a:p>
            <a:r>
              <a:rPr lang="en-US" altLang="zh-CN" sz="1400" dirty="0"/>
              <a:t>4</a:t>
            </a:r>
            <a:r>
              <a:rPr lang="zh-CN" altLang="en-US" sz="1400" dirty="0"/>
              <a:t>、</a:t>
            </a:r>
            <a:r>
              <a:rPr lang="en-US" altLang="zh-CN" sz="1400" dirty="0"/>
              <a:t>WWW</a:t>
            </a:r>
            <a:endParaRPr lang="zh-CN" altLang="en-US" sz="1400" dirty="0"/>
          </a:p>
        </p:txBody>
      </p:sp>
      <p:sp>
        <p:nvSpPr>
          <p:cNvPr id="42" name="文本框 41">
            <a:extLst>
              <a:ext uri="{FF2B5EF4-FFF2-40B4-BE49-F238E27FC236}">
                <a16:creationId xmlns:a16="http://schemas.microsoft.com/office/drawing/2014/main" id="{B989E7EB-6C1F-754A-BA5C-5CB82DA955C4}"/>
              </a:ext>
            </a:extLst>
          </p:cNvPr>
          <p:cNvSpPr txBox="1"/>
          <p:nvPr/>
        </p:nvSpPr>
        <p:spPr>
          <a:xfrm>
            <a:off x="6261818" y="4076152"/>
            <a:ext cx="1260000" cy="576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algn="ctr">
              <a:defRPr sz="1400">
                <a:solidFill>
                  <a:schemeClr val="tx1">
                    <a:lumMod val="95000"/>
                    <a:lumOff val="5000"/>
                  </a:schemeClr>
                </a:solidFill>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dirty="0"/>
              <a:t>5</a:t>
            </a:r>
            <a:r>
              <a:rPr lang="zh-CN" altLang="en-US" dirty="0"/>
              <a:t>、流式音频和</a:t>
            </a:r>
            <a:endParaRPr lang="en-US" altLang="zh-CN" dirty="0"/>
          </a:p>
          <a:p>
            <a:pPr algn="l"/>
            <a:r>
              <a:rPr lang="en-US" altLang="zh-CN" dirty="0"/>
              <a:t>     </a:t>
            </a:r>
            <a:r>
              <a:rPr lang="zh-CN" altLang="en-US" dirty="0"/>
              <a:t>视频</a:t>
            </a:r>
          </a:p>
        </p:txBody>
      </p:sp>
      <p:sp>
        <p:nvSpPr>
          <p:cNvPr id="43" name="文本框 42">
            <a:extLst>
              <a:ext uri="{FF2B5EF4-FFF2-40B4-BE49-F238E27FC236}">
                <a16:creationId xmlns:a16="http://schemas.microsoft.com/office/drawing/2014/main" id="{225DC439-5D68-C744-93DB-6C55457D5924}"/>
              </a:ext>
            </a:extLst>
          </p:cNvPr>
          <p:cNvSpPr txBox="1"/>
          <p:nvPr/>
        </p:nvSpPr>
        <p:spPr>
          <a:xfrm>
            <a:off x="7769820" y="4076152"/>
            <a:ext cx="2700000" cy="576000"/>
          </a:xfrm>
          <a:prstGeom prst="rect">
            <a:avLst/>
          </a:prstGeom>
          <a:solidFill>
            <a:srgbClr val="5B307E"/>
          </a:solidFill>
        </p:spPr>
        <p:txBody>
          <a:bodyPr wrap="square" rtlCol="0" anchor="ctr" anchorCtr="0">
            <a:spAutoFit/>
          </a:bodyPr>
          <a:lstStyle>
            <a:defPPr>
              <a:defRPr lang="zh-CN"/>
            </a:defPPr>
            <a:lvl1pPr algn="ctr">
              <a:spcAft>
                <a:spcPts val="300"/>
              </a:spcAft>
              <a:defRPr sz="1400">
                <a:solidFill>
                  <a:schemeClr val="bg1"/>
                </a:solidFill>
                <a:latin typeface="Microsoft YaHei" panose="020B0503020204020204" pitchFamily="34" charset="-122"/>
                <a:ea typeface="Microsoft YaHei" panose="020B0503020204020204" pitchFamily="34" charset="-122"/>
              </a:defRPr>
            </a:lvl1pPr>
          </a:lstStyle>
          <a:p>
            <a:r>
              <a:rPr lang="en-US" altLang="zh-CN" dirty="0"/>
              <a:t>6</a:t>
            </a:r>
            <a:r>
              <a:rPr lang="zh-CN" altLang="en-US" dirty="0"/>
              <a:t>、内容分发</a:t>
            </a:r>
          </a:p>
        </p:txBody>
      </p:sp>
      <p:sp>
        <p:nvSpPr>
          <p:cNvPr id="44" name="文本框 43">
            <a:extLst>
              <a:ext uri="{FF2B5EF4-FFF2-40B4-BE49-F238E27FC236}">
                <a16:creationId xmlns:a16="http://schemas.microsoft.com/office/drawing/2014/main" id="{EEE6B37D-6322-2B4E-AFCC-092AE9D9F910}"/>
              </a:ext>
            </a:extLst>
          </p:cNvPr>
          <p:cNvSpPr txBox="1"/>
          <p:nvPr/>
        </p:nvSpPr>
        <p:spPr>
          <a:xfrm>
            <a:off x="10724366" y="4076152"/>
            <a:ext cx="1260000" cy="576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zh-CN"/>
            </a:defPPr>
            <a:lvl1pPr>
              <a:defRPr sz="1400">
                <a:solidFill>
                  <a:schemeClr val="tx1">
                    <a:lumMod val="95000"/>
                    <a:lumOff val="5000"/>
                  </a:schemeClr>
                </a:solidFill>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7</a:t>
            </a:r>
            <a:r>
              <a:rPr lang="zh-CN" altLang="en-US" dirty="0"/>
              <a:t>、其它应用层</a:t>
            </a:r>
            <a:endParaRPr lang="en-US" altLang="zh-CN" dirty="0"/>
          </a:p>
          <a:p>
            <a:r>
              <a:rPr lang="en-US" altLang="zh-CN" dirty="0"/>
              <a:t>     </a:t>
            </a:r>
            <a:r>
              <a:rPr lang="zh-CN" altLang="en-US" dirty="0"/>
              <a:t>协议</a:t>
            </a:r>
          </a:p>
        </p:txBody>
      </p:sp>
      <p:pic>
        <p:nvPicPr>
          <p:cNvPr id="48" name="图片 47" descr="H:\My Docs\My Pictures\标准照\杨晓晖-备案照.jpg"/>
          <p:cNvPicPr>
            <a:picLocks noChangeAspect="1"/>
          </p:cNvPicPr>
          <p:nvPr/>
        </p:nvPicPr>
        <p:blipFill rotWithShape="1">
          <a:blip r:embed="rId3">
            <a:extLst>
              <a:ext uri="{28A0092B-C50C-407E-A947-70E740481C1C}">
                <a14:useLocalDpi xmlns:a14="http://schemas.microsoft.com/office/drawing/2010/main" val="0"/>
              </a:ext>
            </a:extLst>
          </a:blip>
          <a:srcRect l="10614" t="2050" r="16755" b="22971"/>
          <a:stretch/>
        </p:blipFill>
        <p:spPr bwMode="auto">
          <a:xfrm>
            <a:off x="10695342" y="1320723"/>
            <a:ext cx="1284400" cy="1872000"/>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53" name="图片 52" descr="C:\Users\Xiaohui\AppData\Local\Temp\WeChat Files\888d231926b30d29c69d03a1d15718f.jpg"/>
          <p:cNvPicPr>
            <a:picLocks noChangeAspect="1"/>
          </p:cNvPicPr>
          <p:nvPr/>
        </p:nvPicPr>
        <p:blipFill rotWithShape="1">
          <a:blip r:embed="rId4">
            <a:extLst>
              <a:ext uri="{28A0092B-C50C-407E-A947-70E740481C1C}">
                <a14:useLocalDpi xmlns:a14="http://schemas.microsoft.com/office/drawing/2010/main" val="0"/>
              </a:ext>
            </a:extLst>
          </a:blip>
          <a:srcRect l="8062" t="-6973" r="8415" b="17751"/>
          <a:stretch/>
        </p:blipFill>
        <p:spPr bwMode="auto">
          <a:xfrm>
            <a:off x="9221214" y="1320723"/>
            <a:ext cx="1251692" cy="1872000"/>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55" name="图片 54" descr="C:\Users\Xiaohui\AppData\Local\Temp\WeChat Files\30bce38233204c3afb88e1b4ef94ba4.jpg"/>
          <p:cNvPicPr>
            <a:picLocks noChangeAspect="1"/>
          </p:cNvPicPr>
          <p:nvPr/>
        </p:nvPicPr>
        <p:blipFill rotWithShape="1">
          <a:blip r:embed="rId5">
            <a:extLst>
              <a:ext uri="{28A0092B-C50C-407E-A947-70E740481C1C}">
                <a14:useLocalDpi xmlns:a14="http://schemas.microsoft.com/office/drawing/2010/main" val="0"/>
              </a:ext>
            </a:extLst>
          </a:blip>
          <a:srcRect l="14303" t="5746" r="12560" b="17689"/>
          <a:stretch/>
        </p:blipFill>
        <p:spPr bwMode="auto">
          <a:xfrm>
            <a:off x="1778408" y="1320723"/>
            <a:ext cx="1251692" cy="1872000"/>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56" name="图片 55" descr="C:\Users\Xiaohui\AppData\Local\Temp\WeChat Files\f3e6f1a1c4fda260d680d95950f780a.jpg"/>
          <p:cNvPicPr>
            <a:picLocks noChangeAspect="1"/>
          </p:cNvPicPr>
          <p:nvPr/>
        </p:nvPicPr>
        <p:blipFill rotWithShape="1">
          <a:blip r:embed="rId6">
            <a:extLst>
              <a:ext uri="{28A0092B-C50C-407E-A947-70E740481C1C}">
                <a14:useLocalDpi xmlns:a14="http://schemas.microsoft.com/office/drawing/2010/main" val="0"/>
              </a:ext>
            </a:extLst>
          </a:blip>
          <a:srcRect l="13893" t="15231" r="18918" b="9408"/>
          <a:stretch/>
        </p:blipFill>
        <p:spPr bwMode="auto">
          <a:xfrm>
            <a:off x="4765915" y="1320723"/>
            <a:ext cx="1251692" cy="1872000"/>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58" name="图片 57" descr="C:\Users\Xiaohui\AppData\Local\Temp\WeChat Files\b598c5c245dfda52a72c4fe1a33d984.jpg"/>
          <p:cNvPicPr>
            <a:picLocks noChangeAspect="1"/>
          </p:cNvPicPr>
          <p:nvPr/>
        </p:nvPicPr>
        <p:blipFill rotWithShape="1">
          <a:blip r:embed="rId7">
            <a:extLst>
              <a:ext uri="{28A0092B-C50C-407E-A947-70E740481C1C}">
                <a14:useLocalDpi xmlns:a14="http://schemas.microsoft.com/office/drawing/2010/main" val="0"/>
              </a:ext>
            </a:extLst>
          </a:blip>
          <a:srcRect l="15253" r="9197"/>
          <a:stretch/>
        </p:blipFill>
        <p:spPr bwMode="auto">
          <a:xfrm>
            <a:off x="7748960" y="1320723"/>
            <a:ext cx="1247532" cy="1872000"/>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59" name="图片 58">
            <a:extLst>
              <a:ext uri="{FF2B5EF4-FFF2-40B4-BE49-F238E27FC236}">
                <a16:creationId xmlns:a16="http://schemas.microsoft.com/office/drawing/2014/main" id="{8A547974-9BE6-034B-B7AE-A53A95F75C9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1272" t="-2850" r="13856" b="20785"/>
          <a:stretch/>
        </p:blipFill>
        <p:spPr bwMode="auto">
          <a:xfrm>
            <a:off x="6256397" y="1320723"/>
            <a:ext cx="1251692" cy="1872000"/>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60" name="图片 59" descr="J:\应用层\王志晓-西安理工大学.jpg"/>
          <p:cNvPicPr>
            <a:picLocks noChangeAspect="1"/>
          </p:cNvPicPr>
          <p:nvPr/>
        </p:nvPicPr>
        <p:blipFill rotWithShape="1">
          <a:blip r:embed="rId9">
            <a:extLst>
              <a:ext uri="{28A0092B-C50C-407E-A947-70E740481C1C}">
                <a14:useLocalDpi xmlns:a14="http://schemas.microsoft.com/office/drawing/2010/main" val="0"/>
              </a:ext>
            </a:extLst>
          </a:blip>
          <a:srcRect l="12888" t="4089" r="12324" b="15380"/>
          <a:stretch/>
        </p:blipFill>
        <p:spPr bwMode="auto">
          <a:xfrm>
            <a:off x="3261364" y="1320723"/>
            <a:ext cx="1251692" cy="1872000"/>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sp>
        <p:nvSpPr>
          <p:cNvPr id="61" name="圆角矩形 60">
            <a:extLst>
              <a:ext uri="{FF2B5EF4-FFF2-40B4-BE49-F238E27FC236}">
                <a16:creationId xmlns:a16="http://schemas.microsoft.com/office/drawing/2014/main" id="{A9EB4872-7F00-A848-AE63-D7D3AC4F6CD8}"/>
              </a:ext>
            </a:extLst>
          </p:cNvPr>
          <p:cNvSpPr/>
          <p:nvPr/>
        </p:nvSpPr>
        <p:spPr>
          <a:xfrm>
            <a:off x="3257210" y="3234449"/>
            <a:ext cx="1260000" cy="432000"/>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王志晓</a:t>
            </a:r>
          </a:p>
        </p:txBody>
      </p:sp>
      <p:pic>
        <p:nvPicPr>
          <p:cNvPr id="63" name="图片 62" descr="C:\Users\Xiaohui\AppData\Local\Temp\WeChat Files\cef02132e6184c44783489266e9eb87.jpg"/>
          <p:cNvPicPr>
            <a:picLocks noChangeAspect="1"/>
          </p:cNvPicPr>
          <p:nvPr/>
        </p:nvPicPr>
        <p:blipFill rotWithShape="1">
          <a:blip r:embed="rId10">
            <a:extLst>
              <a:ext uri="{28A0092B-C50C-407E-A947-70E740481C1C}">
                <a14:useLocalDpi xmlns:a14="http://schemas.microsoft.com/office/drawing/2010/main" val="0"/>
              </a:ext>
            </a:extLst>
          </a:blip>
          <a:srcRect t="-2801" b="-1"/>
          <a:stretch/>
        </p:blipFill>
        <p:spPr bwMode="auto">
          <a:xfrm>
            <a:off x="280999" y="1320723"/>
            <a:ext cx="1250652" cy="1872000"/>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64" name="圆角矩形 63">
            <a:extLst>
              <a:ext uri="{FF2B5EF4-FFF2-40B4-BE49-F238E27FC236}">
                <a16:creationId xmlns:a16="http://schemas.microsoft.com/office/drawing/2014/main" id="{422BAEC8-6F50-4F48-BCC4-5A031EDDFFC2}"/>
              </a:ext>
            </a:extLst>
          </p:cNvPr>
          <p:cNvSpPr/>
          <p:nvPr/>
        </p:nvSpPr>
        <p:spPr>
          <a:xfrm>
            <a:off x="10707542" y="3234449"/>
            <a:ext cx="1260000" cy="43200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杨晓晖</a:t>
            </a:r>
          </a:p>
        </p:txBody>
      </p:sp>
      <p:sp>
        <p:nvSpPr>
          <p:cNvPr id="65" name="文本框 64">
            <a:extLst>
              <a:ext uri="{FF2B5EF4-FFF2-40B4-BE49-F238E27FC236}">
                <a16:creationId xmlns:a16="http://schemas.microsoft.com/office/drawing/2014/main" id="{40B34EC9-0C72-5349-A262-BB452EE3E81A}"/>
              </a:ext>
            </a:extLst>
          </p:cNvPr>
          <p:cNvSpPr txBox="1"/>
          <p:nvPr/>
        </p:nvSpPr>
        <p:spPr>
          <a:xfrm>
            <a:off x="9217060" y="3737247"/>
            <a:ext cx="1260000" cy="307777"/>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400" dirty="0"/>
              <a:t>河北大学</a:t>
            </a:r>
          </a:p>
        </p:txBody>
      </p:sp>
      <p:sp>
        <p:nvSpPr>
          <p:cNvPr id="66" name="文本框 65">
            <a:extLst>
              <a:ext uri="{FF2B5EF4-FFF2-40B4-BE49-F238E27FC236}">
                <a16:creationId xmlns:a16="http://schemas.microsoft.com/office/drawing/2014/main" id="{40B34EC9-0C72-5349-A262-BB452EE3E81A}"/>
              </a:ext>
            </a:extLst>
          </p:cNvPr>
          <p:cNvSpPr txBox="1"/>
          <p:nvPr/>
        </p:nvSpPr>
        <p:spPr>
          <a:xfrm>
            <a:off x="10707542" y="3737247"/>
            <a:ext cx="1260000" cy="307777"/>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400" dirty="0"/>
              <a:t>河北大学</a:t>
            </a:r>
          </a:p>
        </p:txBody>
      </p:sp>
      <p:sp>
        <p:nvSpPr>
          <p:cNvPr id="67" name="矩形 66">
            <a:extLst>
              <a:ext uri="{FF2B5EF4-FFF2-40B4-BE49-F238E27FC236}">
                <a16:creationId xmlns:a16="http://schemas.microsoft.com/office/drawing/2014/main" id="{23688F64-2832-BF42-96B1-7D425CAB1882}"/>
              </a:ext>
            </a:extLst>
          </p:cNvPr>
          <p:cNvSpPr/>
          <p:nvPr/>
        </p:nvSpPr>
        <p:spPr>
          <a:xfrm>
            <a:off x="406303" y="5136074"/>
            <a:ext cx="11245813" cy="1374735"/>
          </a:xfrm>
          <a:prstGeom prst="rect">
            <a:avLst/>
          </a:prstGeom>
          <a:ln>
            <a:solidFill>
              <a:srgbClr val="5B307E"/>
            </a:solidFill>
          </a:ln>
        </p:spPr>
        <p:txBody>
          <a:bodyPr wrap="square">
            <a:spAutoFit/>
          </a:bodyPr>
          <a:lstStyle/>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计算机网络：自顶向下方法</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原书第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，库罗斯、罗斯，陈鸣译，机械工业出版社，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5</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Tanenbaum</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&amp;</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err="1">
                <a:solidFill>
                  <a:schemeClr val="bg1">
                    <a:lumMod val="50000"/>
                  </a:schemeClr>
                </a:solidFill>
                <a:latin typeface="Microsoft YaHei" panose="020B0503020204020204" pitchFamily="34" charset="-122"/>
                <a:ea typeface="Microsoft YaHei" panose="020B0503020204020204" pitchFamily="34" charset="-122"/>
              </a:rPr>
              <a:t>Wetherall</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2012</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，谢希仁，电子工业出版社，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计算机网络教程（第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，吴功宜，电子工业出版社，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，徐敬东、张建忠，清华大学出版社，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p:txBody>
      </p:sp>
      <p:sp>
        <p:nvSpPr>
          <p:cNvPr id="68" name="矩形 67">
            <a:extLst>
              <a:ext uri="{FF2B5EF4-FFF2-40B4-BE49-F238E27FC236}">
                <a16:creationId xmlns:a16="http://schemas.microsoft.com/office/drawing/2014/main" id="{0C6DDB38-C035-4B43-B567-E23DBB89FCA9}"/>
              </a:ext>
            </a:extLst>
          </p:cNvPr>
          <p:cNvSpPr/>
          <p:nvPr/>
        </p:nvSpPr>
        <p:spPr>
          <a:xfrm>
            <a:off x="9041417" y="5460881"/>
            <a:ext cx="2031325" cy="684803"/>
          </a:xfrm>
          <a:prstGeom prst="rect">
            <a:avLst/>
          </a:prstGeom>
        </p:spPr>
        <p:txBody>
          <a:bodyPr wrap="none">
            <a:spAutoFit/>
          </a:bodyPr>
          <a:lstStyle/>
          <a:p>
            <a:pPr algn="ctr">
              <a:spcAft>
                <a:spcPts val="300"/>
              </a:spcAft>
            </a:pPr>
            <a:r>
              <a:rPr lang="zh-CN" altLang="en-US" dirty="0">
                <a:solidFill>
                  <a:srgbClr val="5B307E"/>
                </a:solidFill>
                <a:latin typeface="Microsoft YaHei" panose="020B0503020204020204" pitchFamily="34" charset="-122"/>
                <a:ea typeface="Microsoft YaHei" panose="020B0503020204020204" pitchFamily="34" charset="-122"/>
              </a:rPr>
              <a:t>特别致谢：</a:t>
            </a:r>
            <a:endParaRPr lang="en-US" altLang="zh-CN" dirty="0">
              <a:solidFill>
                <a:srgbClr val="5B307E"/>
              </a:solidFill>
              <a:latin typeface="Microsoft YaHei" panose="020B0503020204020204" pitchFamily="34" charset="-122"/>
              <a:ea typeface="Microsoft YaHei" panose="020B0503020204020204" pitchFamily="34" charset="-122"/>
            </a:endParaRPr>
          </a:p>
          <a:p>
            <a:pPr algn="ctr">
              <a:spcAft>
                <a:spcPts val="300"/>
              </a:spcAft>
            </a:pPr>
            <a:r>
              <a:rPr lang="zh-CN" altLang="en-US" dirty="0">
                <a:solidFill>
                  <a:srgbClr val="5B307E"/>
                </a:solidFill>
                <a:latin typeface="Microsoft YaHei" panose="020B0503020204020204" pitchFamily="34" charset="-122"/>
                <a:ea typeface="Microsoft YaHei" panose="020B0503020204020204" pitchFamily="34" charset="-122"/>
              </a:rPr>
              <a:t>部分内容取材于此</a:t>
            </a:r>
          </a:p>
        </p:txBody>
      </p:sp>
      <p:sp>
        <p:nvSpPr>
          <p:cNvPr id="45" name="灯片编号占位符 5">
            <a:extLst>
              <a:ext uri="{FF2B5EF4-FFF2-40B4-BE49-F238E27FC236}">
                <a16:creationId xmlns:a16="http://schemas.microsoft.com/office/drawing/2014/main" id="{F429C65C-96D8-B043-A87B-876EDEC91EDC}"/>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204</a:t>
            </a:fld>
            <a:endParaRPr kumimoji="1" lang="zh-CN" altLang="en-US" dirty="0"/>
          </a:p>
        </p:txBody>
      </p:sp>
    </p:spTree>
    <p:extLst>
      <p:ext uri="{BB962C8B-B14F-4D97-AF65-F5344CB8AC3E}">
        <p14:creationId xmlns:p14="http://schemas.microsoft.com/office/powerpoint/2010/main" val="1545952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服务器进程工作方式</a:t>
            </a:r>
            <a:endParaRPr lang="zh-CN" altLang="en-US" dirty="0"/>
          </a:p>
        </p:txBody>
      </p:sp>
      <p:sp>
        <p:nvSpPr>
          <p:cNvPr id="3" name="内容占位符 2"/>
          <p:cNvSpPr>
            <a:spLocks noGrp="1"/>
          </p:cNvSpPr>
          <p:nvPr>
            <p:ph idx="1"/>
          </p:nvPr>
        </p:nvSpPr>
        <p:spPr>
          <a:xfrm>
            <a:off x="838200" y="2014220"/>
            <a:ext cx="10529570" cy="4355465"/>
          </a:xfrm>
        </p:spPr>
        <p:txBody>
          <a:bodyPr>
            <a:noAutofit/>
          </a:bodyPr>
          <a:lstStyle/>
          <a:p>
            <a:pPr algn="just">
              <a:lnSpc>
                <a:spcPct val="120000"/>
              </a:lnSpc>
            </a:pPr>
            <a:endParaRPr lang="zh-CN" altLang="en-US" dirty="0">
              <a:solidFill>
                <a:schemeClr val="tx1"/>
              </a:solidFill>
              <a:cs typeface="微软雅黑" panose="020B0503020204020204" pitchFamily="34" charset="-122"/>
              <a:sym typeface="+mn-ea"/>
            </a:endParaRPr>
          </a:p>
          <a:p>
            <a:pPr algn="just">
              <a:lnSpc>
                <a:spcPct val="120000"/>
              </a:lnSpc>
            </a:pPr>
            <a:endParaRPr lang="en-US" altLang="zh-CN" dirty="0">
              <a:cs typeface="微软雅黑" panose="020B0503020204020204" pitchFamily="34" charset="-122"/>
            </a:endParaRP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21</a:t>
            </a:fld>
            <a:endParaRPr kumimoji="1" lang="zh-CN" altLang="en-US" dirty="0"/>
          </a:p>
        </p:txBody>
      </p:sp>
      <p:sp>
        <p:nvSpPr>
          <p:cNvPr id="4" name="内容占位符 2"/>
          <p:cNvSpPr>
            <a:spLocks noGrp="1"/>
          </p:cNvSpPr>
          <p:nvPr/>
        </p:nvSpPr>
        <p:spPr>
          <a:xfrm>
            <a:off x="838200" y="1351915"/>
            <a:ext cx="5147945"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sym typeface="+mn-ea"/>
              </a:rPr>
              <a:t>无连接</a:t>
            </a:r>
            <a:r>
              <a:rPr kumimoji="1" lang="zh-CN" altLang="en-US" noProof="0" dirty="0">
                <a:ln>
                  <a:noFill/>
                </a:ln>
                <a:solidFill>
                  <a:srgbClr val="C00000"/>
                </a:solidFill>
                <a:effectLst/>
                <a:uLnTx/>
                <a:uFillTx/>
                <a:sym typeface="+mn-ea"/>
              </a:rPr>
              <a:t>循环方式</a:t>
            </a:r>
            <a:r>
              <a:rPr lang="zh-CN" altLang="en-US" dirty="0">
                <a:sym typeface="+mn-ea"/>
              </a:rPr>
              <a:t>服务</a:t>
            </a:r>
            <a:endParaRPr kumimoji="1" lang="zh-CN" altLang="en-US" dirty="0">
              <a:solidFill>
                <a:schemeClr val="tx1"/>
              </a:solidFill>
              <a:cs typeface="微软雅黑" panose="020B0503020204020204" pitchFamily="34" charset="-122"/>
              <a:sym typeface="+mn-ea"/>
            </a:endParaRPr>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grpSp>
        <p:nvGrpSpPr>
          <p:cNvPr id="45" name="组合 44"/>
          <p:cNvGrpSpPr/>
          <p:nvPr/>
        </p:nvGrpSpPr>
        <p:grpSpPr>
          <a:xfrm>
            <a:off x="1535972" y="1744663"/>
            <a:ext cx="5410518" cy="3191193"/>
            <a:chOff x="1535972" y="1744663"/>
            <a:chExt cx="5410518" cy="3191193"/>
          </a:xfrm>
        </p:grpSpPr>
        <p:sp>
          <p:nvSpPr>
            <p:cNvPr id="17" name="文本框 167945"/>
            <p:cNvSpPr txBox="1">
              <a:spLocks noChangeArrowheads="1"/>
            </p:cNvSpPr>
            <p:nvPr/>
          </p:nvSpPr>
          <p:spPr bwMode="auto">
            <a:xfrm>
              <a:off x="5747610" y="1744663"/>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客户进程</a:t>
              </a:r>
            </a:p>
          </p:txBody>
        </p:sp>
        <p:sp>
          <p:nvSpPr>
            <p:cNvPr id="32" name="文本框 167960"/>
            <p:cNvSpPr txBox="1">
              <a:spLocks noChangeArrowheads="1"/>
            </p:cNvSpPr>
            <p:nvPr/>
          </p:nvSpPr>
          <p:spPr bwMode="auto">
            <a:xfrm>
              <a:off x="1535972" y="4537076"/>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客户套接字</a:t>
              </a:r>
            </a:p>
          </p:txBody>
        </p:sp>
      </p:grpSp>
      <p:grpSp>
        <p:nvGrpSpPr>
          <p:cNvPr id="44" name="组合 43"/>
          <p:cNvGrpSpPr/>
          <p:nvPr/>
        </p:nvGrpSpPr>
        <p:grpSpPr>
          <a:xfrm>
            <a:off x="1916972" y="1908176"/>
            <a:ext cx="8610600" cy="4237216"/>
            <a:chOff x="1916972" y="1908176"/>
            <a:chExt cx="8610600" cy="4237216"/>
          </a:xfrm>
        </p:grpSpPr>
        <p:sp>
          <p:nvSpPr>
            <p:cNvPr id="8" name="矩形 167938"/>
            <p:cNvSpPr>
              <a:spLocks noChangeArrowheads="1"/>
            </p:cNvSpPr>
            <p:nvPr/>
          </p:nvSpPr>
          <p:spPr bwMode="auto">
            <a:xfrm>
              <a:off x="8463822" y="3321051"/>
              <a:ext cx="1752600" cy="990600"/>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 name="文本框 167939"/>
            <p:cNvSpPr txBox="1">
              <a:spLocks noChangeArrowheads="1"/>
            </p:cNvSpPr>
            <p:nvPr/>
          </p:nvSpPr>
          <p:spPr bwMode="auto">
            <a:xfrm>
              <a:off x="8463822" y="3924301"/>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p>
          </p:txBody>
        </p:sp>
        <p:sp>
          <p:nvSpPr>
            <p:cNvPr id="12" name="文本框 167940"/>
            <p:cNvSpPr txBox="1">
              <a:spLocks noChangeArrowheads="1"/>
            </p:cNvSpPr>
            <p:nvPr/>
          </p:nvSpPr>
          <p:spPr bwMode="auto">
            <a:xfrm>
              <a:off x="8976585" y="2185988"/>
              <a:ext cx="71501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chemeClr val="tx1"/>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3" name="文本框 167941"/>
            <p:cNvSpPr txBox="1">
              <a:spLocks noChangeArrowheads="1"/>
            </p:cNvSpPr>
            <p:nvPr/>
          </p:nvSpPr>
          <p:spPr bwMode="auto">
            <a:xfrm>
              <a:off x="8555897" y="2033588"/>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服务进程</a:t>
              </a:r>
            </a:p>
          </p:txBody>
        </p:sp>
        <p:sp>
          <p:nvSpPr>
            <p:cNvPr id="14" name="矩形 167942"/>
            <p:cNvSpPr>
              <a:spLocks noChangeArrowheads="1"/>
            </p:cNvSpPr>
            <p:nvPr/>
          </p:nvSpPr>
          <p:spPr bwMode="auto">
            <a:xfrm>
              <a:off x="5574572" y="2992438"/>
              <a:ext cx="1524000" cy="709613"/>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文本框 167943"/>
            <p:cNvSpPr txBox="1">
              <a:spLocks noChangeArrowheads="1"/>
            </p:cNvSpPr>
            <p:nvPr/>
          </p:nvSpPr>
          <p:spPr bwMode="auto">
            <a:xfrm>
              <a:off x="5574572" y="3328988"/>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p>
          </p:txBody>
        </p:sp>
        <p:sp>
          <p:nvSpPr>
            <p:cNvPr id="16" name="文本框 167944"/>
            <p:cNvSpPr txBox="1">
              <a:spLocks noChangeArrowheads="1"/>
            </p:cNvSpPr>
            <p:nvPr/>
          </p:nvSpPr>
          <p:spPr bwMode="auto">
            <a:xfrm>
              <a:off x="5984147" y="1908176"/>
              <a:ext cx="71501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chemeClr val="tx1"/>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8" name="直接连接符 167946"/>
            <p:cNvSpPr>
              <a:spLocks noChangeShapeType="1"/>
            </p:cNvSpPr>
            <p:nvPr/>
          </p:nvSpPr>
          <p:spPr bwMode="auto">
            <a:xfrm>
              <a:off x="6331352" y="2708476"/>
              <a:ext cx="0" cy="16920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文本框 167947"/>
            <p:cNvSpPr txBox="1">
              <a:spLocks noChangeArrowheads="1"/>
            </p:cNvSpPr>
            <p:nvPr/>
          </p:nvSpPr>
          <p:spPr bwMode="auto">
            <a:xfrm>
              <a:off x="4812572" y="2609851"/>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客户套接字</a:t>
              </a:r>
            </a:p>
          </p:txBody>
        </p:sp>
        <p:sp>
          <p:nvSpPr>
            <p:cNvPr id="20" name="文本框 167948"/>
            <p:cNvSpPr txBox="1">
              <a:spLocks noChangeArrowheads="1"/>
            </p:cNvSpPr>
            <p:nvPr/>
          </p:nvSpPr>
          <p:spPr bwMode="auto">
            <a:xfrm>
              <a:off x="9462509" y="2679930"/>
              <a:ext cx="954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服务</a:t>
              </a:r>
            </a:p>
            <a:p>
              <a:r>
                <a:rPr lang="zh-CN" altLang="en-US" sz="2000" dirty="0">
                  <a:solidFill>
                    <a:schemeClr val="tx1"/>
                  </a:solidFill>
                  <a:latin typeface="微软雅黑" panose="020B0503020204020204" pitchFamily="34" charset="-122"/>
                  <a:ea typeface="微软雅黑" panose="020B0503020204020204" pitchFamily="34" charset="-122"/>
                </a:rPr>
                <a:t>套接字</a:t>
              </a:r>
            </a:p>
          </p:txBody>
        </p:sp>
        <p:sp>
          <p:nvSpPr>
            <p:cNvPr id="21" name="矩形 167949"/>
            <p:cNvSpPr>
              <a:spLocks noChangeArrowheads="1"/>
            </p:cNvSpPr>
            <p:nvPr/>
          </p:nvSpPr>
          <p:spPr bwMode="auto">
            <a:xfrm>
              <a:off x="4007710" y="3987801"/>
              <a:ext cx="1524000" cy="709612"/>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文本框 167950"/>
            <p:cNvSpPr txBox="1">
              <a:spLocks noChangeArrowheads="1"/>
            </p:cNvSpPr>
            <p:nvPr/>
          </p:nvSpPr>
          <p:spPr bwMode="auto">
            <a:xfrm>
              <a:off x="4017235" y="4337051"/>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p>
          </p:txBody>
        </p:sp>
        <p:sp>
          <p:nvSpPr>
            <p:cNvPr id="23" name="文本框 167951"/>
            <p:cNvSpPr txBox="1">
              <a:spLocks noChangeArrowheads="1"/>
            </p:cNvSpPr>
            <p:nvPr/>
          </p:nvSpPr>
          <p:spPr bwMode="auto">
            <a:xfrm>
              <a:off x="4417285" y="2913063"/>
              <a:ext cx="71501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chemeClr val="tx1"/>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24" name="文本框 167952"/>
            <p:cNvSpPr txBox="1">
              <a:spLocks noChangeArrowheads="1"/>
            </p:cNvSpPr>
            <p:nvPr/>
          </p:nvSpPr>
          <p:spPr bwMode="auto">
            <a:xfrm>
              <a:off x="3440972" y="2752726"/>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客户进程</a:t>
              </a:r>
            </a:p>
          </p:txBody>
        </p:sp>
        <p:sp>
          <p:nvSpPr>
            <p:cNvPr id="25" name="直接连接符 167953"/>
            <p:cNvSpPr>
              <a:spLocks noChangeShapeType="1"/>
            </p:cNvSpPr>
            <p:nvPr/>
          </p:nvSpPr>
          <p:spPr bwMode="auto">
            <a:xfrm flipH="1">
              <a:off x="4768770" y="3692324"/>
              <a:ext cx="0" cy="19705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文本框 167954"/>
            <p:cNvSpPr txBox="1">
              <a:spLocks noChangeArrowheads="1"/>
            </p:cNvSpPr>
            <p:nvPr/>
          </p:nvSpPr>
          <p:spPr bwMode="auto">
            <a:xfrm>
              <a:off x="3311557" y="3594618"/>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客户套接字</a:t>
              </a:r>
            </a:p>
          </p:txBody>
        </p:sp>
        <p:sp>
          <p:nvSpPr>
            <p:cNvPr id="27" name="矩形 167955"/>
            <p:cNvSpPr>
              <a:spLocks noChangeArrowheads="1"/>
            </p:cNvSpPr>
            <p:nvPr/>
          </p:nvSpPr>
          <p:spPr bwMode="auto">
            <a:xfrm>
              <a:off x="2207485" y="4924426"/>
              <a:ext cx="1524000" cy="709612"/>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8" name="文本框 167956"/>
            <p:cNvSpPr txBox="1">
              <a:spLocks noChangeArrowheads="1"/>
            </p:cNvSpPr>
            <p:nvPr/>
          </p:nvSpPr>
          <p:spPr bwMode="auto">
            <a:xfrm>
              <a:off x="2207485" y="5237163"/>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p>
          </p:txBody>
        </p:sp>
        <p:sp>
          <p:nvSpPr>
            <p:cNvPr id="29" name="文本框 167957"/>
            <p:cNvSpPr txBox="1">
              <a:spLocks noChangeArrowheads="1"/>
            </p:cNvSpPr>
            <p:nvPr/>
          </p:nvSpPr>
          <p:spPr bwMode="auto">
            <a:xfrm>
              <a:off x="2617060" y="3840163"/>
              <a:ext cx="71501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chemeClr val="tx1"/>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30" name="文本框 167958"/>
            <p:cNvSpPr txBox="1">
              <a:spLocks noChangeArrowheads="1"/>
            </p:cNvSpPr>
            <p:nvPr/>
          </p:nvSpPr>
          <p:spPr bwMode="auto">
            <a:xfrm>
              <a:off x="1916972" y="3689351"/>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客户进程</a:t>
              </a:r>
            </a:p>
          </p:txBody>
        </p:sp>
        <p:sp>
          <p:nvSpPr>
            <p:cNvPr id="31" name="直接连接符 167959"/>
            <p:cNvSpPr>
              <a:spLocks noChangeShapeType="1"/>
            </p:cNvSpPr>
            <p:nvPr/>
          </p:nvSpPr>
          <p:spPr bwMode="auto">
            <a:xfrm flipH="1">
              <a:off x="2966310" y="4627563"/>
              <a:ext cx="0" cy="1984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任意多边形 167961"/>
            <p:cNvSpPr>
              <a:spLocks noChangeArrowheads="1"/>
            </p:cNvSpPr>
            <p:nvPr/>
          </p:nvSpPr>
          <p:spPr bwMode="auto">
            <a:xfrm>
              <a:off x="6336572" y="3101976"/>
              <a:ext cx="2566988" cy="512762"/>
            </a:xfrm>
            <a:custGeom>
              <a:avLst/>
              <a:gdLst>
                <a:gd name="T0" fmla="*/ 0 w 1617"/>
                <a:gd name="T1" fmla="*/ 0 h 323"/>
                <a:gd name="T2" fmla="*/ 0 w 1617"/>
                <a:gd name="T3" fmla="*/ 120 h 323"/>
                <a:gd name="T4" fmla="*/ 1617 w 1617"/>
                <a:gd name="T5" fmla="*/ 323 h 323"/>
              </a:gdLst>
              <a:ahLst/>
              <a:cxnLst>
                <a:cxn ang="0">
                  <a:pos x="T0" y="T1"/>
                </a:cxn>
                <a:cxn ang="0">
                  <a:pos x="T2" y="T3"/>
                </a:cxn>
                <a:cxn ang="0">
                  <a:pos x="T4" y="T5"/>
                </a:cxn>
              </a:cxnLst>
              <a:rect l="0" t="0" r="r" b="b"/>
              <a:pathLst>
                <a:path w="1617" h="323">
                  <a:moveTo>
                    <a:pt x="0" y="0"/>
                  </a:moveTo>
                  <a:lnTo>
                    <a:pt x="0" y="120"/>
                  </a:lnTo>
                  <a:lnTo>
                    <a:pt x="1617" y="323"/>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任意多边形 167962"/>
            <p:cNvSpPr>
              <a:spLocks noChangeArrowheads="1"/>
            </p:cNvSpPr>
            <p:nvPr/>
          </p:nvSpPr>
          <p:spPr bwMode="auto">
            <a:xfrm>
              <a:off x="4764947" y="3624263"/>
              <a:ext cx="4138613" cy="782638"/>
            </a:xfrm>
            <a:custGeom>
              <a:avLst/>
              <a:gdLst>
                <a:gd name="T0" fmla="*/ 0 w 2607"/>
                <a:gd name="T1" fmla="*/ 301 h 493"/>
                <a:gd name="T2" fmla="*/ 6 w 2607"/>
                <a:gd name="T3" fmla="*/ 493 h 493"/>
                <a:gd name="T4" fmla="*/ 2607 w 2607"/>
                <a:gd name="T5" fmla="*/ 0 h 493"/>
              </a:gdLst>
              <a:ahLst/>
              <a:cxnLst>
                <a:cxn ang="0">
                  <a:pos x="T0" y="T1"/>
                </a:cxn>
                <a:cxn ang="0">
                  <a:pos x="T2" y="T3"/>
                </a:cxn>
                <a:cxn ang="0">
                  <a:pos x="T4" y="T5"/>
                </a:cxn>
              </a:cxnLst>
              <a:rect l="0" t="0" r="r" b="b"/>
              <a:pathLst>
                <a:path w="2607" h="493">
                  <a:moveTo>
                    <a:pt x="0" y="301"/>
                  </a:moveTo>
                  <a:lnTo>
                    <a:pt x="6" y="493"/>
                  </a:lnTo>
                  <a:lnTo>
                    <a:pt x="2607"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5" name="任意多边形 167963"/>
            <p:cNvSpPr>
              <a:spLocks noChangeArrowheads="1"/>
            </p:cNvSpPr>
            <p:nvPr/>
          </p:nvSpPr>
          <p:spPr bwMode="auto">
            <a:xfrm>
              <a:off x="2955197" y="3638551"/>
              <a:ext cx="5962650" cy="1673225"/>
            </a:xfrm>
            <a:custGeom>
              <a:avLst/>
              <a:gdLst>
                <a:gd name="T0" fmla="*/ 6 w 3756"/>
                <a:gd name="T1" fmla="*/ 880 h 1054"/>
                <a:gd name="T2" fmla="*/ 0 w 3756"/>
                <a:gd name="T3" fmla="*/ 1054 h 1054"/>
                <a:gd name="T4" fmla="*/ 3756 w 3756"/>
                <a:gd name="T5" fmla="*/ 0 h 1054"/>
              </a:gdLst>
              <a:ahLst/>
              <a:cxnLst>
                <a:cxn ang="0">
                  <a:pos x="T0" y="T1"/>
                </a:cxn>
                <a:cxn ang="0">
                  <a:pos x="T2" y="T3"/>
                </a:cxn>
                <a:cxn ang="0">
                  <a:pos x="T4" y="T5"/>
                </a:cxn>
              </a:cxnLst>
              <a:rect l="0" t="0" r="r" b="b"/>
              <a:pathLst>
                <a:path w="3756" h="1054">
                  <a:moveTo>
                    <a:pt x="6" y="880"/>
                  </a:moveTo>
                  <a:lnTo>
                    <a:pt x="0" y="1054"/>
                  </a:lnTo>
                  <a:lnTo>
                    <a:pt x="3756"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6" name="任意多边形 167964"/>
            <p:cNvSpPr>
              <a:spLocks noChangeArrowheads="1"/>
            </p:cNvSpPr>
            <p:nvPr/>
          </p:nvSpPr>
          <p:spPr bwMode="auto">
            <a:xfrm>
              <a:off x="8927372" y="2959101"/>
              <a:ext cx="409575" cy="666750"/>
            </a:xfrm>
            <a:custGeom>
              <a:avLst/>
              <a:gdLst>
                <a:gd name="T0" fmla="*/ 0 w 258"/>
                <a:gd name="T1" fmla="*/ 420 h 420"/>
                <a:gd name="T2" fmla="*/ 252 w 258"/>
                <a:gd name="T3" fmla="*/ 420 h 420"/>
                <a:gd name="T4" fmla="*/ 258 w 258"/>
                <a:gd name="T5" fmla="*/ 0 h 420"/>
              </a:gdLst>
              <a:ahLst/>
              <a:cxnLst>
                <a:cxn ang="0">
                  <a:pos x="T0" y="T1"/>
                </a:cxn>
                <a:cxn ang="0">
                  <a:pos x="T2" y="T3"/>
                </a:cxn>
                <a:cxn ang="0">
                  <a:pos x="T4" y="T5"/>
                </a:cxn>
              </a:cxnLst>
              <a:rect l="0" t="0" r="r" b="b"/>
              <a:pathLst>
                <a:path w="258" h="420">
                  <a:moveTo>
                    <a:pt x="0" y="420"/>
                  </a:moveTo>
                  <a:lnTo>
                    <a:pt x="252" y="420"/>
                  </a:lnTo>
                  <a:lnTo>
                    <a:pt x="258"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7" name="圆角矩形标注 167965"/>
            <p:cNvSpPr>
              <a:spLocks noChangeArrowheads="1"/>
            </p:cNvSpPr>
            <p:nvPr/>
          </p:nvSpPr>
          <p:spPr bwMode="auto">
            <a:xfrm>
              <a:off x="7476397" y="2393951"/>
              <a:ext cx="1222375" cy="698500"/>
            </a:xfrm>
            <a:prstGeom prst="wedgeRoundRectCallout">
              <a:avLst>
                <a:gd name="adj1" fmla="val 67273"/>
                <a:gd name="adj2" fmla="val 123634"/>
                <a:gd name="adj3" fmla="val 16667"/>
              </a:avLst>
            </a:prstGeom>
            <a:solidFill>
              <a:srgbClr val="FFFF99"/>
            </a:solidFill>
            <a:ln w="9525">
              <a:solidFill>
                <a:srgbClr val="333399"/>
              </a:solidFill>
              <a:miter lim="800000"/>
            </a:ln>
            <a:effectLst>
              <a:outerShdw dist="35921" dir="2700000" algn="ctr" rotWithShape="0">
                <a:schemeClr val="bg2"/>
              </a:outerShdw>
            </a:effectLst>
          </p:spPr>
          <p:txBody>
            <a:bodyP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38" name="文本框 167966"/>
            <p:cNvSpPr txBox="1">
              <a:spLocks noChangeArrowheads="1"/>
            </p:cNvSpPr>
            <p:nvPr/>
          </p:nvSpPr>
          <p:spPr bwMode="auto">
            <a:xfrm>
              <a:off x="7472270" y="2379663"/>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一次一个</a:t>
              </a:r>
            </a:p>
            <a:p>
              <a:pPr algn="ctr"/>
              <a:r>
                <a:rPr lang="zh-CN" altLang="en-US" sz="2000" dirty="0">
                  <a:solidFill>
                    <a:schemeClr val="tx1"/>
                  </a:solidFill>
                  <a:latin typeface="微软雅黑" panose="020B0503020204020204" pitchFamily="34" charset="-122"/>
                  <a:ea typeface="微软雅黑" panose="020B0503020204020204" pitchFamily="34" charset="-122"/>
                </a:rPr>
                <a:t>客户进程</a:t>
              </a:r>
            </a:p>
          </p:txBody>
        </p:sp>
        <p:sp>
          <p:nvSpPr>
            <p:cNvPr id="39" name="矩形 167967"/>
            <p:cNvSpPr>
              <a:spLocks noChangeArrowheads="1"/>
            </p:cNvSpPr>
            <p:nvPr/>
          </p:nvSpPr>
          <p:spPr bwMode="auto">
            <a:xfrm>
              <a:off x="9228997" y="3168651"/>
              <a:ext cx="250825" cy="246062"/>
            </a:xfrm>
            <a:prstGeom prst="rect">
              <a:avLst/>
            </a:prstGeom>
            <a:solidFill>
              <a:schemeClr val="bg1"/>
            </a:solidFill>
            <a:ln w="2857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0" name="矩形 167968"/>
            <p:cNvSpPr>
              <a:spLocks noChangeArrowheads="1"/>
            </p:cNvSpPr>
            <p:nvPr/>
          </p:nvSpPr>
          <p:spPr bwMode="auto">
            <a:xfrm>
              <a:off x="4656997" y="3878263"/>
              <a:ext cx="238125" cy="231775"/>
            </a:xfrm>
            <a:prstGeom prst="rect">
              <a:avLst/>
            </a:prstGeom>
            <a:solidFill>
              <a:schemeClr val="bg1"/>
            </a:solidFill>
            <a:ln w="19050">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1" name="矩形 167969"/>
            <p:cNvSpPr>
              <a:spLocks noChangeArrowheads="1"/>
            </p:cNvSpPr>
            <p:nvPr/>
          </p:nvSpPr>
          <p:spPr bwMode="auto">
            <a:xfrm>
              <a:off x="6211160" y="2857501"/>
              <a:ext cx="263525" cy="244475"/>
            </a:xfrm>
            <a:prstGeom prst="rect">
              <a:avLst/>
            </a:prstGeom>
            <a:solidFill>
              <a:schemeClr val="bg1"/>
            </a:solidFill>
            <a:ln w="19050">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2" name="矩形 167970"/>
            <p:cNvSpPr>
              <a:spLocks noChangeArrowheads="1"/>
            </p:cNvSpPr>
            <p:nvPr/>
          </p:nvSpPr>
          <p:spPr bwMode="auto">
            <a:xfrm>
              <a:off x="2844072" y="4814888"/>
              <a:ext cx="225425" cy="219075"/>
            </a:xfrm>
            <a:prstGeom prst="rect">
              <a:avLst/>
            </a:prstGeom>
            <a:solidFill>
              <a:schemeClr val="bg1"/>
            </a:solidFill>
            <a:ln w="19050">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3" name="文本框 167971"/>
            <p:cNvSpPr txBox="1">
              <a:spLocks noChangeArrowheads="1"/>
            </p:cNvSpPr>
            <p:nvPr/>
          </p:nvSpPr>
          <p:spPr bwMode="auto">
            <a:xfrm>
              <a:off x="5650772" y="4945063"/>
              <a:ext cx="4876800" cy="1200329"/>
            </a:xfrm>
            <a:prstGeom prst="rect">
              <a:avLst/>
            </a:prstGeom>
            <a:noFill/>
            <a:ln w="9525">
              <a:solidFill>
                <a:srgbClr val="C00000"/>
              </a:solidFill>
              <a:miter lim="800000"/>
            </a:ln>
          </p:spPr>
          <p:txBody>
            <a:bodyPr>
              <a:spAutoFit/>
            </a:bodyPr>
            <a:lstStyle/>
            <a:p>
              <a:pPr algn="just"/>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服务进程只使用一个服务套接字。每个客户则使用自己设定端口号的客户套接字。 </a:t>
              </a:r>
            </a:p>
          </p:txBody>
        </p:sp>
      </p:grpSp>
      <p:sp>
        <p:nvSpPr>
          <p:cNvPr id="11" name="页脚占位符 10"/>
          <p:cNvSpPr>
            <a:spLocks noGrp="1"/>
          </p:cNvSpPr>
          <p:nvPr>
            <p:ph type="ftr" sz="quarter" idx="11"/>
          </p:nvPr>
        </p:nvSpPr>
        <p:spPr/>
        <p:txBody>
          <a:bodyPr/>
          <a:lstStyle/>
          <a:p>
            <a:r>
              <a:rPr kumimoji="1" lang="zh-CN" altLang="en-US" dirty="0"/>
              <a:t>引自：计算机网络，谢希仁</a:t>
            </a:r>
          </a:p>
        </p:txBody>
      </p:sp>
    </p:spTree>
    <p:extLst>
      <p:ext uri="{BB962C8B-B14F-4D97-AF65-F5344CB8AC3E}">
        <p14:creationId xmlns:p14="http://schemas.microsoft.com/office/powerpoint/2010/main" val="2234841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服务器进程工作方式</a:t>
            </a:r>
            <a:endParaRPr lang="zh-CN" altLang="en-US" dirty="0"/>
          </a:p>
        </p:txBody>
      </p:sp>
      <p:sp>
        <p:nvSpPr>
          <p:cNvPr id="3" name="内容占位符 2"/>
          <p:cNvSpPr>
            <a:spLocks noGrp="1"/>
          </p:cNvSpPr>
          <p:nvPr>
            <p:ph idx="1"/>
          </p:nvPr>
        </p:nvSpPr>
        <p:spPr>
          <a:xfrm>
            <a:off x="604911" y="1435261"/>
            <a:ext cx="10762859" cy="4872941"/>
          </a:xfrm>
        </p:spPr>
        <p:txBody>
          <a:bodyPr>
            <a:noAutofit/>
          </a:bodyPr>
          <a:lstStyle/>
          <a:p>
            <a:pPr algn="just">
              <a:lnSpc>
                <a:spcPct val="120000"/>
              </a:lnSpc>
            </a:pPr>
            <a:r>
              <a:rPr lang="zh-CN" altLang="en-US" dirty="0">
                <a:sym typeface="+mn-ea"/>
              </a:rPr>
              <a:t>面向连接的</a:t>
            </a:r>
            <a:r>
              <a:rPr kumimoji="1" lang="zh-CN" altLang="en-US" dirty="0">
                <a:solidFill>
                  <a:srgbClr val="C00000"/>
                </a:solidFill>
                <a:sym typeface="+mn-ea"/>
              </a:rPr>
              <a:t>并发方式</a:t>
            </a:r>
            <a:r>
              <a:rPr lang="zh-CN" altLang="en-US" dirty="0">
                <a:sym typeface="+mn-ea"/>
              </a:rPr>
              <a:t>服务</a:t>
            </a:r>
            <a:endParaRPr kumimoji="1" lang="zh-CN" altLang="en-US" dirty="0">
              <a:cs typeface="微软雅黑" panose="020B0503020204020204" pitchFamily="34" charset="-122"/>
              <a:sym typeface="+mn-ea"/>
            </a:endParaRPr>
          </a:p>
          <a:p>
            <a:pPr lvl="1" algn="just">
              <a:lnSpc>
                <a:spcPct val="120000"/>
              </a:lnSpc>
            </a:pPr>
            <a:r>
              <a:rPr kumimoji="1" lang="zh-CN" altLang="en-US" noProof="0" dirty="0">
                <a:ln>
                  <a:noFill/>
                </a:ln>
                <a:solidFill>
                  <a:srgbClr val="C00000"/>
                </a:solidFill>
                <a:effectLst/>
                <a:uLnTx/>
                <a:uFillTx/>
                <a:sym typeface="+mn-ea"/>
              </a:rPr>
              <a:t>面向连接的TCP服务</a:t>
            </a:r>
            <a:r>
              <a:rPr lang="zh-CN" altLang="en-US" dirty="0">
                <a:sym typeface="+mn-ea"/>
              </a:rPr>
              <a:t>进程通常都工作在</a:t>
            </a:r>
            <a:r>
              <a:rPr kumimoji="1" lang="zh-CN" altLang="en-US" noProof="0" dirty="0">
                <a:ln>
                  <a:noFill/>
                </a:ln>
                <a:solidFill>
                  <a:srgbClr val="C00000"/>
                </a:solidFill>
                <a:effectLst/>
                <a:uLnTx/>
                <a:uFillTx/>
                <a:sym typeface="+mn-ea"/>
              </a:rPr>
              <a:t>并发服务</a:t>
            </a:r>
            <a:r>
              <a:rPr lang="zh-CN" altLang="en-US" dirty="0">
                <a:sym typeface="+mn-ea"/>
              </a:rPr>
              <a:t>方式，服务进程在同一时间可同时向</a:t>
            </a:r>
            <a:r>
              <a:rPr kumimoji="1" lang="zh-CN" altLang="en-US" noProof="0" dirty="0">
                <a:ln>
                  <a:noFill/>
                </a:ln>
                <a:solidFill>
                  <a:srgbClr val="C00000"/>
                </a:solidFill>
                <a:effectLst/>
                <a:uLnTx/>
                <a:uFillTx/>
                <a:sym typeface="+mn-ea"/>
              </a:rPr>
              <a:t>多个客户进程</a:t>
            </a:r>
            <a:r>
              <a:rPr lang="zh-CN" altLang="en-US" dirty="0">
                <a:sym typeface="+mn-ea"/>
              </a:rPr>
              <a:t>提供服务。(</a:t>
            </a:r>
            <a:r>
              <a:rPr kumimoji="1" lang="zh-CN" altLang="en-US" noProof="0" dirty="0">
                <a:ln>
                  <a:noFill/>
                </a:ln>
                <a:solidFill>
                  <a:srgbClr val="C00000"/>
                </a:solidFill>
                <a:effectLst/>
                <a:uLnTx/>
                <a:uFillTx/>
                <a:sym typeface="+mn-ea"/>
              </a:rPr>
              <a:t>并发服务</a:t>
            </a:r>
            <a:r>
              <a:rPr lang="zh-CN" altLang="en-US" dirty="0">
                <a:sym typeface="+mn-ea"/>
              </a:rPr>
              <a:t>)</a:t>
            </a:r>
            <a:endParaRPr lang="zh-CN" altLang="en-US" dirty="0">
              <a:solidFill>
                <a:schemeClr val="tx1"/>
              </a:solidFill>
              <a:cs typeface="微软雅黑" panose="020B0503020204020204" pitchFamily="34" charset="-122"/>
              <a:sym typeface="+mn-ea"/>
            </a:endParaRPr>
          </a:p>
          <a:p>
            <a:pPr lvl="1" algn="just">
              <a:lnSpc>
                <a:spcPct val="120000"/>
              </a:lnSpc>
            </a:pPr>
            <a:r>
              <a:rPr lang="zh-CN" altLang="en-US" dirty="0">
                <a:sym typeface="+mn-ea"/>
              </a:rPr>
              <a:t>在TCP服务进程与多个客户进程之间必须建立多条TCP连接，每条TCP连接在其数据传送完毕后释放</a:t>
            </a:r>
            <a:endParaRPr lang="zh-CN" altLang="en-US" b="1" dirty="0">
              <a:solidFill>
                <a:srgbClr val="0070C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20000"/>
              </a:lnSpc>
            </a:pPr>
            <a:r>
              <a:rPr kumimoji="1" lang="zh-CN" altLang="en-US" noProof="0" dirty="0">
                <a:ln>
                  <a:noFill/>
                </a:ln>
                <a:solidFill>
                  <a:srgbClr val="C00000"/>
                </a:solidFill>
                <a:effectLst/>
                <a:uLnTx/>
                <a:uFillTx/>
                <a:sym typeface="+mn-ea"/>
              </a:rPr>
              <a:t>一个TCP连接对应一个（熟知）服务端口</a:t>
            </a:r>
            <a:endParaRPr lang="en-US" altLang="zh-CN" dirty="0">
              <a:cs typeface="微软雅黑" panose="020B0503020204020204" pitchFamily="34" charset="-122"/>
            </a:endParaRPr>
          </a:p>
          <a:p>
            <a:pPr lvl="1" algn="just">
              <a:lnSpc>
                <a:spcPct val="120000"/>
              </a:lnSpc>
            </a:pPr>
            <a:r>
              <a:rPr lang="zh-CN" altLang="en-US" dirty="0">
                <a:sym typeface="+mn-ea"/>
              </a:rPr>
              <a:t>主服务进程在</a:t>
            </a:r>
            <a:r>
              <a:rPr kumimoji="1" lang="zh-CN" altLang="en-US" noProof="0" dirty="0">
                <a:ln>
                  <a:noFill/>
                </a:ln>
                <a:solidFill>
                  <a:srgbClr val="C00000"/>
                </a:solidFill>
                <a:effectLst/>
                <a:uLnTx/>
                <a:uFillTx/>
                <a:sym typeface="+mn-ea"/>
              </a:rPr>
              <a:t>熟知端口</a:t>
            </a:r>
            <a:r>
              <a:rPr lang="zh-CN" altLang="en-US" dirty="0">
                <a:sym typeface="+mn-ea"/>
              </a:rPr>
              <a:t>等待客户进程发出的请求。一旦收到客户的请求，就创建一个</a:t>
            </a:r>
            <a:r>
              <a:rPr kumimoji="1" lang="zh-CN" altLang="en-US" noProof="0" dirty="0">
                <a:ln>
                  <a:noFill/>
                </a:ln>
                <a:solidFill>
                  <a:srgbClr val="C00000"/>
                </a:solidFill>
                <a:effectLst/>
                <a:uLnTx/>
                <a:uFillTx/>
                <a:sym typeface="+mn-ea"/>
              </a:rPr>
              <a:t>从属服务进程</a:t>
            </a:r>
            <a:r>
              <a:rPr lang="zh-CN" altLang="en-US" dirty="0">
                <a:sym typeface="+mn-ea"/>
              </a:rPr>
              <a:t>，并指明从属服务进程使用</a:t>
            </a:r>
            <a:r>
              <a:rPr kumimoji="1" lang="zh-CN" altLang="en-US" noProof="0" dirty="0">
                <a:ln>
                  <a:noFill/>
                </a:ln>
                <a:solidFill>
                  <a:srgbClr val="C00000"/>
                </a:solidFill>
                <a:effectLst/>
                <a:uLnTx/>
                <a:uFillTx/>
                <a:sym typeface="+mn-ea"/>
              </a:rPr>
              <a:t>临时套接字</a:t>
            </a:r>
            <a:r>
              <a:rPr lang="zh-CN" altLang="en-US" dirty="0">
                <a:sym typeface="+mn-ea"/>
              </a:rPr>
              <a:t>与该客户建立TCP连接，然后主服务进程继续在原来的熟知端口等待向其他客户提供服务</a:t>
            </a:r>
            <a:endParaRPr lang="en-US" altLang="zh-CN" dirty="0">
              <a:cs typeface="微软雅黑" panose="020B0503020204020204" pitchFamily="34" charset="-122"/>
            </a:endParaRP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22</a:t>
            </a:fld>
            <a:endParaRPr kumimoji="1" lang="zh-CN" altLang="en-US" dirty="0"/>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Tree>
    <p:extLst>
      <p:ext uri="{BB962C8B-B14F-4D97-AF65-F5344CB8AC3E}">
        <p14:creationId xmlns:p14="http://schemas.microsoft.com/office/powerpoint/2010/main" val="3081414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服务器进程工作方式</a:t>
            </a:r>
            <a:endParaRPr lang="zh-CN" altLang="en-US" dirty="0"/>
          </a:p>
        </p:txBody>
      </p:sp>
      <p:sp>
        <p:nvSpPr>
          <p:cNvPr id="3" name="内容占位符 2"/>
          <p:cNvSpPr>
            <a:spLocks noGrp="1"/>
          </p:cNvSpPr>
          <p:nvPr>
            <p:ph idx="1"/>
          </p:nvPr>
        </p:nvSpPr>
        <p:spPr>
          <a:xfrm>
            <a:off x="838200" y="2014220"/>
            <a:ext cx="10529570" cy="4355465"/>
          </a:xfrm>
        </p:spPr>
        <p:txBody>
          <a:bodyPr>
            <a:noAutofit/>
          </a:bodyPr>
          <a:lstStyle/>
          <a:p>
            <a:pPr algn="just">
              <a:lnSpc>
                <a:spcPct val="120000"/>
              </a:lnSpc>
            </a:pPr>
            <a:endParaRPr lang="zh-CN" altLang="en-US" dirty="0">
              <a:solidFill>
                <a:schemeClr val="tx1"/>
              </a:solidFill>
              <a:cs typeface="微软雅黑" panose="020B0503020204020204" pitchFamily="34" charset="-122"/>
              <a:sym typeface="+mn-ea"/>
            </a:endParaRPr>
          </a:p>
          <a:p>
            <a:pPr algn="just">
              <a:lnSpc>
                <a:spcPct val="120000"/>
              </a:lnSpc>
            </a:pPr>
            <a:endParaRPr lang="en-US" altLang="zh-CN" dirty="0">
              <a:cs typeface="微软雅黑" panose="020B0503020204020204" pitchFamily="34" charset="-122"/>
            </a:endParaRP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23</a:t>
            </a:fld>
            <a:endParaRPr kumimoji="1" lang="zh-CN" altLang="en-US" dirty="0"/>
          </a:p>
        </p:txBody>
      </p:sp>
      <p:sp>
        <p:nvSpPr>
          <p:cNvPr id="4" name="内容占位符 2"/>
          <p:cNvSpPr>
            <a:spLocks noGrp="1"/>
          </p:cNvSpPr>
          <p:nvPr/>
        </p:nvSpPr>
        <p:spPr>
          <a:xfrm>
            <a:off x="838200" y="1351915"/>
            <a:ext cx="5147945"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sym typeface="+mn-ea"/>
              </a:rPr>
              <a:t>面向连接</a:t>
            </a:r>
            <a:r>
              <a:rPr kumimoji="1" lang="zh-CN" altLang="en-US" noProof="0" dirty="0">
                <a:ln>
                  <a:noFill/>
                </a:ln>
                <a:solidFill>
                  <a:srgbClr val="C00000"/>
                </a:solidFill>
                <a:effectLst/>
                <a:uLnTx/>
                <a:uFillTx/>
                <a:sym typeface="+mn-ea"/>
              </a:rPr>
              <a:t>并发方式</a:t>
            </a:r>
            <a:r>
              <a:rPr lang="zh-CN" altLang="en-US" dirty="0">
                <a:sym typeface="+mn-ea"/>
              </a:rPr>
              <a:t>服务</a:t>
            </a:r>
            <a:endParaRPr kumimoji="1" lang="zh-CN" altLang="en-US" dirty="0">
              <a:solidFill>
                <a:schemeClr val="tx1"/>
              </a:solidFill>
              <a:cs typeface="微软雅黑" panose="020B0503020204020204" pitchFamily="34" charset="-122"/>
              <a:sym typeface="+mn-ea"/>
            </a:endParaRPr>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
        <p:nvSpPr>
          <p:cNvPr id="11" name="页脚占位符 10"/>
          <p:cNvSpPr>
            <a:spLocks noGrp="1"/>
          </p:cNvSpPr>
          <p:nvPr>
            <p:ph type="ftr" sz="quarter" idx="11"/>
          </p:nvPr>
        </p:nvSpPr>
        <p:spPr/>
        <p:txBody>
          <a:bodyPr/>
          <a:lstStyle/>
          <a:p>
            <a:r>
              <a:rPr kumimoji="1" lang="zh-CN" altLang="en-US" dirty="0"/>
              <a:t>引自：计算机网络，谢希仁</a:t>
            </a:r>
          </a:p>
        </p:txBody>
      </p:sp>
      <p:sp>
        <p:nvSpPr>
          <p:cNvPr id="147" name="文本框 170008"/>
          <p:cNvSpPr txBox="1">
            <a:spLocks noChangeArrowheads="1"/>
          </p:cNvSpPr>
          <p:nvPr/>
        </p:nvSpPr>
        <p:spPr bwMode="auto">
          <a:xfrm>
            <a:off x="3441454" y="6015038"/>
            <a:ext cx="69344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333399"/>
                </a:solidFill>
                <a:latin typeface="微软雅黑" panose="020B0503020204020204" pitchFamily="34" charset="-122"/>
                <a:ea typeface="微软雅黑" panose="020B0503020204020204" pitchFamily="34" charset="-122"/>
              </a:rPr>
              <a:t>TCP</a:t>
            </a:r>
          </a:p>
        </p:txBody>
      </p:sp>
      <p:sp>
        <p:nvSpPr>
          <p:cNvPr id="175" name="文本框 170036"/>
          <p:cNvSpPr txBox="1">
            <a:spLocks noChangeArrowheads="1"/>
          </p:cNvSpPr>
          <p:nvPr/>
        </p:nvSpPr>
        <p:spPr bwMode="auto">
          <a:xfrm>
            <a:off x="10378408" y="1955483"/>
            <a:ext cx="1482771" cy="1939290"/>
          </a:xfrm>
          <a:prstGeom prst="rect">
            <a:avLst/>
          </a:prstGeom>
          <a:noFill/>
          <a:ln w="9525">
            <a:solidFill>
              <a:srgbClr val="C00000"/>
            </a:solidFill>
            <a:miter lim="800000"/>
          </a:ln>
        </p:spPr>
        <p:txBody>
          <a:bodyPr wrap="square">
            <a:spAutoFit/>
          </a:bodyPr>
          <a:lstStyle/>
          <a:p>
            <a:pPr algn="just"/>
            <a:r>
              <a:rPr lang="zh-CN" altLang="en-US"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主服务进程也称为父服务进程，而从属服务进程又称为子服务进程。 </a:t>
            </a:r>
          </a:p>
        </p:txBody>
      </p:sp>
      <p:grpSp>
        <p:nvGrpSpPr>
          <p:cNvPr id="6" name="组合 5"/>
          <p:cNvGrpSpPr/>
          <p:nvPr/>
        </p:nvGrpSpPr>
        <p:grpSpPr>
          <a:xfrm>
            <a:off x="1049335" y="1658938"/>
            <a:ext cx="9236360" cy="4751705"/>
            <a:chOff x="1049335" y="1658938"/>
            <a:chExt cx="9236360" cy="4751705"/>
          </a:xfrm>
        </p:grpSpPr>
        <p:sp>
          <p:nvSpPr>
            <p:cNvPr id="125" name="直接连接符 169985"/>
            <p:cNvSpPr>
              <a:spLocks noChangeShapeType="1"/>
            </p:cNvSpPr>
            <p:nvPr/>
          </p:nvSpPr>
          <p:spPr bwMode="auto">
            <a:xfrm>
              <a:off x="4215225" y="5148263"/>
              <a:ext cx="0" cy="22034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6" name="直接连接符 169987"/>
            <p:cNvSpPr>
              <a:spLocks noChangeShapeType="1"/>
            </p:cNvSpPr>
            <p:nvPr/>
          </p:nvSpPr>
          <p:spPr bwMode="auto">
            <a:xfrm>
              <a:off x="8420008" y="3400108"/>
              <a:ext cx="0" cy="2571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 name="直接连接符 169988"/>
            <p:cNvSpPr>
              <a:spLocks noChangeShapeType="1"/>
            </p:cNvSpPr>
            <p:nvPr/>
          </p:nvSpPr>
          <p:spPr bwMode="auto">
            <a:xfrm>
              <a:off x="8901353" y="3400108"/>
              <a:ext cx="0" cy="3460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8" name="直接连接符 169989"/>
            <p:cNvSpPr>
              <a:spLocks noChangeShapeType="1"/>
            </p:cNvSpPr>
            <p:nvPr/>
          </p:nvSpPr>
          <p:spPr bwMode="auto">
            <a:xfrm>
              <a:off x="9391588" y="3400108"/>
              <a:ext cx="0" cy="33464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 name="文本框 169990"/>
            <p:cNvSpPr txBox="1">
              <a:spLocks noChangeArrowheads="1"/>
            </p:cNvSpPr>
            <p:nvPr/>
          </p:nvSpPr>
          <p:spPr bwMode="auto">
            <a:xfrm>
              <a:off x="6926442" y="1942783"/>
              <a:ext cx="1035082"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6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30" name="直接连接符 169991"/>
            <p:cNvSpPr>
              <a:spLocks noChangeShapeType="1"/>
            </p:cNvSpPr>
            <p:nvPr/>
          </p:nvSpPr>
          <p:spPr bwMode="auto">
            <a:xfrm>
              <a:off x="7420487" y="3125153"/>
              <a:ext cx="0" cy="44132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1" name="矩形 169992"/>
            <p:cNvSpPr>
              <a:spLocks noChangeArrowheads="1"/>
            </p:cNvSpPr>
            <p:nvPr/>
          </p:nvSpPr>
          <p:spPr bwMode="auto">
            <a:xfrm>
              <a:off x="6651478" y="3736658"/>
              <a:ext cx="3178273" cy="1336675"/>
            </a:xfrm>
            <a:prstGeom prst="rect">
              <a:avLst/>
            </a:prstGeom>
            <a:solidFill>
              <a:srgbClr val="CCECFF"/>
            </a:solidFill>
            <a:ln w="952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32" name="文本框 169993"/>
            <p:cNvSpPr txBox="1">
              <a:spLocks noChangeArrowheads="1"/>
            </p:cNvSpPr>
            <p:nvPr/>
          </p:nvSpPr>
          <p:spPr bwMode="auto">
            <a:xfrm>
              <a:off x="9098209" y="4681538"/>
              <a:ext cx="94490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33399"/>
                  </a:solidFill>
                  <a:latin typeface="微软雅黑" panose="020B0503020204020204" pitchFamily="34" charset="-122"/>
                  <a:ea typeface="微软雅黑" panose="020B0503020204020204" pitchFamily="34" charset="-122"/>
                </a:rPr>
                <a:t>TCP</a:t>
              </a:r>
            </a:p>
          </p:txBody>
        </p:sp>
        <p:sp>
          <p:nvSpPr>
            <p:cNvPr id="133" name="矩形 169994"/>
            <p:cNvSpPr>
              <a:spLocks noChangeArrowheads="1"/>
            </p:cNvSpPr>
            <p:nvPr/>
          </p:nvSpPr>
          <p:spPr bwMode="auto">
            <a:xfrm>
              <a:off x="3465585" y="3195638"/>
              <a:ext cx="1481501" cy="957580"/>
            </a:xfrm>
            <a:prstGeom prst="rect">
              <a:avLst/>
            </a:prstGeom>
            <a:solidFill>
              <a:srgbClr val="CCECFF"/>
            </a:solidFill>
            <a:ln w="952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34" name="文本框 169995"/>
            <p:cNvSpPr txBox="1">
              <a:spLocks noChangeArrowheads="1"/>
            </p:cNvSpPr>
            <p:nvPr/>
          </p:nvSpPr>
          <p:spPr bwMode="auto">
            <a:xfrm>
              <a:off x="3435104" y="3746183"/>
              <a:ext cx="69344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333399"/>
                  </a:solidFill>
                  <a:latin typeface="微软雅黑" panose="020B0503020204020204" pitchFamily="34" charset="-122"/>
                  <a:ea typeface="微软雅黑" panose="020B0503020204020204" pitchFamily="34" charset="-122"/>
                </a:rPr>
                <a:t>TCP</a:t>
              </a:r>
            </a:p>
          </p:txBody>
        </p:sp>
        <p:sp>
          <p:nvSpPr>
            <p:cNvPr id="135" name="文本框 169996"/>
            <p:cNvSpPr txBox="1">
              <a:spLocks noChangeArrowheads="1"/>
            </p:cNvSpPr>
            <p:nvPr/>
          </p:nvSpPr>
          <p:spPr bwMode="auto">
            <a:xfrm>
              <a:off x="3863742" y="2053908"/>
              <a:ext cx="71566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36" name="文本框 169997"/>
            <p:cNvSpPr txBox="1">
              <a:spLocks noChangeArrowheads="1"/>
            </p:cNvSpPr>
            <p:nvPr/>
          </p:nvSpPr>
          <p:spPr bwMode="auto">
            <a:xfrm>
              <a:off x="3370332" y="1887538"/>
              <a:ext cx="74297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333399"/>
                  </a:solidFill>
                  <a:latin typeface="微软雅黑" panose="020B0503020204020204" pitchFamily="34" charset="-122"/>
                  <a:ea typeface="微软雅黑" panose="020B0503020204020204" pitchFamily="34" charset="-122"/>
                </a:rPr>
                <a:t>客户进程</a:t>
              </a:r>
            </a:p>
          </p:txBody>
        </p:sp>
        <p:sp>
          <p:nvSpPr>
            <p:cNvPr id="137" name="直接连接符 169998"/>
            <p:cNvSpPr>
              <a:spLocks noChangeShapeType="1"/>
            </p:cNvSpPr>
            <p:nvPr/>
          </p:nvSpPr>
          <p:spPr bwMode="auto">
            <a:xfrm flipH="1">
              <a:off x="4203477" y="2846388"/>
              <a:ext cx="0" cy="25019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 name="文本框 169999"/>
            <p:cNvSpPr txBox="1">
              <a:spLocks noChangeArrowheads="1"/>
            </p:cNvSpPr>
            <p:nvPr/>
          </p:nvSpPr>
          <p:spPr bwMode="auto">
            <a:xfrm>
              <a:off x="2755633" y="2798763"/>
              <a:ext cx="145419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客户套接字</a:t>
              </a:r>
            </a:p>
          </p:txBody>
        </p:sp>
        <p:sp>
          <p:nvSpPr>
            <p:cNvPr id="139" name="文本框 170000"/>
            <p:cNvSpPr txBox="1">
              <a:spLocks noChangeArrowheads="1"/>
            </p:cNvSpPr>
            <p:nvPr/>
          </p:nvSpPr>
          <p:spPr bwMode="auto">
            <a:xfrm>
              <a:off x="9745929" y="2306638"/>
              <a:ext cx="438164" cy="146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临</a:t>
              </a:r>
            </a:p>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时</a:t>
              </a:r>
            </a:p>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套</a:t>
              </a:r>
            </a:p>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接</a:t>
              </a:r>
            </a:p>
            <a:p>
              <a:pPr>
                <a:lnSpc>
                  <a:spcPct val="90000"/>
                </a:lnSpc>
              </a:pPr>
              <a:r>
                <a:rPr lang="zh-CN" altLang="en-US" sz="2000">
                  <a:solidFill>
                    <a:srgbClr val="333399"/>
                  </a:solidFill>
                  <a:latin typeface="微软雅黑" panose="020B0503020204020204" pitchFamily="34" charset="-122"/>
                  <a:ea typeface="微软雅黑" panose="020B0503020204020204" pitchFamily="34" charset="-122"/>
                </a:rPr>
                <a:t>字</a:t>
              </a:r>
            </a:p>
          </p:txBody>
        </p:sp>
        <p:sp>
          <p:nvSpPr>
            <p:cNvPr id="140" name="矩形 170001"/>
            <p:cNvSpPr>
              <a:spLocks noChangeArrowheads="1"/>
            </p:cNvSpPr>
            <p:nvPr/>
          </p:nvSpPr>
          <p:spPr bwMode="auto">
            <a:xfrm>
              <a:off x="1774527" y="4012883"/>
              <a:ext cx="1480866" cy="956945"/>
            </a:xfrm>
            <a:prstGeom prst="rect">
              <a:avLst/>
            </a:prstGeom>
            <a:solidFill>
              <a:srgbClr val="CCECFF"/>
            </a:solidFill>
            <a:ln w="952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41" name="文本框 170002"/>
            <p:cNvSpPr txBox="1">
              <a:spLocks noChangeArrowheads="1"/>
            </p:cNvSpPr>
            <p:nvPr/>
          </p:nvSpPr>
          <p:spPr bwMode="auto">
            <a:xfrm>
              <a:off x="1774527" y="4573588"/>
              <a:ext cx="69344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333399"/>
                  </a:solidFill>
                  <a:latin typeface="微软雅黑" panose="020B0503020204020204" pitchFamily="34" charset="-122"/>
                  <a:ea typeface="微软雅黑" panose="020B0503020204020204" pitchFamily="34" charset="-122"/>
                </a:rPr>
                <a:t>TCP</a:t>
              </a:r>
            </a:p>
          </p:txBody>
        </p:sp>
        <p:sp>
          <p:nvSpPr>
            <p:cNvPr id="142" name="文本框 170003"/>
            <p:cNvSpPr txBox="1">
              <a:spLocks noChangeArrowheads="1"/>
            </p:cNvSpPr>
            <p:nvPr/>
          </p:nvSpPr>
          <p:spPr bwMode="auto">
            <a:xfrm>
              <a:off x="2173320" y="2846388"/>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43" name="文本框 170004"/>
            <p:cNvSpPr txBox="1">
              <a:spLocks noChangeArrowheads="1"/>
            </p:cNvSpPr>
            <p:nvPr/>
          </p:nvSpPr>
          <p:spPr bwMode="auto">
            <a:xfrm>
              <a:off x="1674829" y="2725738"/>
              <a:ext cx="72709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333399"/>
                  </a:solidFill>
                  <a:latin typeface="微软雅黑" panose="020B0503020204020204" pitchFamily="34" charset="-122"/>
                  <a:ea typeface="微软雅黑" panose="020B0503020204020204" pitchFamily="34" charset="-122"/>
                </a:rPr>
                <a:t>客户进程</a:t>
              </a:r>
            </a:p>
          </p:txBody>
        </p:sp>
        <p:sp>
          <p:nvSpPr>
            <p:cNvPr id="144" name="直接连接符 170005"/>
            <p:cNvSpPr>
              <a:spLocks noChangeShapeType="1"/>
            </p:cNvSpPr>
            <p:nvPr/>
          </p:nvSpPr>
          <p:spPr bwMode="auto">
            <a:xfrm flipH="1">
              <a:off x="2497180" y="3625533"/>
              <a:ext cx="0" cy="26289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 name="文本框 170006"/>
            <p:cNvSpPr txBox="1">
              <a:spLocks noChangeArrowheads="1"/>
            </p:cNvSpPr>
            <p:nvPr/>
          </p:nvSpPr>
          <p:spPr bwMode="auto">
            <a:xfrm>
              <a:off x="1049335" y="3615373"/>
              <a:ext cx="144784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客户套接字</a:t>
              </a:r>
            </a:p>
          </p:txBody>
        </p:sp>
        <p:sp>
          <p:nvSpPr>
            <p:cNvPr id="146" name="矩形 170007"/>
            <p:cNvSpPr>
              <a:spLocks noChangeArrowheads="1"/>
            </p:cNvSpPr>
            <p:nvPr/>
          </p:nvSpPr>
          <p:spPr bwMode="auto">
            <a:xfrm>
              <a:off x="3465585" y="5453063"/>
              <a:ext cx="1481501" cy="957580"/>
            </a:xfrm>
            <a:prstGeom prst="rect">
              <a:avLst/>
            </a:prstGeom>
            <a:solidFill>
              <a:srgbClr val="CCECFF"/>
            </a:solidFill>
            <a:ln w="952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48" name="文本框 170009"/>
            <p:cNvSpPr txBox="1">
              <a:spLocks noChangeArrowheads="1"/>
            </p:cNvSpPr>
            <p:nvPr/>
          </p:nvSpPr>
          <p:spPr bwMode="auto">
            <a:xfrm>
              <a:off x="3863742" y="4373732"/>
              <a:ext cx="71757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49" name="文本框 170010"/>
            <p:cNvSpPr txBox="1">
              <a:spLocks noChangeArrowheads="1"/>
            </p:cNvSpPr>
            <p:nvPr/>
          </p:nvSpPr>
          <p:spPr bwMode="auto">
            <a:xfrm>
              <a:off x="3404333" y="4325938"/>
              <a:ext cx="75122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客户进程</a:t>
              </a:r>
            </a:p>
          </p:txBody>
        </p:sp>
        <p:grpSp>
          <p:nvGrpSpPr>
            <p:cNvPr id="150" name="组合 170011"/>
            <p:cNvGrpSpPr/>
            <p:nvPr/>
          </p:nvGrpSpPr>
          <p:grpSpPr bwMode="auto">
            <a:xfrm>
              <a:off x="2377796" y="3098483"/>
              <a:ext cx="1966656" cy="2489200"/>
              <a:chOff x="0" y="0"/>
              <a:chExt cx="1239" cy="1568"/>
            </a:xfrm>
          </p:grpSpPr>
          <p:sp>
            <p:nvSpPr>
              <p:cNvPr id="151" name="矩形 170012"/>
              <p:cNvSpPr>
                <a:spLocks noChangeArrowheads="1"/>
              </p:cNvSpPr>
              <p:nvPr/>
            </p:nvSpPr>
            <p:spPr bwMode="auto">
              <a:xfrm>
                <a:off x="1091" y="0"/>
                <a:ext cx="122" cy="130"/>
              </a:xfrm>
              <a:prstGeom prst="rect">
                <a:avLst/>
              </a:prstGeom>
              <a:solidFill>
                <a:schemeClr val="bg1"/>
              </a:solidFill>
              <a:ln w="19050">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52" name="矩形 170013"/>
              <p:cNvSpPr>
                <a:spLocks noChangeArrowheads="1"/>
              </p:cNvSpPr>
              <p:nvPr/>
            </p:nvSpPr>
            <p:spPr bwMode="auto">
              <a:xfrm>
                <a:off x="0" y="515"/>
                <a:ext cx="147" cy="132"/>
              </a:xfrm>
              <a:prstGeom prst="rect">
                <a:avLst/>
              </a:prstGeom>
              <a:solidFill>
                <a:schemeClr val="bg1"/>
              </a:solidFill>
              <a:ln w="19050">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53" name="矩形 170014"/>
              <p:cNvSpPr>
                <a:spLocks noChangeArrowheads="1"/>
              </p:cNvSpPr>
              <p:nvPr/>
            </p:nvSpPr>
            <p:spPr bwMode="auto">
              <a:xfrm>
                <a:off x="1091" y="1422"/>
                <a:ext cx="148" cy="146"/>
              </a:xfrm>
              <a:prstGeom prst="rect">
                <a:avLst/>
              </a:prstGeom>
              <a:solidFill>
                <a:schemeClr val="bg1"/>
              </a:solidFill>
              <a:ln w="19050">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54" name="文本框 170015"/>
            <p:cNvSpPr txBox="1">
              <a:spLocks noChangeArrowheads="1"/>
            </p:cNvSpPr>
            <p:nvPr/>
          </p:nvSpPr>
          <p:spPr bwMode="auto">
            <a:xfrm>
              <a:off x="2743566" y="5070314"/>
              <a:ext cx="145419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客户套接字</a:t>
              </a:r>
            </a:p>
          </p:txBody>
        </p:sp>
        <p:sp>
          <p:nvSpPr>
            <p:cNvPr id="155" name="文本框 170016"/>
            <p:cNvSpPr txBox="1">
              <a:spLocks noChangeArrowheads="1"/>
            </p:cNvSpPr>
            <p:nvPr/>
          </p:nvSpPr>
          <p:spPr bwMode="auto">
            <a:xfrm>
              <a:off x="9047407" y="2625408"/>
              <a:ext cx="71757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56" name="任意多边形 170017"/>
            <p:cNvSpPr>
              <a:spLocks noChangeArrowheads="1"/>
            </p:cNvSpPr>
            <p:nvPr/>
          </p:nvSpPr>
          <p:spPr bwMode="auto">
            <a:xfrm>
              <a:off x="4205382" y="3673158"/>
              <a:ext cx="5178585" cy="2131695"/>
            </a:xfrm>
            <a:custGeom>
              <a:avLst/>
              <a:gdLst>
                <a:gd name="T0" fmla="*/ 0 w 3354"/>
                <a:gd name="T1" fmla="*/ 900 h 996"/>
                <a:gd name="T2" fmla="*/ 0 w 3354"/>
                <a:gd name="T3" fmla="*/ 996 h 996"/>
                <a:gd name="T4" fmla="*/ 1350 w 3354"/>
                <a:gd name="T5" fmla="*/ 354 h 996"/>
                <a:gd name="T6" fmla="*/ 3348 w 3354"/>
                <a:gd name="T7" fmla="*/ 354 h 996"/>
                <a:gd name="T8" fmla="*/ 3354 w 3354"/>
                <a:gd name="T9" fmla="*/ 0 h 996"/>
              </a:gdLst>
              <a:ahLst/>
              <a:cxnLst>
                <a:cxn ang="0">
                  <a:pos x="T0" y="T1"/>
                </a:cxn>
                <a:cxn ang="0">
                  <a:pos x="T2" y="T3"/>
                </a:cxn>
                <a:cxn ang="0">
                  <a:pos x="T4" y="T5"/>
                </a:cxn>
                <a:cxn ang="0">
                  <a:pos x="T6" y="T7"/>
                </a:cxn>
                <a:cxn ang="0">
                  <a:pos x="T8" y="T9"/>
                </a:cxn>
              </a:cxnLst>
              <a:rect l="0" t="0" r="r" b="b"/>
              <a:pathLst>
                <a:path w="3354" h="996">
                  <a:moveTo>
                    <a:pt x="0" y="900"/>
                  </a:moveTo>
                  <a:lnTo>
                    <a:pt x="0" y="996"/>
                  </a:lnTo>
                  <a:lnTo>
                    <a:pt x="1350" y="354"/>
                  </a:lnTo>
                  <a:lnTo>
                    <a:pt x="3348" y="354"/>
                  </a:lnTo>
                  <a:lnTo>
                    <a:pt x="3354"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 name="文本框 170018"/>
            <p:cNvSpPr txBox="1">
              <a:spLocks noChangeArrowheads="1"/>
            </p:cNvSpPr>
            <p:nvPr/>
          </p:nvSpPr>
          <p:spPr bwMode="auto">
            <a:xfrm>
              <a:off x="8533041" y="2619058"/>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58" name="任意多边形 170019"/>
            <p:cNvSpPr>
              <a:spLocks noChangeArrowheads="1"/>
            </p:cNvSpPr>
            <p:nvPr/>
          </p:nvSpPr>
          <p:spPr bwMode="auto">
            <a:xfrm>
              <a:off x="2511150" y="3685858"/>
              <a:ext cx="6389567" cy="628650"/>
            </a:xfrm>
            <a:custGeom>
              <a:avLst/>
              <a:gdLst>
                <a:gd name="T0" fmla="*/ 0 w 4140"/>
                <a:gd name="T1" fmla="*/ 228 h 294"/>
                <a:gd name="T2" fmla="*/ 0 w 4140"/>
                <a:gd name="T3" fmla="*/ 294 h 294"/>
                <a:gd name="T4" fmla="*/ 4140 w 4140"/>
                <a:gd name="T5" fmla="*/ 294 h 294"/>
                <a:gd name="T6" fmla="*/ 4140 w 4140"/>
                <a:gd name="T7" fmla="*/ 0 h 294"/>
              </a:gdLst>
              <a:ahLst/>
              <a:cxnLst>
                <a:cxn ang="0">
                  <a:pos x="T0" y="T1"/>
                </a:cxn>
                <a:cxn ang="0">
                  <a:pos x="T2" y="T3"/>
                </a:cxn>
                <a:cxn ang="0">
                  <a:pos x="T4" y="T5"/>
                </a:cxn>
                <a:cxn ang="0">
                  <a:pos x="T6" y="T7"/>
                </a:cxn>
              </a:cxnLst>
              <a:rect l="0" t="0" r="r" b="b"/>
              <a:pathLst>
                <a:path w="4140" h="294">
                  <a:moveTo>
                    <a:pt x="0" y="228"/>
                  </a:moveTo>
                  <a:lnTo>
                    <a:pt x="0" y="294"/>
                  </a:lnTo>
                  <a:lnTo>
                    <a:pt x="4140" y="294"/>
                  </a:lnTo>
                  <a:lnTo>
                    <a:pt x="4140"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 name="文本框 170020"/>
            <p:cNvSpPr txBox="1">
              <a:spLocks noChangeArrowheads="1"/>
            </p:cNvSpPr>
            <p:nvPr/>
          </p:nvSpPr>
          <p:spPr bwMode="auto">
            <a:xfrm>
              <a:off x="8064397" y="2625408"/>
              <a:ext cx="71566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solidFill>
                    <a:srgbClr val="333399"/>
                  </a:solidFill>
                  <a:ea typeface="黑体" panose="02010609060101010101" pitchFamily="49" charset="-122"/>
                  <a:cs typeface="微软雅黑" panose="020B0503020204020204" pitchFamily="34" charset="-122"/>
                  <a:sym typeface="Wingdings" panose="05000000000000000000" pitchFamily="2" charset="2"/>
                </a:rPr>
                <a:t></a:t>
              </a:r>
            </a:p>
          </p:txBody>
        </p:sp>
        <p:sp>
          <p:nvSpPr>
            <p:cNvPr id="160" name="任意多边形 170021"/>
            <p:cNvSpPr>
              <a:spLocks noChangeArrowheads="1"/>
            </p:cNvSpPr>
            <p:nvPr/>
          </p:nvSpPr>
          <p:spPr bwMode="auto">
            <a:xfrm>
              <a:off x="4205382" y="3325813"/>
              <a:ext cx="4224786" cy="873125"/>
            </a:xfrm>
            <a:custGeom>
              <a:avLst/>
              <a:gdLst>
                <a:gd name="T0" fmla="*/ 0 w 2736"/>
                <a:gd name="T1" fmla="*/ 0 h 408"/>
                <a:gd name="T2" fmla="*/ 0 w 2736"/>
                <a:gd name="T3" fmla="*/ 84 h 408"/>
                <a:gd name="T4" fmla="*/ 1362 w 2736"/>
                <a:gd name="T5" fmla="*/ 408 h 408"/>
                <a:gd name="T6" fmla="*/ 2724 w 2736"/>
                <a:gd name="T7" fmla="*/ 408 h 408"/>
                <a:gd name="T8" fmla="*/ 2736 w 2736"/>
                <a:gd name="T9" fmla="*/ 210 h 408"/>
              </a:gdLst>
              <a:ahLst/>
              <a:cxnLst>
                <a:cxn ang="0">
                  <a:pos x="T0" y="T1"/>
                </a:cxn>
                <a:cxn ang="0">
                  <a:pos x="T2" y="T3"/>
                </a:cxn>
                <a:cxn ang="0">
                  <a:pos x="T4" y="T5"/>
                </a:cxn>
                <a:cxn ang="0">
                  <a:pos x="T6" y="T7"/>
                </a:cxn>
                <a:cxn ang="0">
                  <a:pos x="T8" y="T9"/>
                </a:cxn>
              </a:cxnLst>
              <a:rect l="0" t="0" r="r" b="b"/>
              <a:pathLst>
                <a:path w="2736" h="408">
                  <a:moveTo>
                    <a:pt x="0" y="0"/>
                  </a:moveTo>
                  <a:lnTo>
                    <a:pt x="0" y="84"/>
                  </a:lnTo>
                  <a:lnTo>
                    <a:pt x="1362" y="408"/>
                  </a:lnTo>
                  <a:lnTo>
                    <a:pt x="2724" y="408"/>
                  </a:lnTo>
                  <a:lnTo>
                    <a:pt x="2736" y="21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 name="文本框 170022"/>
            <p:cNvSpPr txBox="1">
              <a:spLocks noChangeArrowheads="1"/>
            </p:cNvSpPr>
            <p:nvPr/>
          </p:nvSpPr>
          <p:spPr bwMode="auto">
            <a:xfrm>
              <a:off x="6580356" y="1801813"/>
              <a:ext cx="14529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主服务进程</a:t>
              </a:r>
            </a:p>
          </p:txBody>
        </p:sp>
        <p:sp>
          <p:nvSpPr>
            <p:cNvPr id="162" name="矩形 170023"/>
            <p:cNvSpPr>
              <a:spLocks noChangeArrowheads="1"/>
            </p:cNvSpPr>
            <p:nvPr/>
          </p:nvSpPr>
          <p:spPr bwMode="auto">
            <a:xfrm>
              <a:off x="7243951" y="3530283"/>
              <a:ext cx="363866" cy="374650"/>
            </a:xfrm>
            <a:prstGeom prst="rect">
              <a:avLst/>
            </a:prstGeom>
            <a:solidFill>
              <a:schemeClr val="bg1"/>
            </a:solidFill>
            <a:ln w="2857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63" name="直接连接符 170024"/>
            <p:cNvSpPr>
              <a:spLocks noChangeShapeType="1"/>
            </p:cNvSpPr>
            <p:nvPr/>
          </p:nvSpPr>
          <p:spPr bwMode="auto">
            <a:xfrm flipH="1">
              <a:off x="8542566" y="3332163"/>
              <a:ext cx="1329096" cy="250825"/>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4" name="文本框 170025"/>
            <p:cNvSpPr txBox="1">
              <a:spLocks noChangeArrowheads="1"/>
            </p:cNvSpPr>
            <p:nvPr/>
          </p:nvSpPr>
          <p:spPr bwMode="auto">
            <a:xfrm>
              <a:off x="4489236" y="4284663"/>
              <a:ext cx="127130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TCP </a:t>
              </a:r>
              <a:r>
                <a:rPr lang="zh-CN" altLang="en-US" sz="20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连接</a:t>
              </a:r>
            </a:p>
          </p:txBody>
        </p:sp>
        <p:sp>
          <p:nvSpPr>
            <p:cNvPr id="165" name="文本框 170026"/>
            <p:cNvSpPr txBox="1">
              <a:spLocks noChangeArrowheads="1"/>
            </p:cNvSpPr>
            <p:nvPr/>
          </p:nvSpPr>
          <p:spPr bwMode="auto">
            <a:xfrm>
              <a:off x="4830877" y="2552383"/>
              <a:ext cx="221621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a:solidFill>
                    <a:srgbClr val="333399"/>
                  </a:solidFill>
                  <a:latin typeface="微软雅黑" panose="020B0503020204020204" pitchFamily="34" charset="-122"/>
                  <a:ea typeface="微软雅黑" panose="020B0503020204020204" pitchFamily="34" charset="-122"/>
                </a:rPr>
                <a:t>仅用于接受</a:t>
              </a:r>
            </a:p>
            <a:p>
              <a:pPr algn="ctr">
                <a:lnSpc>
                  <a:spcPct val="90000"/>
                </a:lnSpc>
              </a:pPr>
              <a:r>
                <a:rPr lang="zh-CN" altLang="en-US" sz="2000">
                  <a:solidFill>
                    <a:srgbClr val="333399"/>
                  </a:solidFill>
                  <a:latin typeface="微软雅黑" panose="020B0503020204020204" pitchFamily="34" charset="-122"/>
                  <a:ea typeface="微软雅黑" panose="020B0503020204020204" pitchFamily="34" charset="-122"/>
                </a:rPr>
                <a:t>服务请求的套接字</a:t>
              </a:r>
            </a:p>
          </p:txBody>
        </p:sp>
        <p:sp>
          <p:nvSpPr>
            <p:cNvPr id="166" name="椭圆 170027"/>
            <p:cNvSpPr>
              <a:spLocks noChangeArrowheads="1"/>
            </p:cNvSpPr>
            <p:nvPr/>
          </p:nvSpPr>
          <p:spPr bwMode="auto">
            <a:xfrm>
              <a:off x="5762451" y="3736658"/>
              <a:ext cx="147325" cy="1233170"/>
            </a:xfrm>
            <a:prstGeom prst="ellipse">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67" name="组合 170028"/>
            <p:cNvGrpSpPr/>
            <p:nvPr/>
          </p:nvGrpSpPr>
          <p:grpSpPr bwMode="auto">
            <a:xfrm>
              <a:off x="8308879" y="3603308"/>
              <a:ext cx="1179231" cy="223520"/>
              <a:chOff x="0" y="0"/>
              <a:chExt cx="743" cy="141"/>
            </a:xfrm>
          </p:grpSpPr>
          <p:sp>
            <p:nvSpPr>
              <p:cNvPr id="168" name="矩形 170029"/>
              <p:cNvSpPr>
                <a:spLocks noChangeArrowheads="1"/>
              </p:cNvSpPr>
              <p:nvPr/>
            </p:nvSpPr>
            <p:spPr bwMode="auto">
              <a:xfrm>
                <a:off x="610" y="0"/>
                <a:ext cx="133" cy="140"/>
              </a:xfrm>
              <a:prstGeom prst="rect">
                <a:avLst/>
              </a:prstGeom>
              <a:solidFill>
                <a:schemeClr val="bg1"/>
              </a:solidFill>
              <a:ln w="2857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69" name="矩形 170030"/>
              <p:cNvSpPr>
                <a:spLocks noChangeArrowheads="1"/>
              </p:cNvSpPr>
              <p:nvPr/>
            </p:nvSpPr>
            <p:spPr bwMode="auto">
              <a:xfrm>
                <a:off x="313" y="1"/>
                <a:ext cx="132" cy="139"/>
              </a:xfrm>
              <a:prstGeom prst="rect">
                <a:avLst/>
              </a:prstGeom>
              <a:solidFill>
                <a:schemeClr val="bg1"/>
              </a:solidFill>
              <a:ln w="2857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170" name="矩形 170031"/>
              <p:cNvSpPr>
                <a:spLocks noChangeArrowheads="1"/>
              </p:cNvSpPr>
              <p:nvPr/>
            </p:nvSpPr>
            <p:spPr bwMode="auto">
              <a:xfrm>
                <a:off x="0" y="1"/>
                <a:ext cx="140" cy="140"/>
              </a:xfrm>
              <a:prstGeom prst="rect">
                <a:avLst/>
              </a:prstGeom>
              <a:solidFill>
                <a:schemeClr val="bg1"/>
              </a:solidFill>
              <a:ln w="28575">
                <a:solidFill>
                  <a:srgbClr val="333399"/>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71" name="任意多边形 170032"/>
            <p:cNvSpPr>
              <a:spLocks noChangeArrowheads="1"/>
            </p:cNvSpPr>
            <p:nvPr/>
          </p:nvSpPr>
          <p:spPr bwMode="auto">
            <a:xfrm>
              <a:off x="8089797" y="2031683"/>
              <a:ext cx="810920" cy="337820"/>
            </a:xfrm>
            <a:custGeom>
              <a:avLst/>
              <a:gdLst>
                <a:gd name="T0" fmla="*/ 0 w 592"/>
                <a:gd name="T1" fmla="*/ 0 h 240"/>
                <a:gd name="T2" fmla="*/ 592 w 592"/>
                <a:gd name="T3" fmla="*/ 0 h 240"/>
                <a:gd name="T4" fmla="*/ 584 w 592"/>
                <a:gd name="T5" fmla="*/ 240 h 240"/>
              </a:gdLst>
              <a:ahLst/>
              <a:cxnLst>
                <a:cxn ang="0">
                  <a:pos x="T0" y="T1"/>
                </a:cxn>
                <a:cxn ang="0">
                  <a:pos x="T2" y="T3"/>
                </a:cxn>
                <a:cxn ang="0">
                  <a:pos x="T4" y="T5"/>
                </a:cxn>
              </a:cxnLst>
              <a:rect l="0" t="0" r="r" b="b"/>
              <a:pathLst>
                <a:path w="592" h="240">
                  <a:moveTo>
                    <a:pt x="0" y="0"/>
                  </a:moveTo>
                  <a:lnTo>
                    <a:pt x="592" y="0"/>
                  </a:lnTo>
                  <a:lnTo>
                    <a:pt x="584" y="240"/>
                  </a:lnTo>
                </a:path>
              </a:pathLst>
            </a:custGeom>
            <a:noFill/>
            <a:ln w="38100">
              <a:solidFill>
                <a:schemeClr val="hlink"/>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 name="左大括号 170033"/>
            <p:cNvSpPr/>
            <p:nvPr/>
          </p:nvSpPr>
          <p:spPr bwMode="auto">
            <a:xfrm rot="5400000">
              <a:off x="8772447" y="2050711"/>
              <a:ext cx="215900" cy="1441495"/>
            </a:xfrm>
            <a:prstGeom prst="leftBrace">
              <a:avLst>
                <a:gd name="adj1" fmla="val 55514"/>
                <a:gd name="adj2" fmla="val 50000"/>
              </a:avLst>
            </a:pr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3" name="文本框 170034"/>
            <p:cNvSpPr txBox="1">
              <a:spLocks noChangeArrowheads="1"/>
            </p:cNvSpPr>
            <p:nvPr/>
          </p:nvSpPr>
          <p:spPr bwMode="auto">
            <a:xfrm>
              <a:off x="8234582" y="1658938"/>
              <a:ext cx="69217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创建</a:t>
              </a:r>
            </a:p>
          </p:txBody>
        </p:sp>
        <p:sp>
          <p:nvSpPr>
            <p:cNvPr id="174" name="文本框 170035"/>
            <p:cNvSpPr txBox="1">
              <a:spLocks noChangeArrowheads="1"/>
            </p:cNvSpPr>
            <p:nvPr/>
          </p:nvSpPr>
          <p:spPr bwMode="auto">
            <a:xfrm>
              <a:off x="8120913" y="2306638"/>
              <a:ext cx="155452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rgbClr val="333399"/>
                  </a:solidFill>
                  <a:latin typeface="微软雅黑" panose="020B0503020204020204" pitchFamily="34" charset="-122"/>
                  <a:ea typeface="微软雅黑" panose="020B0503020204020204" pitchFamily="34" charset="-122"/>
                </a:rPr>
                <a:t>从属服务进程</a:t>
              </a:r>
            </a:p>
          </p:txBody>
        </p:sp>
        <p:sp>
          <p:nvSpPr>
            <p:cNvPr id="176" name="直接连接符 170037"/>
            <p:cNvSpPr>
              <a:spLocks noChangeShapeType="1"/>
            </p:cNvSpPr>
            <p:nvPr/>
          </p:nvSpPr>
          <p:spPr bwMode="auto">
            <a:xfrm flipH="1">
              <a:off x="9510971" y="3473133"/>
              <a:ext cx="387362" cy="165100"/>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7" name="直接连接符 170038"/>
            <p:cNvSpPr>
              <a:spLocks noChangeShapeType="1"/>
            </p:cNvSpPr>
            <p:nvPr/>
          </p:nvSpPr>
          <p:spPr bwMode="auto">
            <a:xfrm flipH="1">
              <a:off x="9025181" y="3384233"/>
              <a:ext cx="841401" cy="242570"/>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8" name="直接连接符 170039"/>
            <p:cNvSpPr>
              <a:spLocks noChangeShapeType="1"/>
            </p:cNvSpPr>
            <p:nvPr/>
          </p:nvSpPr>
          <p:spPr bwMode="auto">
            <a:xfrm>
              <a:off x="6676879" y="3170238"/>
              <a:ext cx="549292" cy="431800"/>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9" name="圆角矩形 170040"/>
            <p:cNvSpPr>
              <a:spLocks noChangeArrowheads="1"/>
            </p:cNvSpPr>
            <p:nvPr/>
          </p:nvSpPr>
          <p:spPr bwMode="auto">
            <a:xfrm>
              <a:off x="6937237" y="3457258"/>
              <a:ext cx="2736935" cy="575945"/>
            </a:xfrm>
            <a:prstGeom prst="roundRect">
              <a:avLst>
                <a:gd name="adj" fmla="val 47657"/>
              </a:avLst>
            </a:prstGeom>
            <a:noFill/>
            <a:ln w="25400">
              <a:solidFill>
                <a:srgbClr val="FF00FF"/>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 name="文本框 170041"/>
            <p:cNvSpPr txBox="1">
              <a:spLocks noChangeArrowheads="1"/>
            </p:cNvSpPr>
            <p:nvPr/>
          </p:nvSpPr>
          <p:spPr bwMode="auto">
            <a:xfrm>
              <a:off x="5256340" y="5546408"/>
              <a:ext cx="502935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2000">
                  <a:solidFill>
                    <a:srgbClr val="333399"/>
                  </a:solidFill>
                  <a:latin typeface="微软雅黑" panose="020B0503020204020204" pitchFamily="34" charset="-122"/>
                  <a:ea typeface="微软雅黑" panose="020B0503020204020204" pitchFamily="34" charset="-122"/>
                </a:rPr>
                <a:t>所有这些套接字都使用服务器的熟知端口号</a:t>
              </a:r>
            </a:p>
          </p:txBody>
        </p:sp>
        <p:sp>
          <p:nvSpPr>
            <p:cNvPr id="181" name="直接连接符 170042"/>
            <p:cNvSpPr>
              <a:spLocks noChangeShapeType="1"/>
            </p:cNvSpPr>
            <p:nvPr/>
          </p:nvSpPr>
          <p:spPr bwMode="auto">
            <a:xfrm flipV="1">
              <a:off x="7008994" y="4033838"/>
              <a:ext cx="433718" cy="1513205"/>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948015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服务器进程工作方式</a:t>
            </a:r>
            <a:endParaRPr lang="zh-CN" altLang="en-US" dirty="0"/>
          </a:p>
        </p:txBody>
      </p:sp>
      <p:sp>
        <p:nvSpPr>
          <p:cNvPr id="3" name="内容占位符 2"/>
          <p:cNvSpPr>
            <a:spLocks noGrp="1"/>
          </p:cNvSpPr>
          <p:nvPr>
            <p:ph idx="1"/>
          </p:nvPr>
        </p:nvSpPr>
        <p:spPr>
          <a:xfrm>
            <a:off x="838200" y="2014220"/>
            <a:ext cx="10529570" cy="4355465"/>
          </a:xfrm>
        </p:spPr>
        <p:txBody>
          <a:bodyPr>
            <a:noAutofit/>
          </a:bodyPr>
          <a:lstStyle/>
          <a:p>
            <a:pPr algn="just">
              <a:lnSpc>
                <a:spcPct val="120000"/>
              </a:lnSpc>
            </a:pPr>
            <a:endParaRPr lang="zh-CN" altLang="en-US" dirty="0">
              <a:solidFill>
                <a:schemeClr val="tx1"/>
              </a:solidFill>
              <a:cs typeface="微软雅黑" panose="020B0503020204020204" pitchFamily="34" charset="-122"/>
              <a:sym typeface="+mn-ea"/>
            </a:endParaRPr>
          </a:p>
          <a:p>
            <a:pPr algn="just">
              <a:lnSpc>
                <a:spcPct val="120000"/>
              </a:lnSpc>
            </a:pPr>
            <a:endParaRPr lang="en-US" altLang="zh-CN" dirty="0">
              <a:cs typeface="微软雅黑" panose="020B0503020204020204" pitchFamily="34" charset="-122"/>
            </a:endParaRP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24</a:t>
            </a:fld>
            <a:endParaRPr kumimoji="1" lang="zh-CN" altLang="en-US" dirty="0"/>
          </a:p>
        </p:txBody>
      </p:sp>
      <p:sp>
        <p:nvSpPr>
          <p:cNvPr id="4" name="内容占位符 2"/>
          <p:cNvSpPr>
            <a:spLocks noGrp="1"/>
          </p:cNvSpPr>
          <p:nvPr/>
        </p:nvSpPr>
        <p:spPr>
          <a:xfrm>
            <a:off x="838200" y="1351915"/>
            <a:ext cx="5147945"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altLang="en-US" dirty="0">
                <a:sym typeface="+mn-ea"/>
              </a:rPr>
              <a:t>并发方式工作的服务进程</a:t>
            </a:r>
            <a:endParaRPr lang="zh-CN" altLang="en-US" dirty="0">
              <a:solidFill>
                <a:schemeClr val="tx1"/>
              </a:solidFill>
              <a:sym typeface="+mn-ea"/>
            </a:endParaRPr>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
        <p:nvSpPr>
          <p:cNvPr id="11" name="页脚占位符 10"/>
          <p:cNvSpPr>
            <a:spLocks noGrp="1"/>
          </p:cNvSpPr>
          <p:nvPr>
            <p:ph type="ftr" sz="quarter" idx="11"/>
          </p:nvPr>
        </p:nvSpPr>
        <p:spPr/>
        <p:txBody>
          <a:bodyPr/>
          <a:lstStyle/>
          <a:p>
            <a:r>
              <a:rPr kumimoji="1" lang="zh-CN" altLang="en-US" dirty="0"/>
              <a:t>引自：计算机网络，谢希仁</a:t>
            </a:r>
          </a:p>
        </p:txBody>
      </p:sp>
      <p:grpSp>
        <p:nvGrpSpPr>
          <p:cNvPr id="45" name="组合 171011"/>
          <p:cNvGrpSpPr/>
          <p:nvPr/>
        </p:nvGrpSpPr>
        <p:grpSpPr bwMode="auto">
          <a:xfrm>
            <a:off x="2122805" y="1946275"/>
            <a:ext cx="7882146" cy="4542155"/>
            <a:chOff x="0" y="0"/>
            <a:chExt cx="5035" cy="2949"/>
          </a:xfrm>
        </p:grpSpPr>
        <p:sp>
          <p:nvSpPr>
            <p:cNvPr id="46" name="文本框 171012"/>
            <p:cNvSpPr txBox="1">
              <a:spLocks noChangeArrowheads="1"/>
            </p:cNvSpPr>
            <p:nvPr/>
          </p:nvSpPr>
          <p:spPr bwMode="auto">
            <a:xfrm>
              <a:off x="223" y="2141"/>
              <a:ext cx="980" cy="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folHlink"/>
                  </a:solidFill>
                  <a:latin typeface="微软雅黑" panose="020B0503020204020204" pitchFamily="34" charset="-122"/>
                  <a:ea typeface="微软雅黑" panose="020B0503020204020204" pitchFamily="34" charset="-122"/>
                </a:rPr>
                <a:t>接受连接请求</a:t>
              </a:r>
            </a:p>
            <a:p>
              <a:pPr algn="ctr"/>
              <a:r>
                <a:rPr lang="zh-CN" altLang="en-US">
                  <a:solidFill>
                    <a:schemeClr val="folHlink"/>
                  </a:solidFill>
                  <a:latin typeface="微软雅黑" panose="020B0503020204020204" pitchFamily="34" charset="-122"/>
                  <a:ea typeface="微软雅黑" panose="020B0503020204020204" pitchFamily="34" charset="-122"/>
                </a:rPr>
                <a:t>的套接字</a:t>
              </a:r>
            </a:p>
          </p:txBody>
        </p:sp>
        <p:sp>
          <p:nvSpPr>
            <p:cNvPr id="47" name="矩形 171013"/>
            <p:cNvSpPr>
              <a:spLocks noChangeArrowheads="1"/>
            </p:cNvSpPr>
            <p:nvPr/>
          </p:nvSpPr>
          <p:spPr bwMode="auto">
            <a:xfrm>
              <a:off x="108" y="0"/>
              <a:ext cx="3758" cy="2949"/>
            </a:xfrm>
            <a:prstGeom prst="rect">
              <a:avLst/>
            </a:prstGeom>
            <a:solidFill>
              <a:srgbClr val="CCECFF"/>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矩形 171014"/>
            <p:cNvSpPr>
              <a:spLocks noChangeArrowheads="1"/>
            </p:cNvSpPr>
            <p:nvPr/>
          </p:nvSpPr>
          <p:spPr bwMode="auto">
            <a:xfrm>
              <a:off x="110" y="1996"/>
              <a:ext cx="1171" cy="948"/>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 name="椭圆 171015"/>
            <p:cNvSpPr>
              <a:spLocks noChangeArrowheads="1"/>
            </p:cNvSpPr>
            <p:nvPr/>
          </p:nvSpPr>
          <p:spPr bwMode="auto">
            <a:xfrm>
              <a:off x="430" y="316"/>
              <a:ext cx="537" cy="527"/>
            </a:xfrm>
            <a:prstGeom prst="ellipse">
              <a:avLst/>
            </a:prstGeom>
            <a:solidFill>
              <a:srgbClr val="FF99CC"/>
            </a:solidFill>
            <a:ln w="38100" cmpd="dbl">
              <a:solidFill>
                <a:schemeClr val="tx1"/>
              </a:solidFill>
              <a:round/>
            </a:ln>
          </p:spPr>
          <p:txBody>
            <a:bodyPr wrap="none" anchor="ctr"/>
            <a:lstStyle/>
            <a:p>
              <a:pPr algn="ctr"/>
              <a:r>
                <a:rPr lang="en-US" altLang="zh-CN" sz="2800">
                  <a:solidFill>
                    <a:schemeClr val="folHlink"/>
                  </a:solidFill>
                  <a:latin typeface="微软雅黑" panose="020B0503020204020204" pitchFamily="34" charset="-122"/>
                  <a:ea typeface="微软雅黑" panose="020B0503020204020204" pitchFamily="34" charset="-122"/>
                </a:rPr>
                <a:t>M</a:t>
              </a:r>
            </a:p>
          </p:txBody>
        </p:sp>
        <p:sp>
          <p:nvSpPr>
            <p:cNvPr id="50" name="椭圆 171016"/>
            <p:cNvSpPr>
              <a:spLocks noChangeArrowheads="1"/>
            </p:cNvSpPr>
            <p:nvPr/>
          </p:nvSpPr>
          <p:spPr bwMode="auto">
            <a:xfrm>
              <a:off x="1450" y="1211"/>
              <a:ext cx="376" cy="369"/>
            </a:xfrm>
            <a:prstGeom prst="ellipse">
              <a:avLst/>
            </a:prstGeom>
            <a:solidFill>
              <a:srgbClr val="FFFF99"/>
            </a:solidFill>
            <a:ln w="9525">
              <a:solidFill>
                <a:schemeClr val="folHlink"/>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rPr>
                <a:t>S</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51" name="矩形 171017"/>
            <p:cNvSpPr>
              <a:spLocks noChangeArrowheads="1"/>
            </p:cNvSpPr>
            <p:nvPr/>
          </p:nvSpPr>
          <p:spPr bwMode="auto">
            <a:xfrm>
              <a:off x="1280" y="1995"/>
              <a:ext cx="2570" cy="9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 name="矩形 171018"/>
            <p:cNvSpPr>
              <a:spLocks noChangeArrowheads="1"/>
            </p:cNvSpPr>
            <p:nvPr/>
          </p:nvSpPr>
          <p:spPr bwMode="auto">
            <a:xfrm>
              <a:off x="1503" y="2000"/>
              <a:ext cx="269" cy="158"/>
            </a:xfrm>
            <a:prstGeom prst="rect">
              <a:avLst/>
            </a:prstGeom>
            <a:solidFill>
              <a:srgbClr val="CC9900"/>
            </a:solidFill>
            <a:ln w="9525">
              <a:solidFill>
                <a:schemeClr val="folHlink"/>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53" name="矩形 171019"/>
            <p:cNvSpPr>
              <a:spLocks noChangeArrowheads="1"/>
            </p:cNvSpPr>
            <p:nvPr/>
          </p:nvSpPr>
          <p:spPr bwMode="auto">
            <a:xfrm>
              <a:off x="2282" y="2000"/>
              <a:ext cx="269" cy="158"/>
            </a:xfrm>
            <a:prstGeom prst="rect">
              <a:avLst/>
            </a:prstGeom>
            <a:solidFill>
              <a:srgbClr val="CC9900"/>
            </a:solidFill>
            <a:ln w="9525">
              <a:solidFill>
                <a:schemeClr val="folHlink"/>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54" name="矩形 171020"/>
            <p:cNvSpPr>
              <a:spLocks noChangeArrowheads="1"/>
            </p:cNvSpPr>
            <p:nvPr/>
          </p:nvSpPr>
          <p:spPr bwMode="auto">
            <a:xfrm>
              <a:off x="3061" y="2000"/>
              <a:ext cx="268" cy="158"/>
            </a:xfrm>
            <a:prstGeom prst="rect">
              <a:avLst/>
            </a:prstGeom>
            <a:solidFill>
              <a:srgbClr val="CC9900"/>
            </a:solidFill>
            <a:ln w="9525">
              <a:solidFill>
                <a:schemeClr val="folHlink"/>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55" name="文本框 171021"/>
            <p:cNvSpPr txBox="1">
              <a:spLocks noChangeArrowheads="1"/>
            </p:cNvSpPr>
            <p:nvPr/>
          </p:nvSpPr>
          <p:spPr bwMode="auto">
            <a:xfrm>
              <a:off x="1363" y="2141"/>
              <a:ext cx="60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folHlink"/>
                  </a:solidFill>
                  <a:latin typeface="微软雅黑" panose="020B0503020204020204" pitchFamily="34" charset="-122"/>
                  <a:ea typeface="微软雅黑" panose="020B0503020204020204" pitchFamily="34" charset="-122"/>
                </a:rPr>
                <a:t>连接</a:t>
              </a:r>
            </a:p>
            <a:p>
              <a:pPr algn="ctr"/>
              <a:r>
                <a:rPr lang="zh-CN" altLang="en-US" dirty="0">
                  <a:solidFill>
                    <a:schemeClr val="folHlink"/>
                  </a:solidFill>
                  <a:latin typeface="微软雅黑" panose="020B0503020204020204" pitchFamily="34" charset="-122"/>
                  <a:ea typeface="微软雅黑" panose="020B0503020204020204" pitchFamily="34" charset="-122"/>
                </a:rPr>
                <a:t>套接字</a:t>
              </a:r>
            </a:p>
          </p:txBody>
        </p:sp>
        <p:sp>
          <p:nvSpPr>
            <p:cNvPr id="56" name="文本框 171022"/>
            <p:cNvSpPr txBox="1">
              <a:spLocks noChangeArrowheads="1"/>
            </p:cNvSpPr>
            <p:nvPr/>
          </p:nvSpPr>
          <p:spPr bwMode="auto">
            <a:xfrm>
              <a:off x="2101" y="2141"/>
              <a:ext cx="616"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folHlink"/>
                  </a:solidFill>
                  <a:latin typeface="微软雅黑" panose="020B0503020204020204" pitchFamily="34" charset="-122"/>
                  <a:ea typeface="微软雅黑" panose="020B0503020204020204" pitchFamily="34" charset="-122"/>
                </a:rPr>
                <a:t>连接</a:t>
              </a:r>
            </a:p>
            <a:p>
              <a:pPr algn="ctr"/>
              <a:r>
                <a:rPr lang="zh-CN" altLang="en-US" dirty="0">
                  <a:solidFill>
                    <a:schemeClr val="folHlink"/>
                  </a:solidFill>
                  <a:latin typeface="微软雅黑" panose="020B0503020204020204" pitchFamily="34" charset="-122"/>
                  <a:ea typeface="微软雅黑" panose="020B0503020204020204" pitchFamily="34" charset="-122"/>
                </a:rPr>
                <a:t>套接字</a:t>
              </a:r>
            </a:p>
          </p:txBody>
        </p:sp>
        <p:sp>
          <p:nvSpPr>
            <p:cNvPr id="57" name="文本框 171023"/>
            <p:cNvSpPr txBox="1">
              <a:spLocks noChangeArrowheads="1"/>
            </p:cNvSpPr>
            <p:nvPr/>
          </p:nvSpPr>
          <p:spPr bwMode="auto">
            <a:xfrm>
              <a:off x="2898" y="2141"/>
              <a:ext cx="62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folHlink"/>
                  </a:solidFill>
                  <a:latin typeface="微软雅黑" panose="020B0503020204020204" pitchFamily="34" charset="-122"/>
                  <a:ea typeface="微软雅黑" panose="020B0503020204020204" pitchFamily="34" charset="-122"/>
                </a:rPr>
                <a:t>连接</a:t>
              </a:r>
            </a:p>
            <a:p>
              <a:pPr algn="ctr"/>
              <a:r>
                <a:rPr lang="zh-CN" altLang="en-US" dirty="0">
                  <a:solidFill>
                    <a:schemeClr val="folHlink"/>
                  </a:solidFill>
                  <a:latin typeface="微软雅黑" panose="020B0503020204020204" pitchFamily="34" charset="-122"/>
                  <a:ea typeface="微软雅黑" panose="020B0503020204020204" pitchFamily="34" charset="-122"/>
                </a:rPr>
                <a:t>套接字</a:t>
              </a:r>
            </a:p>
          </p:txBody>
        </p:sp>
        <p:sp>
          <p:nvSpPr>
            <p:cNvPr id="58" name="直接连接符 171024"/>
            <p:cNvSpPr>
              <a:spLocks noChangeShapeType="1"/>
            </p:cNvSpPr>
            <p:nvPr/>
          </p:nvSpPr>
          <p:spPr bwMode="auto">
            <a:xfrm>
              <a:off x="108" y="2000"/>
              <a:ext cx="3758" cy="0"/>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 name="直接连接符 171025"/>
            <p:cNvSpPr>
              <a:spLocks noChangeShapeType="1"/>
            </p:cNvSpPr>
            <p:nvPr/>
          </p:nvSpPr>
          <p:spPr bwMode="auto">
            <a:xfrm>
              <a:off x="1638" y="1579"/>
              <a:ext cx="0" cy="421"/>
            </a:xfrm>
            <a:prstGeom prst="line">
              <a:avLst/>
            </a:prstGeom>
            <a:noFill/>
            <a:ln w="9525">
              <a:solidFill>
                <a:schemeClr val="folHlink"/>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0" name="直接连接符 171026"/>
            <p:cNvSpPr>
              <a:spLocks noChangeShapeType="1"/>
            </p:cNvSpPr>
            <p:nvPr/>
          </p:nvSpPr>
          <p:spPr bwMode="auto">
            <a:xfrm>
              <a:off x="2417" y="1579"/>
              <a:ext cx="0" cy="421"/>
            </a:xfrm>
            <a:prstGeom prst="line">
              <a:avLst/>
            </a:prstGeom>
            <a:noFill/>
            <a:ln w="9525">
              <a:solidFill>
                <a:schemeClr val="folHlink"/>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 name="直接连接符 171027"/>
            <p:cNvSpPr>
              <a:spLocks noChangeShapeType="1"/>
            </p:cNvSpPr>
            <p:nvPr/>
          </p:nvSpPr>
          <p:spPr bwMode="auto">
            <a:xfrm>
              <a:off x="3196" y="1579"/>
              <a:ext cx="0" cy="421"/>
            </a:xfrm>
            <a:prstGeom prst="line">
              <a:avLst/>
            </a:prstGeom>
            <a:noFill/>
            <a:ln w="9525">
              <a:solidFill>
                <a:schemeClr val="folHlink"/>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2" name="矩形 171028"/>
            <p:cNvSpPr>
              <a:spLocks noChangeArrowheads="1"/>
            </p:cNvSpPr>
            <p:nvPr/>
          </p:nvSpPr>
          <p:spPr bwMode="auto">
            <a:xfrm>
              <a:off x="563" y="2000"/>
              <a:ext cx="269" cy="158"/>
            </a:xfrm>
            <a:prstGeom prst="rect">
              <a:avLst/>
            </a:prstGeom>
            <a:solidFill>
              <a:srgbClr val="CC9900"/>
            </a:solidFill>
            <a:ln w="9525">
              <a:solidFill>
                <a:schemeClr val="folHlink"/>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63" name="直接连接符 171029"/>
            <p:cNvSpPr>
              <a:spLocks noChangeShapeType="1"/>
            </p:cNvSpPr>
            <p:nvPr/>
          </p:nvSpPr>
          <p:spPr bwMode="auto">
            <a:xfrm flipV="1">
              <a:off x="698" y="842"/>
              <a:ext cx="0" cy="1158"/>
            </a:xfrm>
            <a:prstGeom prst="line">
              <a:avLst/>
            </a:prstGeom>
            <a:noFill/>
            <a:ln w="9525">
              <a:solidFill>
                <a:schemeClr val="folHlink"/>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4" name="椭圆 171030"/>
            <p:cNvSpPr>
              <a:spLocks noChangeArrowheads="1"/>
            </p:cNvSpPr>
            <p:nvPr/>
          </p:nvSpPr>
          <p:spPr bwMode="auto">
            <a:xfrm>
              <a:off x="2223" y="1211"/>
              <a:ext cx="376" cy="369"/>
            </a:xfrm>
            <a:prstGeom prst="ellipse">
              <a:avLst/>
            </a:prstGeom>
            <a:solidFill>
              <a:srgbClr val="FFFF99"/>
            </a:solidFill>
            <a:ln w="9525">
              <a:solidFill>
                <a:schemeClr val="folHlink"/>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rPr>
                <a:t>S</a:t>
              </a:r>
              <a:r>
                <a:rPr lang="en-US" altLang="zh-CN" sz="2400" baseline="-25000">
                  <a:solidFill>
                    <a:schemeClr val="folHlink"/>
                  </a:solidFill>
                  <a:latin typeface="微软雅黑" panose="020B0503020204020204" pitchFamily="34" charset="-122"/>
                  <a:ea typeface="微软雅黑" panose="020B0503020204020204" pitchFamily="34" charset="-122"/>
                </a:rPr>
                <a:t>2</a:t>
              </a:r>
            </a:p>
          </p:txBody>
        </p:sp>
        <p:sp>
          <p:nvSpPr>
            <p:cNvPr id="65" name="椭圆 171031"/>
            <p:cNvSpPr>
              <a:spLocks noChangeArrowheads="1"/>
            </p:cNvSpPr>
            <p:nvPr/>
          </p:nvSpPr>
          <p:spPr bwMode="auto">
            <a:xfrm>
              <a:off x="2996" y="1211"/>
              <a:ext cx="376" cy="369"/>
            </a:xfrm>
            <a:prstGeom prst="ellipse">
              <a:avLst/>
            </a:prstGeom>
            <a:solidFill>
              <a:srgbClr val="FFFF99"/>
            </a:solidFill>
            <a:ln w="9525">
              <a:solidFill>
                <a:schemeClr val="folHlink"/>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rPr>
                <a:t>S</a:t>
              </a:r>
              <a:r>
                <a:rPr lang="en-US" altLang="zh-CN" sz="2400" baseline="-25000">
                  <a:solidFill>
                    <a:schemeClr val="folHlink"/>
                  </a:solidFill>
                  <a:latin typeface="微软雅黑" panose="020B0503020204020204" pitchFamily="34" charset="-122"/>
                  <a:ea typeface="微软雅黑" panose="020B0503020204020204" pitchFamily="34" charset="-122"/>
                </a:rPr>
                <a:t>3</a:t>
              </a:r>
            </a:p>
          </p:txBody>
        </p:sp>
        <p:sp>
          <p:nvSpPr>
            <p:cNvPr id="66" name="直接连接符 171032"/>
            <p:cNvSpPr>
              <a:spLocks noChangeShapeType="1"/>
            </p:cNvSpPr>
            <p:nvPr/>
          </p:nvSpPr>
          <p:spPr bwMode="auto">
            <a:xfrm>
              <a:off x="914" y="737"/>
              <a:ext cx="589" cy="526"/>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7" name="直接连接符 171033"/>
            <p:cNvSpPr>
              <a:spLocks noChangeShapeType="1"/>
            </p:cNvSpPr>
            <p:nvPr/>
          </p:nvSpPr>
          <p:spPr bwMode="auto">
            <a:xfrm>
              <a:off x="949" y="669"/>
              <a:ext cx="1303" cy="62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8" name="直接连接符 171034"/>
            <p:cNvSpPr>
              <a:spLocks noChangeShapeType="1"/>
            </p:cNvSpPr>
            <p:nvPr/>
          </p:nvSpPr>
          <p:spPr bwMode="auto">
            <a:xfrm>
              <a:off x="967" y="578"/>
              <a:ext cx="2040" cy="739"/>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9" name="文本框 171035"/>
            <p:cNvSpPr txBox="1">
              <a:spLocks noChangeArrowheads="1"/>
            </p:cNvSpPr>
            <p:nvPr/>
          </p:nvSpPr>
          <p:spPr bwMode="auto">
            <a:xfrm>
              <a:off x="4266" y="2350"/>
              <a:ext cx="76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folHlink"/>
                  </a:solidFill>
                  <a:latin typeface="微软雅黑" panose="020B0503020204020204" pitchFamily="34" charset="-122"/>
                  <a:ea typeface="微软雅黑" panose="020B0503020204020204" pitchFamily="34" charset="-122"/>
                </a:rPr>
                <a:t>操作系统</a:t>
              </a:r>
            </a:p>
          </p:txBody>
        </p:sp>
        <p:sp>
          <p:nvSpPr>
            <p:cNvPr id="70" name="直接连接符 171036"/>
            <p:cNvSpPr>
              <a:spLocks noChangeShapeType="1"/>
            </p:cNvSpPr>
            <p:nvPr/>
          </p:nvSpPr>
          <p:spPr bwMode="auto">
            <a:xfrm flipH="1">
              <a:off x="3920" y="2474"/>
              <a:ext cx="322" cy="0"/>
            </a:xfrm>
            <a:prstGeom prst="line">
              <a:avLst/>
            </a:prstGeom>
            <a:noFill/>
            <a:ln w="9525">
              <a:solidFill>
                <a:schemeClr val="folHlink"/>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1" name="直接连接符 171037"/>
            <p:cNvSpPr>
              <a:spLocks noChangeShapeType="1"/>
            </p:cNvSpPr>
            <p:nvPr/>
          </p:nvSpPr>
          <p:spPr bwMode="auto">
            <a:xfrm flipH="1">
              <a:off x="3920" y="1053"/>
              <a:ext cx="322" cy="0"/>
            </a:xfrm>
            <a:prstGeom prst="line">
              <a:avLst/>
            </a:prstGeom>
            <a:noFill/>
            <a:ln w="9525">
              <a:solidFill>
                <a:schemeClr val="folHlink"/>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2" name="文本框 171038"/>
            <p:cNvSpPr txBox="1">
              <a:spLocks noChangeArrowheads="1"/>
            </p:cNvSpPr>
            <p:nvPr/>
          </p:nvSpPr>
          <p:spPr bwMode="auto">
            <a:xfrm>
              <a:off x="4240" y="849"/>
              <a:ext cx="691"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folHlink"/>
                  </a:solidFill>
                  <a:latin typeface="微软雅黑" panose="020B0503020204020204" pitchFamily="34" charset="-122"/>
                  <a:ea typeface="微软雅黑" panose="020B0503020204020204" pitchFamily="34" charset="-122"/>
                </a:rPr>
                <a:t>服务</a:t>
              </a:r>
            </a:p>
            <a:p>
              <a:pPr algn="ctr"/>
              <a:r>
                <a:rPr lang="zh-CN" altLang="en-US">
                  <a:solidFill>
                    <a:schemeClr val="folHlink"/>
                  </a:solidFill>
                  <a:latin typeface="微软雅黑" panose="020B0503020204020204" pitchFamily="34" charset="-122"/>
                  <a:ea typeface="微软雅黑" panose="020B0503020204020204" pitchFamily="34" charset="-122"/>
                </a:rPr>
                <a:t>进程</a:t>
              </a:r>
            </a:p>
          </p:txBody>
        </p:sp>
        <p:sp>
          <p:nvSpPr>
            <p:cNvPr id="73" name="文本框 171039"/>
            <p:cNvSpPr txBox="1">
              <a:spLocks noChangeArrowheads="1"/>
            </p:cNvSpPr>
            <p:nvPr/>
          </p:nvSpPr>
          <p:spPr bwMode="auto">
            <a:xfrm>
              <a:off x="1822" y="668"/>
              <a:ext cx="119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05000"/>
                </a:lnSpc>
              </a:pPr>
              <a:r>
                <a:rPr lang="zh-CN" altLang="en-US" dirty="0">
                  <a:solidFill>
                    <a:schemeClr val="folHlink"/>
                  </a:solidFill>
                  <a:latin typeface="微软雅黑" panose="020B0503020204020204" pitchFamily="34" charset="-122"/>
                  <a:ea typeface="微软雅黑" panose="020B0503020204020204" pitchFamily="34" charset="-122"/>
                </a:rPr>
                <a:t>从属服务进程</a:t>
              </a:r>
            </a:p>
          </p:txBody>
        </p:sp>
        <p:sp>
          <p:nvSpPr>
            <p:cNvPr id="74" name="文本框 171040"/>
            <p:cNvSpPr txBox="1">
              <a:spLocks noChangeArrowheads="1"/>
            </p:cNvSpPr>
            <p:nvPr/>
          </p:nvSpPr>
          <p:spPr bwMode="auto">
            <a:xfrm>
              <a:off x="200" y="46"/>
              <a:ext cx="102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05000"/>
                </a:lnSpc>
              </a:pPr>
              <a:r>
                <a:rPr lang="zh-CN" altLang="en-US" dirty="0">
                  <a:solidFill>
                    <a:schemeClr val="folHlink"/>
                  </a:solidFill>
                  <a:latin typeface="微软雅黑" panose="020B0503020204020204" pitchFamily="34" charset="-122"/>
                  <a:ea typeface="微软雅黑" panose="020B0503020204020204" pitchFamily="34" charset="-122"/>
                </a:rPr>
                <a:t>主服务进程</a:t>
              </a:r>
            </a:p>
          </p:txBody>
        </p:sp>
        <p:sp>
          <p:nvSpPr>
            <p:cNvPr id="75" name="文本框 171041"/>
            <p:cNvSpPr txBox="1">
              <a:spLocks noChangeArrowheads="1"/>
            </p:cNvSpPr>
            <p:nvPr/>
          </p:nvSpPr>
          <p:spPr bwMode="auto">
            <a:xfrm>
              <a:off x="0" y="2571"/>
              <a:ext cx="126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5000"/>
                </a:lnSpc>
              </a:pPr>
              <a:r>
                <a:rPr lang="zh-CN" altLang="en-US">
                  <a:solidFill>
                    <a:schemeClr val="folHlink"/>
                  </a:solidFill>
                  <a:latin typeface="微软雅黑" panose="020B0503020204020204" pitchFamily="34" charset="-122"/>
                  <a:ea typeface="微软雅黑" panose="020B0503020204020204" pitchFamily="34" charset="-122"/>
                </a:rPr>
                <a:t>（原来的套接字）</a:t>
              </a:r>
            </a:p>
          </p:txBody>
        </p:sp>
        <p:sp>
          <p:nvSpPr>
            <p:cNvPr id="76" name="直接连接符 171042"/>
            <p:cNvSpPr>
              <a:spLocks noChangeShapeType="1"/>
            </p:cNvSpPr>
            <p:nvPr/>
          </p:nvSpPr>
          <p:spPr bwMode="auto">
            <a:xfrm>
              <a:off x="1450" y="2746"/>
              <a:ext cx="1933" cy="0"/>
            </a:xfrm>
            <a:prstGeom prst="line">
              <a:avLst/>
            </a:prstGeom>
            <a:noFill/>
            <a:ln w="9525">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7" name="文本框 171043"/>
            <p:cNvSpPr txBox="1">
              <a:spLocks noChangeArrowheads="1"/>
            </p:cNvSpPr>
            <p:nvPr/>
          </p:nvSpPr>
          <p:spPr bwMode="auto">
            <a:xfrm>
              <a:off x="1772" y="2618"/>
              <a:ext cx="1220" cy="2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ctr">
                <a:lnSpc>
                  <a:spcPct val="105000"/>
                </a:lnSpc>
              </a:pPr>
              <a:r>
                <a:rPr lang="en-US" altLang="zh-CN">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新创建的套接字</a:t>
              </a:r>
              <a:r>
                <a:rPr lang="en-US" altLang="zh-CN">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78" name="直接连接符 171044"/>
            <p:cNvSpPr>
              <a:spLocks noChangeShapeType="1"/>
            </p:cNvSpPr>
            <p:nvPr/>
          </p:nvSpPr>
          <p:spPr bwMode="auto">
            <a:xfrm>
              <a:off x="1289" y="2000"/>
              <a:ext cx="0" cy="949"/>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91277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p>
        </p:txBody>
      </p:sp>
      <p:sp>
        <p:nvSpPr>
          <p:cNvPr id="5" name="内容占位符 4"/>
          <p:cNvSpPr>
            <a:spLocks noGrp="1"/>
          </p:cNvSpPr>
          <p:nvPr>
            <p:ph idx="1"/>
          </p:nvPr>
        </p:nvSpPr>
        <p:spPr>
          <a:xfrm>
            <a:off x="1307508" y="1510758"/>
            <a:ext cx="10046292" cy="4845592"/>
          </a:xfrm>
        </p:spPr>
        <p:txBody>
          <a:bodyPr>
            <a:normAutofit/>
          </a:bodyPr>
          <a:lstStyle/>
          <a:p>
            <a:pPr marL="0" indent="0">
              <a:lnSpc>
                <a:spcPct val="130000"/>
              </a:lnSpc>
              <a:buNone/>
            </a:pPr>
            <a:r>
              <a:rPr kumimoji="1" lang="en-US" altLang="zh-CN" dirty="0"/>
              <a:t>7.1 </a:t>
            </a:r>
            <a:r>
              <a:rPr kumimoji="1" lang="zh-CN" altLang="en-US" dirty="0"/>
              <a:t>应用层概述（</a:t>
            </a:r>
            <a:r>
              <a:rPr kumimoji="1" lang="en-US" altLang="zh-CN" dirty="0"/>
              <a:t>P7</a:t>
            </a:r>
            <a:r>
              <a:rPr kumimoji="1" lang="zh-CN" altLang="en-US" dirty="0"/>
              <a:t>）</a:t>
            </a:r>
          </a:p>
          <a:p>
            <a:pPr marL="0" indent="0">
              <a:lnSpc>
                <a:spcPct val="130000"/>
              </a:lnSpc>
              <a:buNone/>
            </a:pPr>
            <a:r>
              <a:rPr kumimoji="1" lang="en-US" altLang="zh-CN" dirty="0">
                <a:solidFill>
                  <a:srgbClr val="C00000"/>
                </a:solidFill>
              </a:rPr>
              <a:t>7.2 </a:t>
            </a:r>
            <a:r>
              <a:rPr kumimoji="1" lang="zh-CN" altLang="en-US" dirty="0">
                <a:solidFill>
                  <a:srgbClr val="C00000"/>
                </a:solidFill>
              </a:rPr>
              <a:t>域名系统（</a:t>
            </a:r>
            <a:r>
              <a:rPr kumimoji="1" lang="en-US" altLang="zh-CN" dirty="0">
                <a:solidFill>
                  <a:srgbClr val="C00000"/>
                </a:solidFill>
              </a:rPr>
              <a:t>P25</a:t>
            </a:r>
            <a:r>
              <a:rPr kumimoji="1" lang="zh-CN" altLang="en-US" dirty="0">
                <a:solidFill>
                  <a:srgbClr val="C00000"/>
                </a:solidFill>
              </a:rPr>
              <a:t>）</a:t>
            </a:r>
          </a:p>
          <a:p>
            <a:pPr marL="0" indent="0">
              <a:lnSpc>
                <a:spcPct val="130000"/>
              </a:lnSpc>
              <a:buNone/>
            </a:pPr>
            <a:r>
              <a:rPr kumimoji="1" lang="en-US" altLang="zh-CN" dirty="0"/>
              <a:t>7.3 </a:t>
            </a:r>
            <a:r>
              <a:rPr kumimoji="1" lang="zh-CN" altLang="en-US" dirty="0"/>
              <a:t>电子邮件（</a:t>
            </a:r>
            <a:r>
              <a:rPr kumimoji="1" lang="en-US" altLang="zh-CN" dirty="0"/>
              <a:t>P74</a:t>
            </a:r>
            <a:r>
              <a:rPr kumimoji="1" lang="zh-CN" altLang="en-US" dirty="0"/>
              <a:t>）</a:t>
            </a:r>
          </a:p>
          <a:p>
            <a:pPr marL="0" indent="0">
              <a:lnSpc>
                <a:spcPct val="130000"/>
              </a:lnSpc>
              <a:buNone/>
            </a:pPr>
            <a:r>
              <a:rPr kumimoji="1" lang="en-US" altLang="zh-CN" dirty="0"/>
              <a:t>7.4 WWW</a:t>
            </a:r>
            <a:r>
              <a:rPr kumimoji="1" lang="zh-CN" altLang="en-US" dirty="0"/>
              <a:t>（</a:t>
            </a:r>
            <a:r>
              <a:rPr kumimoji="1" lang="en-US" altLang="zh-CN" dirty="0"/>
              <a:t>P106</a:t>
            </a:r>
            <a:r>
              <a:rPr kumimoji="1" lang="zh-CN" altLang="en-US" dirty="0"/>
              <a:t>）</a:t>
            </a:r>
          </a:p>
          <a:p>
            <a:pPr marL="0" indent="0">
              <a:lnSpc>
                <a:spcPct val="130000"/>
              </a:lnSpc>
              <a:buNone/>
            </a:pPr>
            <a:r>
              <a:rPr kumimoji="1" lang="en-US" altLang="zh-CN" dirty="0"/>
              <a:t>7.5 </a:t>
            </a:r>
            <a:r>
              <a:rPr kumimoji="1" lang="zh-CN" altLang="en-US" dirty="0"/>
              <a:t>流式音频和视频（</a:t>
            </a:r>
            <a:r>
              <a:rPr kumimoji="1" lang="en-US" altLang="zh-CN" dirty="0"/>
              <a:t>P147</a:t>
            </a:r>
            <a:r>
              <a:rPr kumimoji="1" lang="zh-CN" altLang="en-US" dirty="0"/>
              <a:t>）</a:t>
            </a:r>
          </a:p>
          <a:p>
            <a:pPr marL="0" indent="0">
              <a:lnSpc>
                <a:spcPct val="130000"/>
              </a:lnSpc>
              <a:buNone/>
            </a:pPr>
            <a:r>
              <a:rPr kumimoji="1" lang="en-US" altLang="zh-CN" dirty="0"/>
              <a:t>7.6 </a:t>
            </a:r>
            <a:r>
              <a:rPr kumimoji="1" lang="zh-CN" altLang="en-US" dirty="0"/>
              <a:t>内容分发（</a:t>
            </a:r>
            <a:r>
              <a:rPr kumimoji="1" lang="en-US" altLang="zh-CN" dirty="0"/>
              <a:t>P165</a:t>
            </a:r>
            <a:r>
              <a:rPr kumimoji="1" lang="zh-CN" altLang="en-US" dirty="0"/>
              <a:t>）</a:t>
            </a:r>
          </a:p>
          <a:p>
            <a:pPr marL="0" indent="0">
              <a:lnSpc>
                <a:spcPct val="130000"/>
              </a:lnSpc>
              <a:buNone/>
            </a:pPr>
            <a:r>
              <a:rPr kumimoji="1" lang="en-US" altLang="zh-CN" dirty="0"/>
              <a:t>7.7 </a:t>
            </a:r>
            <a:r>
              <a:rPr kumimoji="1" lang="zh-CN" altLang="en-US" dirty="0"/>
              <a:t>其它应用层协议（</a:t>
            </a:r>
            <a:r>
              <a:rPr kumimoji="1" lang="en-US" altLang="zh-CN" dirty="0"/>
              <a:t>P182</a:t>
            </a:r>
            <a:r>
              <a:rPr kumimoji="1" lang="zh-CN" altLang="en-US" dirty="0"/>
              <a:t>）</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25</a:t>
            </a:fld>
            <a:endParaRPr kumimoji="1" lang="zh-CN" altLang="en-US" dirty="0"/>
          </a:p>
        </p:txBody>
      </p:sp>
      <p:sp>
        <p:nvSpPr>
          <p:cNvPr id="6" name="矩形标注 5"/>
          <p:cNvSpPr/>
          <p:nvPr/>
        </p:nvSpPr>
        <p:spPr>
          <a:xfrm>
            <a:off x="6061633" y="2013034"/>
            <a:ext cx="4871977" cy="3995880"/>
          </a:xfrm>
          <a:prstGeom prst="wedgeRectCallout">
            <a:avLst>
              <a:gd name="adj1" fmla="val -76360"/>
              <a:gd name="adj2" fmla="val -3898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历史和概述</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域名系统名字空间和层次结构</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域名服务器</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域名解析过程</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域名系统查询和响应</a:t>
            </a:r>
            <a:r>
              <a:rPr kumimoji="1" lang="en-US" altLang="zh-CN" sz="2400" dirty="0">
                <a:solidFill>
                  <a:prstClr val="black"/>
                </a:solidFill>
                <a:latin typeface="微软雅黑" panose="020B0503020204020204" pitchFamily="34" charset="-122"/>
                <a:ea typeface="微软雅黑" panose="020B0503020204020204" pitchFamily="34" charset="-122"/>
              </a:rPr>
              <a:t>(</a:t>
            </a:r>
            <a:r>
              <a:rPr kumimoji="1" lang="zh-CN" altLang="en-US" sz="2400" dirty="0">
                <a:solidFill>
                  <a:prstClr val="black"/>
                </a:solidFill>
                <a:latin typeface="微软雅黑" panose="020B0503020204020204" pitchFamily="34" charset="-122"/>
                <a:ea typeface="微软雅黑" panose="020B0503020204020204" pitchFamily="34" charset="-122"/>
              </a:rPr>
              <a:t>选讲</a:t>
            </a:r>
            <a:r>
              <a:rPr kumimoji="1" lang="en-US" altLang="zh-CN" sz="2400" dirty="0">
                <a:solidFill>
                  <a:prstClr val="black"/>
                </a:solidFill>
                <a:latin typeface="微软雅黑" panose="020B0503020204020204" pitchFamily="34" charset="-122"/>
                <a:ea typeface="微软雅黑" panose="020B0503020204020204" pitchFamily="34" charset="-122"/>
              </a:rPr>
              <a:t>)</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域名系统高速缓存</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域名系统隐私</a:t>
            </a:r>
            <a:r>
              <a:rPr kumimoji="1" lang="en-US" altLang="zh-CN" sz="2400" dirty="0">
                <a:solidFill>
                  <a:prstClr val="black"/>
                </a:solidFill>
                <a:latin typeface="微软雅黑" panose="020B0503020204020204" pitchFamily="34" charset="-122"/>
                <a:ea typeface="微软雅黑" panose="020B0503020204020204" pitchFamily="34" charset="-122"/>
                <a:sym typeface="+mn-ea"/>
              </a:rPr>
              <a:t>(</a:t>
            </a:r>
            <a:r>
              <a:rPr kumimoji="1" lang="zh-CN" altLang="en-US" sz="2400" dirty="0">
                <a:solidFill>
                  <a:prstClr val="black"/>
                </a:solidFill>
                <a:latin typeface="微软雅黑" panose="020B0503020204020204" pitchFamily="34" charset="-122"/>
                <a:ea typeface="微软雅黑" panose="020B0503020204020204" pitchFamily="34" charset="-122"/>
                <a:sym typeface="+mn-ea"/>
              </a:rPr>
              <a:t>选讲</a:t>
            </a:r>
            <a:r>
              <a:rPr kumimoji="1" lang="en-US" altLang="zh-CN" sz="2400" dirty="0">
                <a:solidFill>
                  <a:prstClr val="black"/>
                </a:solidFill>
                <a:latin typeface="微软雅黑" panose="020B0503020204020204" pitchFamily="34" charset="-122"/>
                <a:ea typeface="微软雅黑" panose="020B0503020204020204" pitchFamily="34" charset="-122"/>
                <a:sym typeface="+mn-ea"/>
              </a:rPr>
              <a:t>)</a:t>
            </a:r>
            <a:endParaRPr kumimoji="1" lang="zh-CN" altLang="en-US"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9733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t>历史与概述</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26</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buSzTx/>
            </a:pPr>
            <a:r>
              <a:rPr lang="zh-CN" altLang="en-US" dirty="0">
                <a:sym typeface="+mn-ea"/>
              </a:rPr>
              <a:t>ARPANET时期</a:t>
            </a:r>
          </a:p>
          <a:p>
            <a:pPr lvl="1" algn="just">
              <a:lnSpc>
                <a:spcPct val="100000"/>
              </a:lnSpc>
              <a:buClrTx/>
              <a:buSzTx/>
            </a:pPr>
            <a:r>
              <a:rPr kumimoji="1" lang="en-US" altLang="zh-CN" noProof="0" dirty="0">
                <a:ln>
                  <a:noFill/>
                </a:ln>
                <a:solidFill>
                  <a:srgbClr val="C00000"/>
                </a:solidFill>
                <a:effectLst/>
                <a:uLnTx/>
                <a:uFillTx/>
                <a:sym typeface="+mn-ea"/>
              </a:rPr>
              <a:t>Hosts.txt文件</a:t>
            </a:r>
            <a:r>
              <a:rPr lang="zh-CN" altLang="en-US" dirty="0">
                <a:sym typeface="+mn-ea"/>
              </a:rPr>
              <a:t>列出了所有计算机名称和它们的IP地址</a:t>
            </a:r>
            <a:endParaRPr lang="zh-CN" altLang="en-US" b="1" dirty="0">
              <a:solidFill>
                <a:srgbClr val="0070C0"/>
              </a:solidFill>
              <a:latin typeface="Times New Roman" panose="02020603050405020304" charset="0"/>
              <a:ea typeface="+mn-ea"/>
              <a:sym typeface="+mn-ea"/>
            </a:endParaRPr>
          </a:p>
          <a:p>
            <a:pPr lvl="1" algn="just">
              <a:lnSpc>
                <a:spcPct val="100000"/>
              </a:lnSpc>
              <a:buClrTx/>
              <a:buSzTx/>
            </a:pPr>
            <a:r>
              <a:rPr lang="zh-CN" altLang="en-US" dirty="0">
                <a:sym typeface="+mn-ea"/>
              </a:rPr>
              <a:t>所有主机在晚上从指定站点上获取Hosts.txt文件</a:t>
            </a:r>
            <a:endParaRPr lang="zh-CN" altLang="en-US" b="1" dirty="0">
              <a:solidFill>
                <a:srgbClr val="0070C0"/>
              </a:solidFill>
              <a:latin typeface="Times New Roman" panose="02020603050405020304" charset="0"/>
              <a:ea typeface="+mn-ea"/>
              <a:sym typeface="+mn-ea"/>
            </a:endParaRPr>
          </a:p>
          <a:p>
            <a:pPr lvl="1" algn="just">
              <a:lnSpc>
                <a:spcPct val="100000"/>
              </a:lnSpc>
              <a:buClrTx/>
              <a:buSzTx/>
            </a:pPr>
            <a:r>
              <a:rPr lang="zh-CN" altLang="en-US" dirty="0">
                <a:sym typeface="+mn-ea"/>
              </a:rPr>
              <a:t>Hosts.txt文件的使用在当时表现不错</a:t>
            </a:r>
            <a:endParaRPr lang="zh-CN" altLang="en-US" dirty="0">
              <a:solidFill>
                <a:schemeClr val="tx1"/>
              </a:solidFill>
              <a:sym typeface="+mn-ea"/>
            </a:endParaRPr>
          </a:p>
          <a:p>
            <a:pPr algn="just">
              <a:lnSpc>
                <a:spcPct val="100000"/>
              </a:lnSpc>
              <a:buClrTx/>
              <a:buSzTx/>
            </a:pPr>
            <a:r>
              <a:rPr lang="zh-CN" altLang="en-US" dirty="0">
                <a:sym typeface="+mn-ea"/>
              </a:rPr>
              <a:t>互联网发展</a:t>
            </a:r>
          </a:p>
          <a:p>
            <a:pPr lvl="1" algn="just">
              <a:lnSpc>
                <a:spcPct val="100000"/>
              </a:lnSpc>
              <a:buClrTx/>
              <a:buSzTx/>
            </a:pPr>
            <a:r>
              <a:rPr lang="zh-CN" altLang="en-US" dirty="0">
                <a:sym typeface="+mn-ea"/>
              </a:rPr>
              <a:t>Hosts.txt文件变得</a:t>
            </a:r>
            <a:r>
              <a:rPr kumimoji="1" lang="en-US" altLang="zh-CN" noProof="0" dirty="0">
                <a:ln>
                  <a:noFill/>
                </a:ln>
                <a:solidFill>
                  <a:srgbClr val="C00000"/>
                </a:solidFill>
                <a:effectLst/>
                <a:uLnTx/>
                <a:uFillTx/>
                <a:sym typeface="+mn-ea"/>
              </a:rPr>
              <a:t>越来越大</a:t>
            </a:r>
            <a:endParaRPr lang="zh-CN" altLang="en-US" b="1" dirty="0">
              <a:solidFill>
                <a:srgbClr val="FF0000"/>
              </a:solidFill>
              <a:latin typeface="Times New Roman" panose="02020603050405020304" charset="0"/>
              <a:ea typeface="+mn-ea"/>
              <a:sym typeface="+mn-ea"/>
            </a:endParaRPr>
          </a:p>
          <a:p>
            <a:pPr lvl="1" algn="just">
              <a:lnSpc>
                <a:spcPct val="100000"/>
              </a:lnSpc>
              <a:buClrTx/>
              <a:buSzTx/>
            </a:pPr>
            <a:r>
              <a:rPr lang="zh-CN" altLang="en-US" dirty="0">
                <a:sym typeface="+mn-ea"/>
              </a:rPr>
              <a:t>需要</a:t>
            </a:r>
            <a:r>
              <a:rPr kumimoji="1" lang="en-US" altLang="zh-CN" noProof="0" dirty="0">
                <a:ln>
                  <a:noFill/>
                </a:ln>
                <a:solidFill>
                  <a:srgbClr val="C00000"/>
                </a:solidFill>
                <a:effectLst/>
                <a:uLnTx/>
                <a:uFillTx/>
                <a:sym typeface="+mn-ea"/>
              </a:rPr>
              <a:t>集中管理</a:t>
            </a:r>
            <a:r>
              <a:rPr lang="zh-CN" altLang="en-US" dirty="0">
                <a:sym typeface="+mn-ea"/>
              </a:rPr>
              <a:t>来防止主机名冲突</a:t>
            </a:r>
          </a:p>
          <a:p>
            <a:pPr algn="just">
              <a:lnSpc>
                <a:spcPct val="100000"/>
              </a:lnSpc>
              <a:buClrTx/>
              <a:buSzTx/>
            </a:pPr>
            <a:r>
              <a:rPr lang="zh-CN" altLang="en-US" dirty="0">
                <a:sym typeface="+mn-ea"/>
              </a:rPr>
              <a:t>1987年发布了域名系统的RFC文档（RFC1034、RFC1035）</a:t>
            </a:r>
            <a:endParaRPr lang="zh-CN" altLang="en-US" dirty="0"/>
          </a:p>
          <a:p>
            <a:pPr lvl="1" algn="just">
              <a:lnSpc>
                <a:spcPct val="100000"/>
              </a:lnSpc>
              <a:buClrTx/>
              <a:buSzTx/>
            </a:pPr>
            <a:r>
              <a:rPr lang="zh-CN" altLang="en-US" dirty="0">
                <a:sym typeface="+mn-ea"/>
              </a:rPr>
              <a:t>采用了一种</a:t>
            </a:r>
            <a:r>
              <a:rPr kumimoji="1" lang="en-US" altLang="zh-CN" noProof="0" dirty="0">
                <a:ln>
                  <a:noFill/>
                </a:ln>
                <a:solidFill>
                  <a:srgbClr val="C00000"/>
                </a:solidFill>
                <a:effectLst/>
                <a:uLnTx/>
                <a:uFillTx/>
                <a:sym typeface="+mn-ea"/>
              </a:rPr>
              <a:t>层次的、基于域</a:t>
            </a:r>
            <a:r>
              <a:rPr lang="zh-CN" altLang="en-US" dirty="0">
                <a:sym typeface="+mn-ea"/>
              </a:rPr>
              <a:t>的命名模式，并使用</a:t>
            </a:r>
            <a:r>
              <a:rPr kumimoji="1" lang="en-US" altLang="zh-CN" noProof="0" dirty="0">
                <a:ln>
                  <a:noFill/>
                </a:ln>
                <a:solidFill>
                  <a:srgbClr val="C00000"/>
                </a:solidFill>
                <a:effectLst/>
                <a:uLnTx/>
                <a:uFillTx/>
                <a:sym typeface="+mn-ea"/>
              </a:rPr>
              <a:t>分布式数据库系统</a:t>
            </a:r>
            <a:r>
              <a:rPr lang="zh-CN" altLang="en-US" dirty="0">
                <a:sym typeface="+mn-ea"/>
              </a:rPr>
              <a:t>实现</a:t>
            </a:r>
          </a:p>
          <a:p>
            <a:pPr lvl="1" algn="just">
              <a:lnSpc>
                <a:spcPct val="100000"/>
              </a:lnSpc>
              <a:buClrTx/>
              <a:buSzTx/>
            </a:pPr>
            <a:r>
              <a:rPr lang="zh-CN" altLang="en-US" dirty="0">
                <a:sym typeface="+mn-ea"/>
              </a:rPr>
              <a:t>主要用途是将</a:t>
            </a:r>
            <a:r>
              <a:rPr kumimoji="1" lang="en-US" altLang="zh-CN" noProof="0" dirty="0">
                <a:ln>
                  <a:noFill/>
                </a:ln>
                <a:solidFill>
                  <a:srgbClr val="C00000"/>
                </a:solidFill>
                <a:effectLst/>
                <a:uLnTx/>
                <a:uFillTx/>
                <a:sym typeface="+mn-ea"/>
              </a:rPr>
              <a:t>主机名映射成IP地址</a:t>
            </a:r>
            <a:endParaRPr lang="zh-CN" altLang="en-US" dirty="0"/>
          </a:p>
        </p:txBody>
      </p:sp>
      <p:sp>
        <p:nvSpPr>
          <p:cNvPr id="6" name="内容占位符 2"/>
          <p:cNvSpPr>
            <a:spLocks noGrp="1"/>
          </p:cNvSpPr>
          <p:nvPr/>
        </p:nvSpPr>
        <p:spPr>
          <a:xfrm>
            <a:off x="838200" y="1351915"/>
            <a:ext cx="5147945"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sym typeface="+mn-ea"/>
              </a:rPr>
              <a:t>域名系统历史</a:t>
            </a:r>
            <a:endParaRPr kumimoji="1" lang="zh-CN" altLang="en-US" dirty="0">
              <a:solidFill>
                <a:schemeClr val="tx1"/>
              </a:solidFill>
              <a:cs typeface="微软雅黑" panose="020B0503020204020204" pitchFamily="34" charset="-122"/>
              <a:sym typeface="+mn-ea"/>
            </a:endParaRPr>
          </a:p>
        </p:txBody>
      </p:sp>
      <p:pic>
        <p:nvPicPr>
          <p:cNvPr id="12" name="图片 11"/>
          <p:cNvPicPr>
            <a:picLocks noChangeAspect="1"/>
          </p:cNvPicPr>
          <p:nvPr>
            <p:custDataLst>
              <p:tags r:id="rId1"/>
            </p:custDataLst>
          </p:nvPr>
        </p:nvPicPr>
        <p:blipFill>
          <a:blip r:embed="rId4"/>
          <a:stretch>
            <a:fillRect/>
          </a:stretch>
        </p:blipFill>
        <p:spPr>
          <a:xfrm>
            <a:off x="9992756" y="2760431"/>
            <a:ext cx="2013535" cy="1800034"/>
          </a:xfrm>
          <a:prstGeom prst="rect">
            <a:avLst/>
          </a:prstGeom>
        </p:spPr>
      </p:pic>
      <p:sp>
        <p:nvSpPr>
          <p:cNvPr id="13" name="箭头: 右 7"/>
          <p:cNvSpPr/>
          <p:nvPr/>
        </p:nvSpPr>
        <p:spPr>
          <a:xfrm rot="10800000" flipV="1">
            <a:off x="8586829" y="3255452"/>
            <a:ext cx="1297408" cy="808835"/>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accent2">
                    <a:lumMod val="75000"/>
                  </a:schemeClr>
                </a:solidFill>
                <a:latin typeface="Times New Roman" panose="02020603050405020304" charset="0"/>
              </a:rPr>
              <a:t>历史</a:t>
            </a:r>
          </a:p>
        </p:txBody>
      </p:sp>
    </p:spTree>
    <p:extLst>
      <p:ext uri="{BB962C8B-B14F-4D97-AF65-F5344CB8AC3E}">
        <p14:creationId xmlns:p14="http://schemas.microsoft.com/office/powerpoint/2010/main" val="3970242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t>历史与概述</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27</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589650"/>
            <a:ext cx="10529570" cy="4762256"/>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dirty="0">
                <a:sym typeface="+mn-ea"/>
              </a:rPr>
              <a:t>域名系统概述</a:t>
            </a:r>
            <a:endParaRPr kumimoji="1" lang="zh-CN" altLang="en-US" dirty="0">
              <a:cs typeface="微软雅黑" panose="020B0503020204020204" pitchFamily="34" charset="-122"/>
              <a:sym typeface="+mn-ea"/>
            </a:endParaRPr>
          </a:p>
          <a:p>
            <a:pPr lvl="1" algn="just"/>
            <a:r>
              <a:rPr kumimoji="1" lang="zh-CN" altLang="en-US" noProof="0" dirty="0">
                <a:ln>
                  <a:noFill/>
                </a:ln>
                <a:solidFill>
                  <a:srgbClr val="C00000"/>
                </a:solidFill>
                <a:effectLst/>
                <a:uLnTx/>
                <a:uFillTx/>
                <a:sym typeface="+mn-ea"/>
              </a:rPr>
              <a:t>域名系统</a:t>
            </a:r>
            <a:r>
              <a:rPr lang="zh-CN" altLang="en-US" dirty="0">
                <a:sym typeface="+mn-ea"/>
              </a:rPr>
              <a:t>（DNS，</a:t>
            </a:r>
            <a:r>
              <a:rPr kumimoji="1" lang="zh-CN" altLang="en-US" noProof="0" dirty="0">
                <a:ln>
                  <a:noFill/>
                </a:ln>
                <a:solidFill>
                  <a:srgbClr val="C00000"/>
                </a:solidFill>
                <a:effectLst/>
                <a:uLnTx/>
                <a:uFillTx/>
                <a:sym typeface="+mn-ea"/>
              </a:rPr>
              <a:t>D</a:t>
            </a:r>
            <a:r>
              <a:rPr lang="zh-CN" altLang="en-US" dirty="0">
                <a:sym typeface="+mn-ea"/>
              </a:rPr>
              <a:t>omain </a:t>
            </a:r>
            <a:r>
              <a:rPr kumimoji="1" lang="zh-CN" altLang="en-US" noProof="0" dirty="0">
                <a:ln>
                  <a:noFill/>
                </a:ln>
                <a:solidFill>
                  <a:srgbClr val="C00000"/>
                </a:solidFill>
                <a:effectLst/>
                <a:uLnTx/>
                <a:uFillTx/>
                <a:sym typeface="+mn-ea"/>
              </a:rPr>
              <a:t>N</a:t>
            </a:r>
            <a:r>
              <a:rPr lang="zh-CN" altLang="en-US" dirty="0">
                <a:sym typeface="+mn-ea"/>
              </a:rPr>
              <a:t>ame </a:t>
            </a:r>
            <a:r>
              <a:rPr kumimoji="1" lang="zh-CN" altLang="en-US" noProof="0" dirty="0">
                <a:ln>
                  <a:noFill/>
                </a:ln>
                <a:solidFill>
                  <a:srgbClr val="C00000"/>
                </a:solidFill>
                <a:effectLst/>
                <a:uLnTx/>
                <a:uFillTx/>
                <a:sym typeface="+mn-ea"/>
              </a:rPr>
              <a:t>S</a:t>
            </a:r>
            <a:r>
              <a:rPr lang="zh-CN" altLang="en-US" dirty="0">
                <a:sym typeface="+mn-ea"/>
              </a:rPr>
              <a:t>ystem）是互联网重要的基础设施之一，向所有需要域名解析的应用提供服务，主要负责将可读性好的</a:t>
            </a:r>
            <a:r>
              <a:rPr kumimoji="1" lang="zh-CN" altLang="en-US" noProof="0" dirty="0">
                <a:ln>
                  <a:noFill/>
                </a:ln>
                <a:solidFill>
                  <a:srgbClr val="C00000"/>
                </a:solidFill>
                <a:effectLst/>
                <a:uLnTx/>
                <a:uFillTx/>
                <a:sym typeface="+mn-ea"/>
              </a:rPr>
              <a:t>域名映射成IP地址</a:t>
            </a:r>
            <a:endParaRPr lang="zh-CN" altLang="en-US" dirty="0">
              <a:sym typeface="+mn-ea"/>
            </a:endParaRPr>
          </a:p>
          <a:p>
            <a:pPr lvl="1" algn="just"/>
            <a:r>
              <a:rPr lang="en-US" altLang="zh-CN" dirty="0">
                <a:sym typeface="+mn-ea"/>
              </a:rPr>
              <a:t>Internet</a:t>
            </a:r>
            <a:r>
              <a:rPr lang="zh-CN" altLang="en-US" dirty="0">
                <a:sym typeface="+mn-ea"/>
              </a:rPr>
              <a:t>采用</a:t>
            </a:r>
            <a:r>
              <a:rPr kumimoji="1" lang="zh-CN" altLang="en-US" noProof="0" dirty="0">
                <a:ln>
                  <a:noFill/>
                </a:ln>
                <a:solidFill>
                  <a:srgbClr val="C00000"/>
                </a:solidFill>
                <a:effectLst/>
                <a:uLnTx/>
                <a:uFillTx/>
                <a:sym typeface="+mn-ea"/>
              </a:rPr>
              <a:t>层次结构的命名树</a:t>
            </a:r>
            <a:r>
              <a:rPr lang="zh-CN" altLang="en-US" dirty="0">
                <a:sym typeface="+mn-ea"/>
              </a:rPr>
              <a:t>作为主机的名字，并使用</a:t>
            </a:r>
            <a:r>
              <a:rPr kumimoji="1" lang="zh-CN" altLang="en-US" noProof="0" dirty="0">
                <a:ln>
                  <a:noFill/>
                </a:ln>
                <a:solidFill>
                  <a:srgbClr val="C00000"/>
                </a:solidFill>
                <a:effectLst/>
                <a:uLnTx/>
                <a:uFillTx/>
                <a:sym typeface="+mn-ea"/>
              </a:rPr>
              <a:t>分布式</a:t>
            </a:r>
            <a:r>
              <a:rPr lang="zh-CN" altLang="en-US" dirty="0">
                <a:sym typeface="+mn-ea"/>
              </a:rPr>
              <a:t>的域名系统 DNS。</a:t>
            </a:r>
            <a:r>
              <a:rPr lang="en-US" altLang="zh-CN" dirty="0">
                <a:sym typeface="+mn-ea"/>
              </a:rPr>
              <a:t>Internet</a:t>
            </a:r>
            <a:r>
              <a:rPr lang="zh-CN" altLang="en-US" dirty="0">
                <a:sym typeface="+mn-ea"/>
              </a:rPr>
              <a:t>的DNS是一个</a:t>
            </a:r>
            <a:r>
              <a:rPr kumimoji="1" lang="zh-CN" altLang="en-US" noProof="0" dirty="0">
                <a:ln>
                  <a:noFill/>
                </a:ln>
                <a:solidFill>
                  <a:srgbClr val="C00000"/>
                </a:solidFill>
                <a:effectLst/>
                <a:uLnTx/>
                <a:uFillTx/>
                <a:sym typeface="+mn-ea"/>
              </a:rPr>
              <a:t>联机分布式数据库系统</a:t>
            </a:r>
            <a:endParaRPr lang="zh-CN" altLang="en-US" dirty="0">
              <a:sym typeface="+mn-ea"/>
            </a:endParaRPr>
          </a:p>
          <a:p>
            <a:pPr lvl="1" algn="just"/>
            <a:r>
              <a:rPr lang="zh-CN" altLang="en-US" dirty="0">
                <a:sym typeface="+mn-ea"/>
              </a:rPr>
              <a:t>名字到域名的解析是由</a:t>
            </a:r>
            <a:r>
              <a:rPr kumimoji="1" lang="zh-CN" altLang="en-US" noProof="0" dirty="0">
                <a:ln>
                  <a:noFill/>
                </a:ln>
                <a:solidFill>
                  <a:srgbClr val="C00000"/>
                </a:solidFill>
                <a:effectLst/>
                <a:uLnTx/>
                <a:uFillTx/>
                <a:sym typeface="+mn-ea"/>
              </a:rPr>
              <a:t>若干个</a:t>
            </a:r>
            <a:r>
              <a:rPr lang="zh-CN" altLang="en-US" dirty="0">
                <a:sym typeface="+mn-ea"/>
              </a:rPr>
              <a:t>域名服务器程序完成的。域名服务器程序在专设的结点上运行，相应的结点也称为</a:t>
            </a:r>
            <a:r>
              <a:rPr kumimoji="1" lang="zh-CN" altLang="en-US" noProof="0" dirty="0">
                <a:ln>
                  <a:noFill/>
                </a:ln>
                <a:solidFill>
                  <a:srgbClr val="C00000"/>
                </a:solidFill>
                <a:effectLst/>
                <a:uLnTx/>
                <a:uFillTx/>
                <a:sym typeface="+mn-ea"/>
              </a:rPr>
              <a:t>名字服务器</a:t>
            </a:r>
            <a:r>
              <a:rPr lang="zh-CN" altLang="en-US" dirty="0">
                <a:sym typeface="+mn-ea"/>
              </a:rPr>
              <a:t>(</a:t>
            </a:r>
            <a:r>
              <a:rPr lang="en-US" altLang="zh-CN" dirty="0">
                <a:sym typeface="+mn-ea"/>
              </a:rPr>
              <a:t>N</a:t>
            </a:r>
            <a:r>
              <a:rPr lang="zh-CN" altLang="en-US" dirty="0">
                <a:sym typeface="+mn-ea"/>
              </a:rPr>
              <a:t>ame </a:t>
            </a:r>
            <a:r>
              <a:rPr lang="en-US" altLang="zh-CN" dirty="0">
                <a:sym typeface="+mn-ea"/>
              </a:rPr>
              <a:t>S</a:t>
            </a:r>
            <a:r>
              <a:rPr lang="zh-CN" altLang="en-US" dirty="0">
                <a:sym typeface="+mn-ea"/>
              </a:rPr>
              <a:t>erver)或</a:t>
            </a:r>
            <a:r>
              <a:rPr kumimoji="1" lang="zh-CN" altLang="en-US" noProof="0" dirty="0">
                <a:ln>
                  <a:noFill/>
                </a:ln>
                <a:solidFill>
                  <a:srgbClr val="C00000"/>
                </a:solidFill>
                <a:effectLst/>
                <a:uLnTx/>
                <a:uFillTx/>
                <a:sym typeface="+mn-ea"/>
              </a:rPr>
              <a:t>域名服务器</a:t>
            </a:r>
            <a:r>
              <a:rPr lang="zh-CN" altLang="en-US" dirty="0">
                <a:sym typeface="+mn-ea"/>
              </a:rPr>
              <a:t>(Domain Name Server)</a:t>
            </a:r>
            <a:endParaRPr lang="zh-CN" altLang="en-US" dirty="0"/>
          </a:p>
          <a:p>
            <a:pPr lvl="2" algn="just"/>
            <a:endParaRPr lang="zh-CN" altLang="en-US" dirty="0"/>
          </a:p>
        </p:txBody>
      </p:sp>
      <p:sp>
        <p:nvSpPr>
          <p:cNvPr id="6" name="内容占位符 2"/>
          <p:cNvSpPr>
            <a:spLocks noGrp="1"/>
          </p:cNvSpPr>
          <p:nvPr/>
        </p:nvSpPr>
        <p:spPr>
          <a:xfrm>
            <a:off x="838200" y="1351915"/>
            <a:ext cx="5147945"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endParaRPr kumimoji="1" lang="zh-CN" altLang="en-US" dirty="0">
              <a:solidFill>
                <a:schemeClr val="tx1"/>
              </a:solidFill>
              <a:cs typeface="微软雅黑" panose="020B0503020204020204" pitchFamily="34" charset="-122"/>
              <a:sym typeface="+mn-ea"/>
            </a:endParaRPr>
          </a:p>
        </p:txBody>
      </p:sp>
      <p:grpSp>
        <p:nvGrpSpPr>
          <p:cNvPr id="14" name="组合 13"/>
          <p:cNvGrpSpPr/>
          <p:nvPr/>
        </p:nvGrpSpPr>
        <p:grpSpPr bwMode="auto">
          <a:xfrm>
            <a:off x="2940535" y="5505577"/>
            <a:ext cx="6524625" cy="631825"/>
            <a:chOff x="0" y="0"/>
            <a:chExt cx="4110" cy="398"/>
          </a:xfrm>
        </p:grpSpPr>
        <p:sp>
          <p:nvSpPr>
            <p:cNvPr id="15" name="文本框 20484"/>
            <p:cNvSpPr txBox="1">
              <a:spLocks noChangeArrowheads="1"/>
            </p:cNvSpPr>
            <p:nvPr/>
          </p:nvSpPr>
          <p:spPr bwMode="auto">
            <a:xfrm>
              <a:off x="0" y="19"/>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dirty="0">
                  <a:solidFill>
                    <a:schemeClr val="tx1"/>
                  </a:solidFill>
                  <a:latin typeface="微软雅黑" panose="020B0503020204020204" pitchFamily="34" charset="-122"/>
                  <a:ea typeface="微软雅黑" panose="020B0503020204020204" pitchFamily="34" charset="-122"/>
                </a:rPr>
                <a:t>域名</a:t>
              </a:r>
            </a:p>
          </p:txBody>
        </p:sp>
        <p:sp>
          <p:nvSpPr>
            <p:cNvPr id="16" name="文本框 20485"/>
            <p:cNvSpPr txBox="1">
              <a:spLocks noChangeArrowheads="1"/>
            </p:cNvSpPr>
            <p:nvPr/>
          </p:nvSpPr>
          <p:spPr bwMode="auto">
            <a:xfrm>
              <a:off x="3344" y="0"/>
              <a:ext cx="76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17" name="矩形 20486"/>
            <p:cNvSpPr>
              <a:spLocks noChangeArrowheads="1"/>
            </p:cNvSpPr>
            <p:nvPr/>
          </p:nvSpPr>
          <p:spPr bwMode="auto">
            <a:xfrm>
              <a:off x="1244" y="14"/>
              <a:ext cx="1364" cy="38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eaLnBrk="0" hangingPunct="0"/>
              <a:r>
                <a:rPr lang="en-US" altLang="zh-CN" sz="2800" dirty="0">
                  <a:solidFill>
                    <a:schemeClr val="tx1"/>
                  </a:solidFill>
                  <a:latin typeface="微软雅黑" panose="020B0503020204020204" pitchFamily="34" charset="-122"/>
                  <a:ea typeface="微软雅黑" panose="020B0503020204020204" pitchFamily="34" charset="-122"/>
                </a:rPr>
                <a:t>DNS</a:t>
              </a:r>
            </a:p>
          </p:txBody>
        </p:sp>
        <p:sp>
          <p:nvSpPr>
            <p:cNvPr id="18" name="右箭头 20487"/>
            <p:cNvSpPr>
              <a:spLocks noChangeArrowheads="1"/>
            </p:cNvSpPr>
            <p:nvPr/>
          </p:nvSpPr>
          <p:spPr bwMode="auto">
            <a:xfrm>
              <a:off x="540" y="79"/>
              <a:ext cx="702" cy="208"/>
            </a:xfrm>
            <a:prstGeom prst="rightArrow">
              <a:avLst>
                <a:gd name="adj1" fmla="val 50000"/>
                <a:gd name="adj2" fmla="val 86835"/>
              </a:avLst>
            </a:prstGeom>
            <a:solidFill>
              <a:schemeClr val="hlink"/>
            </a:solidFill>
            <a:ln w="9525">
              <a:solidFill>
                <a:schemeClr val="tx1"/>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9" name="右箭头 20488"/>
            <p:cNvSpPr>
              <a:spLocks noChangeArrowheads="1"/>
            </p:cNvSpPr>
            <p:nvPr/>
          </p:nvSpPr>
          <p:spPr bwMode="auto">
            <a:xfrm>
              <a:off x="2610" y="79"/>
              <a:ext cx="721" cy="208"/>
            </a:xfrm>
            <a:prstGeom prst="rightArrow">
              <a:avLst>
                <a:gd name="adj1" fmla="val 50000"/>
                <a:gd name="adj2" fmla="val 86594"/>
              </a:avLst>
            </a:prstGeom>
            <a:solidFill>
              <a:schemeClr val="hlink"/>
            </a:solidFill>
            <a:ln w="9525">
              <a:solidFill>
                <a:schemeClr val="tx1"/>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9672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域名系统名字空间和层次结构</a:t>
            </a:r>
            <a:endParaRPr lang="zh-CN" altLang="en-US"/>
          </a:p>
        </p:txBody>
      </p:sp>
      <p:sp>
        <p:nvSpPr>
          <p:cNvPr id="5" name="页脚占位符 4"/>
          <p:cNvSpPr>
            <a:spLocks noGrp="1"/>
          </p:cNvSpPr>
          <p:nvPr>
            <p:ph type="ftr" sz="quarter" idx="11"/>
          </p:nvPr>
        </p:nvSpPr>
        <p:spPr/>
        <p:txBody>
          <a:bodyPr/>
          <a:lstStyle/>
          <a:p>
            <a:r>
              <a:rPr kumimoji="1" lang="zh-CN" altLang="en-US" dirty="0"/>
              <a:t>引自：计算机网络，谢希仁</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28</a:t>
            </a:fld>
            <a:endParaRPr kumimoji="1" lang="zh-CN" altLang="en-US" dirty="0"/>
          </a:p>
        </p:txBody>
      </p:sp>
      <p:grpSp>
        <p:nvGrpSpPr>
          <p:cNvPr id="3" name="组合 2"/>
          <p:cNvGrpSpPr/>
          <p:nvPr/>
        </p:nvGrpSpPr>
        <p:grpSpPr>
          <a:xfrm>
            <a:off x="1381125" y="1223645"/>
            <a:ext cx="9238852" cy="5265420"/>
            <a:chOff x="1381125" y="1223645"/>
            <a:chExt cx="9238852" cy="5265420"/>
          </a:xfrm>
        </p:grpSpPr>
        <p:sp>
          <p:nvSpPr>
            <p:cNvPr id="215" name="矩形 11266"/>
            <p:cNvSpPr>
              <a:spLocks noChangeArrowheads="1"/>
            </p:cNvSpPr>
            <p:nvPr/>
          </p:nvSpPr>
          <p:spPr bwMode="auto">
            <a:xfrm>
              <a:off x="1389138" y="4837877"/>
              <a:ext cx="9212251" cy="84367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 name="矩形 11267"/>
            <p:cNvSpPr>
              <a:spLocks noChangeArrowheads="1"/>
            </p:cNvSpPr>
            <p:nvPr/>
          </p:nvSpPr>
          <p:spPr bwMode="auto">
            <a:xfrm>
              <a:off x="1398752" y="5681550"/>
              <a:ext cx="9194625" cy="807515"/>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 name="矩形 11268"/>
            <p:cNvSpPr>
              <a:spLocks noChangeArrowheads="1"/>
            </p:cNvSpPr>
            <p:nvPr/>
          </p:nvSpPr>
          <p:spPr bwMode="auto">
            <a:xfrm>
              <a:off x="1381125" y="3061646"/>
              <a:ext cx="9212252" cy="180335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 name="矩形 11269"/>
            <p:cNvSpPr>
              <a:spLocks noChangeArrowheads="1"/>
            </p:cNvSpPr>
            <p:nvPr/>
          </p:nvSpPr>
          <p:spPr bwMode="auto">
            <a:xfrm>
              <a:off x="1381126" y="1832294"/>
              <a:ext cx="9212252" cy="129564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 name="直接连接符 11271"/>
            <p:cNvSpPr>
              <a:spLocks noChangeShapeType="1"/>
            </p:cNvSpPr>
            <p:nvPr/>
          </p:nvSpPr>
          <p:spPr bwMode="auto">
            <a:xfrm flipV="1">
              <a:off x="1560595" y="2294807"/>
              <a:ext cx="8904589"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0" name="直接连接符 11272"/>
            <p:cNvSpPr>
              <a:spLocks noChangeShapeType="1"/>
            </p:cNvSpPr>
            <p:nvPr/>
          </p:nvSpPr>
          <p:spPr bwMode="auto">
            <a:xfrm rot="16200000">
              <a:off x="2760565" y="2471829"/>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1" name="直接连接符 11273"/>
            <p:cNvSpPr>
              <a:spLocks noChangeShapeType="1"/>
            </p:cNvSpPr>
            <p:nvPr/>
          </p:nvSpPr>
          <p:spPr bwMode="auto">
            <a:xfrm rot="16200000">
              <a:off x="3339884" y="2471075"/>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2" name="直接连接符 11274"/>
            <p:cNvSpPr>
              <a:spLocks noChangeShapeType="1"/>
            </p:cNvSpPr>
            <p:nvPr/>
          </p:nvSpPr>
          <p:spPr bwMode="auto">
            <a:xfrm rot="16200000">
              <a:off x="3923914" y="2447724"/>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3" name="直接连接符 11275"/>
            <p:cNvSpPr>
              <a:spLocks noChangeShapeType="1"/>
            </p:cNvSpPr>
            <p:nvPr/>
          </p:nvSpPr>
          <p:spPr bwMode="auto">
            <a:xfrm rot="16200000">
              <a:off x="4507191"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4" name="直接连接符 11276"/>
            <p:cNvSpPr>
              <a:spLocks noChangeShapeType="1"/>
            </p:cNvSpPr>
            <p:nvPr/>
          </p:nvSpPr>
          <p:spPr bwMode="auto">
            <a:xfrm rot="16200000">
              <a:off x="5090468"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 name="直接连接符 11277"/>
            <p:cNvSpPr>
              <a:spLocks noChangeShapeType="1"/>
            </p:cNvSpPr>
            <p:nvPr/>
          </p:nvSpPr>
          <p:spPr bwMode="auto">
            <a:xfrm rot="16200000">
              <a:off x="5669788"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6" name="直接连接符 11278"/>
            <p:cNvSpPr>
              <a:spLocks noChangeShapeType="1"/>
            </p:cNvSpPr>
            <p:nvPr/>
          </p:nvSpPr>
          <p:spPr bwMode="auto">
            <a:xfrm rot="16200000">
              <a:off x="6253817"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7" name="直接连接符 11279"/>
            <p:cNvSpPr>
              <a:spLocks noChangeShapeType="1"/>
            </p:cNvSpPr>
            <p:nvPr/>
          </p:nvSpPr>
          <p:spPr bwMode="auto">
            <a:xfrm rot="16200000">
              <a:off x="6837094"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8" name="直接连接符 11280"/>
            <p:cNvSpPr>
              <a:spLocks noChangeShapeType="1"/>
            </p:cNvSpPr>
            <p:nvPr/>
          </p:nvSpPr>
          <p:spPr bwMode="auto">
            <a:xfrm rot="16200000">
              <a:off x="7416414"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9" name="直接连接符 11281"/>
            <p:cNvSpPr>
              <a:spLocks noChangeShapeType="1"/>
            </p:cNvSpPr>
            <p:nvPr/>
          </p:nvSpPr>
          <p:spPr bwMode="auto">
            <a:xfrm rot="16200000">
              <a:off x="7999691"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0" name="直接连接符 11282"/>
            <p:cNvSpPr>
              <a:spLocks noChangeShapeType="1"/>
            </p:cNvSpPr>
            <p:nvPr/>
          </p:nvSpPr>
          <p:spPr bwMode="auto">
            <a:xfrm rot="16200000">
              <a:off x="8583720"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1" name="直接连接符 11283"/>
            <p:cNvSpPr>
              <a:spLocks noChangeShapeType="1"/>
            </p:cNvSpPr>
            <p:nvPr/>
          </p:nvSpPr>
          <p:spPr bwMode="auto">
            <a:xfrm rot="16200000">
              <a:off x="9129485"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2" name="直接连接符 11284"/>
            <p:cNvSpPr>
              <a:spLocks noChangeShapeType="1"/>
            </p:cNvSpPr>
            <p:nvPr/>
          </p:nvSpPr>
          <p:spPr bwMode="auto">
            <a:xfrm rot="5400000" flipH="1">
              <a:off x="9711159"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 name="文本框 11285"/>
            <p:cNvSpPr txBox="1">
              <a:spLocks noChangeArrowheads="1"/>
            </p:cNvSpPr>
            <p:nvPr/>
          </p:nvSpPr>
          <p:spPr bwMode="auto">
            <a:xfrm>
              <a:off x="4949691" y="2493673"/>
              <a:ext cx="71659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com</a:t>
              </a:r>
            </a:p>
          </p:txBody>
        </p:sp>
        <p:sp>
          <p:nvSpPr>
            <p:cNvPr id="234" name="文本框 11286"/>
            <p:cNvSpPr txBox="1">
              <a:spLocks noChangeArrowheads="1"/>
            </p:cNvSpPr>
            <p:nvPr/>
          </p:nvSpPr>
          <p:spPr bwMode="auto">
            <a:xfrm>
              <a:off x="5529763" y="2493673"/>
              <a:ext cx="58327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net</a:t>
              </a:r>
            </a:p>
          </p:txBody>
        </p:sp>
        <p:sp>
          <p:nvSpPr>
            <p:cNvPr id="235" name="文本框 11287"/>
            <p:cNvSpPr txBox="1">
              <a:spLocks noChangeArrowheads="1"/>
            </p:cNvSpPr>
            <p:nvPr/>
          </p:nvSpPr>
          <p:spPr bwMode="auto">
            <a:xfrm>
              <a:off x="6093811" y="2493673"/>
              <a:ext cx="60571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org</a:t>
              </a:r>
            </a:p>
          </p:txBody>
        </p:sp>
        <p:sp>
          <p:nvSpPr>
            <p:cNvPr id="236" name="文本框 11288"/>
            <p:cNvSpPr txBox="1">
              <a:spLocks noChangeArrowheads="1"/>
            </p:cNvSpPr>
            <p:nvPr/>
          </p:nvSpPr>
          <p:spPr bwMode="auto">
            <a:xfrm>
              <a:off x="6675486" y="2493673"/>
              <a:ext cx="6518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edu</a:t>
              </a:r>
            </a:p>
          </p:txBody>
        </p:sp>
        <p:sp>
          <p:nvSpPr>
            <p:cNvPr id="237" name="文本框 11289"/>
            <p:cNvSpPr txBox="1">
              <a:spLocks noChangeArrowheads="1"/>
            </p:cNvSpPr>
            <p:nvPr/>
          </p:nvSpPr>
          <p:spPr bwMode="auto">
            <a:xfrm>
              <a:off x="7257161" y="2493673"/>
              <a:ext cx="64609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gov</a:t>
              </a:r>
            </a:p>
          </p:txBody>
        </p:sp>
        <p:sp>
          <p:nvSpPr>
            <p:cNvPr id="238" name="文本框 11290"/>
            <p:cNvSpPr txBox="1">
              <a:spLocks noChangeArrowheads="1"/>
            </p:cNvSpPr>
            <p:nvPr/>
          </p:nvSpPr>
          <p:spPr bwMode="auto">
            <a:xfrm>
              <a:off x="7859667" y="2493673"/>
              <a:ext cx="56084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mil</a:t>
              </a:r>
            </a:p>
          </p:txBody>
        </p:sp>
        <p:sp>
          <p:nvSpPr>
            <p:cNvPr id="239" name="文本框 11291"/>
            <p:cNvSpPr txBox="1">
              <a:spLocks noChangeArrowheads="1"/>
            </p:cNvSpPr>
            <p:nvPr/>
          </p:nvSpPr>
          <p:spPr bwMode="auto">
            <a:xfrm>
              <a:off x="2289692" y="2493673"/>
              <a:ext cx="80248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coop</a:t>
              </a:r>
            </a:p>
          </p:txBody>
        </p:sp>
        <p:sp>
          <p:nvSpPr>
            <p:cNvPr id="240" name="文本框 11292"/>
            <p:cNvSpPr txBox="1">
              <a:spLocks noChangeArrowheads="1"/>
            </p:cNvSpPr>
            <p:nvPr/>
          </p:nvSpPr>
          <p:spPr bwMode="auto">
            <a:xfrm>
              <a:off x="3735065" y="2493673"/>
              <a:ext cx="542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biz</a:t>
              </a:r>
            </a:p>
          </p:txBody>
        </p:sp>
        <p:sp>
          <p:nvSpPr>
            <p:cNvPr id="241" name="文本框 11293"/>
            <p:cNvSpPr txBox="1">
              <a:spLocks noChangeArrowheads="1"/>
            </p:cNvSpPr>
            <p:nvPr/>
          </p:nvSpPr>
          <p:spPr bwMode="auto">
            <a:xfrm>
              <a:off x="3054040" y="2493673"/>
              <a:ext cx="66211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info</a:t>
              </a:r>
            </a:p>
          </p:txBody>
        </p:sp>
        <p:sp>
          <p:nvSpPr>
            <p:cNvPr id="242" name="文本框 11294"/>
            <p:cNvSpPr txBox="1">
              <a:spLocks noChangeArrowheads="1"/>
            </p:cNvSpPr>
            <p:nvPr/>
          </p:nvSpPr>
          <p:spPr bwMode="auto">
            <a:xfrm>
              <a:off x="4227004" y="2493673"/>
              <a:ext cx="72877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aero</a:t>
              </a:r>
            </a:p>
          </p:txBody>
        </p:sp>
        <p:sp>
          <p:nvSpPr>
            <p:cNvPr id="243" name="文本框 11295"/>
            <p:cNvSpPr txBox="1">
              <a:spLocks noChangeArrowheads="1"/>
            </p:cNvSpPr>
            <p:nvPr/>
          </p:nvSpPr>
          <p:spPr bwMode="auto">
            <a:xfrm>
              <a:off x="8450955" y="2493673"/>
              <a:ext cx="5057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int</a:t>
              </a:r>
            </a:p>
          </p:txBody>
        </p:sp>
        <p:sp>
          <p:nvSpPr>
            <p:cNvPr id="244" name="文本框 11296"/>
            <p:cNvSpPr txBox="1">
              <a:spLocks noChangeArrowheads="1"/>
            </p:cNvSpPr>
            <p:nvPr/>
          </p:nvSpPr>
          <p:spPr bwMode="auto">
            <a:xfrm>
              <a:off x="9082304" y="2493673"/>
              <a:ext cx="47110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cn</a:t>
              </a:r>
            </a:p>
          </p:txBody>
        </p:sp>
        <p:sp>
          <p:nvSpPr>
            <p:cNvPr id="245" name="文本框 11297"/>
            <p:cNvSpPr txBox="1">
              <a:spLocks noChangeArrowheads="1"/>
            </p:cNvSpPr>
            <p:nvPr/>
          </p:nvSpPr>
          <p:spPr bwMode="auto">
            <a:xfrm>
              <a:off x="9633533" y="2493673"/>
              <a:ext cx="482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uk</a:t>
              </a:r>
            </a:p>
          </p:txBody>
        </p:sp>
        <p:sp>
          <p:nvSpPr>
            <p:cNvPr id="246" name="文本框 11298"/>
            <p:cNvSpPr txBox="1">
              <a:spLocks noChangeArrowheads="1"/>
            </p:cNvSpPr>
            <p:nvPr/>
          </p:nvSpPr>
          <p:spPr bwMode="auto">
            <a:xfrm>
              <a:off x="9976449" y="2127580"/>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latin typeface="微软雅黑" panose="020B0503020204020204" pitchFamily="34" charset="-122"/>
                  <a:ea typeface="微软雅黑" panose="020B0503020204020204" pitchFamily="34" charset="-122"/>
                </a:rPr>
                <a:t>…</a:t>
              </a:r>
            </a:p>
          </p:txBody>
        </p:sp>
        <p:sp>
          <p:nvSpPr>
            <p:cNvPr id="247" name="直接连接符 11299"/>
            <p:cNvSpPr>
              <a:spLocks noChangeShapeType="1"/>
            </p:cNvSpPr>
            <p:nvPr/>
          </p:nvSpPr>
          <p:spPr bwMode="auto">
            <a:xfrm rot="16200000">
              <a:off x="8758529" y="3414934"/>
              <a:ext cx="1080202"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8" name="直接连接符 11300"/>
            <p:cNvSpPr>
              <a:spLocks noChangeShapeType="1"/>
            </p:cNvSpPr>
            <p:nvPr/>
          </p:nvSpPr>
          <p:spPr bwMode="auto">
            <a:xfrm rot="16200000">
              <a:off x="9413768"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9" name="直接连接符 11301"/>
            <p:cNvSpPr>
              <a:spLocks noChangeShapeType="1"/>
            </p:cNvSpPr>
            <p:nvPr/>
          </p:nvSpPr>
          <p:spPr bwMode="auto">
            <a:xfrm rot="16200000">
              <a:off x="883445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0" name="直接连接符 11302"/>
            <p:cNvSpPr>
              <a:spLocks noChangeShapeType="1"/>
            </p:cNvSpPr>
            <p:nvPr/>
          </p:nvSpPr>
          <p:spPr bwMode="auto">
            <a:xfrm rot="16200000">
              <a:off x="825117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1" name="直接连接符 11303"/>
            <p:cNvSpPr>
              <a:spLocks noChangeShapeType="1"/>
            </p:cNvSpPr>
            <p:nvPr/>
          </p:nvSpPr>
          <p:spPr bwMode="auto">
            <a:xfrm rot="16200000">
              <a:off x="7667142"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2" name="直接连接符 11304"/>
            <p:cNvSpPr>
              <a:spLocks noChangeShapeType="1"/>
            </p:cNvSpPr>
            <p:nvPr/>
          </p:nvSpPr>
          <p:spPr bwMode="auto">
            <a:xfrm rot="16200000">
              <a:off x="708782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直接连接符 11305"/>
            <p:cNvSpPr>
              <a:spLocks noChangeShapeType="1"/>
            </p:cNvSpPr>
            <p:nvPr/>
          </p:nvSpPr>
          <p:spPr bwMode="auto">
            <a:xfrm rot="16200000">
              <a:off x="6504546"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4" name="直接连接符 11306"/>
            <p:cNvSpPr>
              <a:spLocks noChangeShapeType="1"/>
            </p:cNvSpPr>
            <p:nvPr/>
          </p:nvSpPr>
          <p:spPr bwMode="auto">
            <a:xfrm rot="16200000">
              <a:off x="5920516"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直接连接符 11307"/>
            <p:cNvSpPr>
              <a:spLocks noChangeShapeType="1"/>
            </p:cNvSpPr>
            <p:nvPr/>
          </p:nvSpPr>
          <p:spPr bwMode="auto">
            <a:xfrm rot="16200000">
              <a:off x="5337239"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直接连接符 11308"/>
            <p:cNvSpPr>
              <a:spLocks noChangeShapeType="1"/>
            </p:cNvSpPr>
            <p:nvPr/>
          </p:nvSpPr>
          <p:spPr bwMode="auto">
            <a:xfrm rot="16200000">
              <a:off x="475792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7" name="直接连接符 11309"/>
            <p:cNvSpPr>
              <a:spLocks noChangeShapeType="1"/>
            </p:cNvSpPr>
            <p:nvPr/>
          </p:nvSpPr>
          <p:spPr bwMode="auto">
            <a:xfrm rot="16200000">
              <a:off x="9997045"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8" name="文本框 11310"/>
            <p:cNvSpPr txBox="1">
              <a:spLocks noChangeArrowheads="1"/>
            </p:cNvSpPr>
            <p:nvPr/>
          </p:nvSpPr>
          <p:spPr bwMode="auto">
            <a:xfrm>
              <a:off x="4642029" y="4095145"/>
              <a:ext cx="482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hk</a:t>
              </a:r>
            </a:p>
          </p:txBody>
        </p:sp>
        <p:sp>
          <p:nvSpPr>
            <p:cNvPr id="259" name="文本框 11311"/>
            <p:cNvSpPr txBox="1">
              <a:spLocks noChangeArrowheads="1"/>
            </p:cNvSpPr>
            <p:nvPr/>
          </p:nvSpPr>
          <p:spPr bwMode="auto">
            <a:xfrm>
              <a:off x="5225306" y="4095145"/>
              <a:ext cx="37175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js</a:t>
              </a:r>
            </a:p>
          </p:txBody>
        </p:sp>
        <p:sp>
          <p:nvSpPr>
            <p:cNvPr id="260" name="文本框 11312"/>
            <p:cNvSpPr txBox="1">
              <a:spLocks noChangeArrowheads="1"/>
            </p:cNvSpPr>
            <p:nvPr/>
          </p:nvSpPr>
          <p:spPr bwMode="auto">
            <a:xfrm>
              <a:off x="5806980" y="4095145"/>
              <a:ext cx="46085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sh</a:t>
              </a:r>
            </a:p>
          </p:txBody>
        </p:sp>
        <p:sp>
          <p:nvSpPr>
            <p:cNvPr id="261" name="文本框 11313"/>
            <p:cNvSpPr txBox="1">
              <a:spLocks noChangeArrowheads="1"/>
            </p:cNvSpPr>
            <p:nvPr/>
          </p:nvSpPr>
          <p:spPr bwMode="auto">
            <a:xfrm>
              <a:off x="6390257" y="4095145"/>
              <a:ext cx="41662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bj</a:t>
              </a:r>
            </a:p>
          </p:txBody>
        </p:sp>
        <p:sp>
          <p:nvSpPr>
            <p:cNvPr id="262" name="文本框 11314"/>
            <p:cNvSpPr txBox="1">
              <a:spLocks noChangeArrowheads="1"/>
            </p:cNvSpPr>
            <p:nvPr/>
          </p:nvSpPr>
          <p:spPr bwMode="auto">
            <a:xfrm>
              <a:off x="6930269" y="4110210"/>
              <a:ext cx="60571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org</a:t>
              </a:r>
            </a:p>
          </p:txBody>
        </p:sp>
        <p:sp>
          <p:nvSpPr>
            <p:cNvPr id="263" name="文本框 11315"/>
            <p:cNvSpPr txBox="1">
              <a:spLocks noChangeArrowheads="1"/>
            </p:cNvSpPr>
            <p:nvPr/>
          </p:nvSpPr>
          <p:spPr bwMode="auto">
            <a:xfrm>
              <a:off x="7499124" y="4095145"/>
              <a:ext cx="58327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net</a:t>
              </a:r>
            </a:p>
          </p:txBody>
        </p:sp>
        <p:sp>
          <p:nvSpPr>
            <p:cNvPr id="264" name="文本框 11316"/>
            <p:cNvSpPr txBox="1">
              <a:spLocks noChangeArrowheads="1"/>
            </p:cNvSpPr>
            <p:nvPr/>
          </p:nvSpPr>
          <p:spPr bwMode="auto">
            <a:xfrm>
              <a:off x="8136883" y="4095145"/>
              <a:ext cx="64609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gov</a:t>
              </a:r>
            </a:p>
          </p:txBody>
        </p:sp>
        <p:sp>
          <p:nvSpPr>
            <p:cNvPr id="265" name="文本框 11317"/>
            <p:cNvSpPr txBox="1">
              <a:spLocks noChangeArrowheads="1"/>
            </p:cNvSpPr>
            <p:nvPr/>
          </p:nvSpPr>
          <p:spPr bwMode="auto">
            <a:xfrm>
              <a:off x="8720160" y="4095145"/>
              <a:ext cx="6518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edu</a:t>
              </a:r>
            </a:p>
          </p:txBody>
        </p:sp>
        <p:sp>
          <p:nvSpPr>
            <p:cNvPr id="266" name="文本框 11318"/>
            <p:cNvSpPr txBox="1">
              <a:spLocks noChangeArrowheads="1"/>
            </p:cNvSpPr>
            <p:nvPr/>
          </p:nvSpPr>
          <p:spPr bwMode="auto">
            <a:xfrm>
              <a:off x="9303437" y="4095145"/>
              <a:ext cx="71659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com</a:t>
              </a:r>
            </a:p>
          </p:txBody>
        </p:sp>
        <p:sp>
          <p:nvSpPr>
            <p:cNvPr id="267" name="文本框 11319"/>
            <p:cNvSpPr txBox="1">
              <a:spLocks noChangeArrowheads="1"/>
            </p:cNvSpPr>
            <p:nvPr/>
          </p:nvSpPr>
          <p:spPr bwMode="auto">
            <a:xfrm>
              <a:off x="9885112" y="4095145"/>
              <a:ext cx="45508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ac</a:t>
              </a:r>
            </a:p>
          </p:txBody>
        </p:sp>
        <p:sp>
          <p:nvSpPr>
            <p:cNvPr id="268" name="文本框 11320"/>
            <p:cNvSpPr txBox="1">
              <a:spLocks noChangeArrowheads="1"/>
            </p:cNvSpPr>
            <p:nvPr/>
          </p:nvSpPr>
          <p:spPr bwMode="auto">
            <a:xfrm>
              <a:off x="4164511" y="3726037"/>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solidFill>
                    <a:srgbClr val="333399"/>
                  </a:solidFill>
                  <a:latin typeface="微软雅黑" panose="020B0503020204020204" pitchFamily="34" charset="-122"/>
                  <a:ea typeface="微软雅黑" panose="020B0503020204020204" pitchFamily="34" charset="-122"/>
                </a:rPr>
                <a:t>…</a:t>
              </a:r>
            </a:p>
          </p:txBody>
        </p:sp>
        <p:sp>
          <p:nvSpPr>
            <p:cNvPr id="269" name="直接连接符 11321"/>
            <p:cNvSpPr>
              <a:spLocks noChangeShapeType="1"/>
            </p:cNvSpPr>
            <p:nvPr/>
          </p:nvSpPr>
          <p:spPr bwMode="auto">
            <a:xfrm rot="16200000">
              <a:off x="8789253" y="4675170"/>
              <a:ext cx="35856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0" name="文本框 11322"/>
            <p:cNvSpPr txBox="1">
              <a:spLocks noChangeArrowheads="1"/>
            </p:cNvSpPr>
            <p:nvPr/>
          </p:nvSpPr>
          <p:spPr bwMode="auto">
            <a:xfrm>
              <a:off x="7020004" y="5026198"/>
              <a:ext cx="6454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pku</a:t>
              </a:r>
            </a:p>
          </p:txBody>
        </p:sp>
        <p:sp>
          <p:nvSpPr>
            <p:cNvPr id="271" name="文本框 11323"/>
            <p:cNvSpPr txBox="1">
              <a:spLocks noChangeArrowheads="1"/>
            </p:cNvSpPr>
            <p:nvPr/>
          </p:nvSpPr>
          <p:spPr bwMode="auto">
            <a:xfrm>
              <a:off x="7656160" y="5024691"/>
              <a:ext cx="89478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fudan</a:t>
              </a:r>
            </a:p>
          </p:txBody>
        </p:sp>
        <p:sp>
          <p:nvSpPr>
            <p:cNvPr id="272" name="文本框 11324"/>
            <p:cNvSpPr txBox="1">
              <a:spLocks noChangeArrowheads="1"/>
            </p:cNvSpPr>
            <p:nvPr/>
          </p:nvSpPr>
          <p:spPr bwMode="auto">
            <a:xfrm>
              <a:off x="8540690" y="5024691"/>
              <a:ext cx="79030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CC00CC"/>
                  </a:solidFill>
                  <a:latin typeface="微软雅黑" panose="020B0503020204020204" pitchFamily="34" charset="-122"/>
                  <a:ea typeface="微软雅黑" panose="020B0503020204020204" pitchFamily="34" charset="-122"/>
                </a:rPr>
                <a:t>gzhu</a:t>
              </a:r>
            </a:p>
          </p:txBody>
        </p:sp>
        <p:sp>
          <p:nvSpPr>
            <p:cNvPr id="273" name="文本框 11325"/>
            <p:cNvSpPr txBox="1">
              <a:spLocks noChangeArrowheads="1"/>
            </p:cNvSpPr>
            <p:nvPr/>
          </p:nvSpPr>
          <p:spPr bwMode="auto">
            <a:xfrm>
              <a:off x="5550594" y="5024691"/>
              <a:ext cx="124539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tsinghua</a:t>
              </a:r>
            </a:p>
          </p:txBody>
        </p:sp>
        <p:sp>
          <p:nvSpPr>
            <p:cNvPr id="274" name="文本框 11326"/>
            <p:cNvSpPr txBox="1">
              <a:spLocks noChangeArrowheads="1"/>
            </p:cNvSpPr>
            <p:nvPr/>
          </p:nvSpPr>
          <p:spPr bwMode="auto">
            <a:xfrm>
              <a:off x="4393655" y="4625453"/>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latin typeface="微软雅黑" panose="020B0503020204020204" pitchFamily="34" charset="-122"/>
                  <a:ea typeface="微软雅黑" panose="020B0503020204020204" pitchFamily="34" charset="-122"/>
                </a:rPr>
                <a:t>…</a:t>
              </a:r>
            </a:p>
          </p:txBody>
        </p:sp>
        <p:sp>
          <p:nvSpPr>
            <p:cNvPr id="275" name="矩形 11327"/>
            <p:cNvSpPr>
              <a:spLocks noChangeArrowheads="1"/>
            </p:cNvSpPr>
            <p:nvPr/>
          </p:nvSpPr>
          <p:spPr bwMode="auto">
            <a:xfrm>
              <a:off x="5651546" y="1353209"/>
              <a:ext cx="708265" cy="351028"/>
            </a:xfrm>
            <a:prstGeom prst="rect">
              <a:avLst/>
            </a:prstGeom>
            <a:solidFill>
              <a:srgbClr val="99FFCC"/>
            </a:solidFill>
            <a:ln w="19050">
              <a:solidFill>
                <a:schemeClr val="tx1"/>
              </a:solidFill>
              <a:miter lim="800000"/>
            </a:ln>
          </p:spPr>
          <p:txBody>
            <a:bodyPr wrap="none" anchor="ctr"/>
            <a:lstStyle/>
            <a:p>
              <a:pPr algn="ctr"/>
              <a:r>
                <a:rPr lang="zh-CN" altLang="en-US" sz="2400">
                  <a:latin typeface="微软雅黑" panose="020B0503020204020204" pitchFamily="34" charset="-122"/>
                  <a:ea typeface="微软雅黑" panose="020B0503020204020204" pitchFamily="34" charset="-122"/>
                </a:rPr>
                <a:t>树根</a:t>
              </a:r>
            </a:p>
          </p:txBody>
        </p:sp>
        <p:sp>
          <p:nvSpPr>
            <p:cNvPr id="276" name="直接连接符 11328"/>
            <p:cNvSpPr>
              <a:spLocks noChangeShapeType="1"/>
            </p:cNvSpPr>
            <p:nvPr/>
          </p:nvSpPr>
          <p:spPr bwMode="auto">
            <a:xfrm rot="5400000" flipH="1">
              <a:off x="5688726" y="2002535"/>
              <a:ext cx="6146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 name="直接连接符 11329"/>
            <p:cNvSpPr>
              <a:spLocks noChangeShapeType="1"/>
            </p:cNvSpPr>
            <p:nvPr/>
          </p:nvSpPr>
          <p:spPr bwMode="auto">
            <a:xfrm rot="16200000">
              <a:off x="6586366"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8" name="直接连接符 11330"/>
            <p:cNvSpPr>
              <a:spLocks noChangeShapeType="1"/>
            </p:cNvSpPr>
            <p:nvPr/>
          </p:nvSpPr>
          <p:spPr bwMode="auto">
            <a:xfrm rot="16200000">
              <a:off x="5671389"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9" name="直接连接符 11331"/>
            <p:cNvSpPr>
              <a:spLocks noChangeShapeType="1"/>
            </p:cNvSpPr>
            <p:nvPr/>
          </p:nvSpPr>
          <p:spPr bwMode="auto">
            <a:xfrm rot="16200000">
              <a:off x="4923065"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0" name="直接连接符 11332"/>
            <p:cNvSpPr>
              <a:spLocks noChangeShapeType="1"/>
            </p:cNvSpPr>
            <p:nvPr/>
          </p:nvSpPr>
          <p:spPr bwMode="auto">
            <a:xfrm rot="16200000">
              <a:off x="3718053"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1" name="直接连接符 11333"/>
            <p:cNvSpPr>
              <a:spLocks noChangeShapeType="1"/>
            </p:cNvSpPr>
            <p:nvPr/>
          </p:nvSpPr>
          <p:spPr bwMode="auto">
            <a:xfrm rot="16200000">
              <a:off x="5090468" y="3011176"/>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2" name="文本框 11334"/>
            <p:cNvSpPr txBox="1">
              <a:spLocks noChangeArrowheads="1"/>
            </p:cNvSpPr>
            <p:nvPr/>
          </p:nvSpPr>
          <p:spPr bwMode="auto">
            <a:xfrm>
              <a:off x="3521944" y="3284616"/>
              <a:ext cx="67237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cctv</a:t>
              </a:r>
            </a:p>
          </p:txBody>
        </p:sp>
        <p:sp>
          <p:nvSpPr>
            <p:cNvPr id="283" name="文本框 11335"/>
            <p:cNvSpPr txBox="1">
              <a:spLocks noChangeArrowheads="1"/>
            </p:cNvSpPr>
            <p:nvPr/>
          </p:nvSpPr>
          <p:spPr bwMode="auto">
            <a:xfrm>
              <a:off x="4808679" y="3299682"/>
              <a:ext cx="65634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err="1">
                  <a:solidFill>
                    <a:srgbClr val="333399"/>
                  </a:solidFill>
                  <a:latin typeface="微软雅黑" panose="020B0503020204020204" pitchFamily="34" charset="-122"/>
                  <a:ea typeface="微软雅黑" panose="020B0503020204020204" pitchFamily="34" charset="-122"/>
                </a:rPr>
                <a:t>ibm</a:t>
              </a:r>
            </a:p>
          </p:txBody>
        </p:sp>
        <p:sp>
          <p:nvSpPr>
            <p:cNvPr id="284" name="文本框 11336"/>
            <p:cNvSpPr txBox="1">
              <a:spLocks noChangeArrowheads="1"/>
            </p:cNvSpPr>
            <p:nvPr/>
          </p:nvSpPr>
          <p:spPr bwMode="auto">
            <a:xfrm>
              <a:off x="5589052" y="3284616"/>
              <a:ext cx="5057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hp</a:t>
              </a:r>
            </a:p>
          </p:txBody>
        </p:sp>
        <p:sp>
          <p:nvSpPr>
            <p:cNvPr id="285" name="文本框 11337"/>
            <p:cNvSpPr txBox="1">
              <a:spLocks noChangeArrowheads="1"/>
            </p:cNvSpPr>
            <p:nvPr/>
          </p:nvSpPr>
          <p:spPr bwMode="auto">
            <a:xfrm>
              <a:off x="6473582" y="3284616"/>
              <a:ext cx="68326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mot</a:t>
              </a:r>
            </a:p>
          </p:txBody>
        </p:sp>
        <p:sp>
          <p:nvSpPr>
            <p:cNvPr id="286" name="文本框 11338"/>
            <p:cNvSpPr txBox="1">
              <a:spLocks noChangeArrowheads="1"/>
            </p:cNvSpPr>
            <p:nvPr/>
          </p:nvSpPr>
          <p:spPr bwMode="auto">
            <a:xfrm>
              <a:off x="4129258" y="2968239"/>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solidFill>
                    <a:srgbClr val="333399"/>
                  </a:solidFill>
                  <a:latin typeface="微软雅黑" panose="020B0503020204020204" pitchFamily="34" charset="-122"/>
                  <a:ea typeface="微软雅黑" panose="020B0503020204020204" pitchFamily="34" charset="-122"/>
                </a:rPr>
                <a:t>…</a:t>
              </a:r>
            </a:p>
          </p:txBody>
        </p:sp>
        <p:sp>
          <p:nvSpPr>
            <p:cNvPr id="287" name="任意多边形 11339"/>
            <p:cNvSpPr>
              <a:spLocks noChangeArrowheads="1"/>
            </p:cNvSpPr>
            <p:nvPr/>
          </p:nvSpPr>
          <p:spPr bwMode="auto">
            <a:xfrm>
              <a:off x="3310426" y="3138480"/>
              <a:ext cx="3430759" cy="7533"/>
            </a:xfrm>
            <a:custGeom>
              <a:avLst/>
              <a:gdLst>
                <a:gd name="T0" fmla="*/ 0 w 1979"/>
                <a:gd name="T1" fmla="*/ 4 h 4"/>
                <a:gd name="T2" fmla="*/ 1979 w 1979"/>
                <a:gd name="T3" fmla="*/ 0 h 4"/>
              </a:gdLst>
              <a:ahLst/>
              <a:cxnLst>
                <a:cxn ang="0">
                  <a:pos x="T0" y="T1"/>
                </a:cxn>
                <a:cxn ang="0">
                  <a:pos x="T2" y="T3"/>
                </a:cxn>
              </a:cxnLst>
              <a:rect l="0" t="0" r="r" b="b"/>
              <a:pathLst>
                <a:path w="1979" h="4">
                  <a:moveTo>
                    <a:pt x="0" y="4"/>
                  </a:moveTo>
                  <a:lnTo>
                    <a:pt x="1979"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8" name="矩形 11340"/>
            <p:cNvSpPr>
              <a:spLocks noChangeArrowheads="1"/>
            </p:cNvSpPr>
            <p:nvPr/>
          </p:nvSpPr>
          <p:spPr bwMode="auto">
            <a:xfrm>
              <a:off x="1727245" y="1853386"/>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顶级域名</a:t>
              </a:r>
            </a:p>
          </p:txBody>
        </p:sp>
        <p:sp>
          <p:nvSpPr>
            <p:cNvPr id="289" name="直接连接符 11341"/>
            <p:cNvSpPr>
              <a:spLocks noChangeShapeType="1"/>
            </p:cNvSpPr>
            <p:nvPr/>
          </p:nvSpPr>
          <p:spPr bwMode="auto">
            <a:xfrm>
              <a:off x="4227004" y="3956541"/>
              <a:ext cx="590648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 name="矩形 11342"/>
            <p:cNvSpPr>
              <a:spLocks noChangeArrowheads="1"/>
            </p:cNvSpPr>
            <p:nvPr/>
          </p:nvSpPr>
          <p:spPr bwMode="auto">
            <a:xfrm>
              <a:off x="1727245" y="3596473"/>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二级域名</a:t>
              </a:r>
            </a:p>
          </p:txBody>
        </p:sp>
        <p:sp>
          <p:nvSpPr>
            <p:cNvPr id="291" name="直接连接符 11343"/>
            <p:cNvSpPr>
              <a:spLocks noChangeShapeType="1"/>
            </p:cNvSpPr>
            <p:nvPr/>
          </p:nvSpPr>
          <p:spPr bwMode="auto">
            <a:xfrm rot="16200000">
              <a:off x="9540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2" name="直接连接符 11344"/>
            <p:cNvSpPr>
              <a:spLocks noChangeShapeType="1"/>
            </p:cNvSpPr>
            <p:nvPr/>
          </p:nvSpPr>
          <p:spPr bwMode="auto">
            <a:xfrm rot="16200000">
              <a:off x="882219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3" name="直接连接符 11345"/>
            <p:cNvSpPr>
              <a:spLocks noChangeShapeType="1"/>
            </p:cNvSpPr>
            <p:nvPr/>
          </p:nvSpPr>
          <p:spPr bwMode="auto">
            <a:xfrm rot="16200000">
              <a:off x="7995349"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4" name="直接连接符 11346"/>
            <p:cNvSpPr>
              <a:spLocks noChangeShapeType="1"/>
            </p:cNvSpPr>
            <p:nvPr/>
          </p:nvSpPr>
          <p:spPr bwMode="auto">
            <a:xfrm rot="16200000">
              <a:off x="723260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5" name="直接连接符 11347"/>
            <p:cNvSpPr>
              <a:spLocks noChangeShapeType="1"/>
            </p:cNvSpPr>
            <p:nvPr/>
          </p:nvSpPr>
          <p:spPr bwMode="auto">
            <a:xfrm rot="16200000">
              <a:off x="6082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6" name="任意多边形 11348"/>
            <p:cNvSpPr>
              <a:spLocks noChangeArrowheads="1"/>
            </p:cNvSpPr>
            <p:nvPr/>
          </p:nvSpPr>
          <p:spPr bwMode="auto">
            <a:xfrm>
              <a:off x="5454450" y="4858969"/>
              <a:ext cx="4794409" cy="6026"/>
            </a:xfrm>
            <a:custGeom>
              <a:avLst/>
              <a:gdLst>
                <a:gd name="T0" fmla="*/ 0 w 2253"/>
                <a:gd name="T1" fmla="*/ 3 h 3"/>
                <a:gd name="T2" fmla="*/ 2253 w 2253"/>
                <a:gd name="T3" fmla="*/ 0 h 3"/>
              </a:gdLst>
              <a:ahLst/>
              <a:cxnLst>
                <a:cxn ang="0">
                  <a:pos x="T0" y="T1"/>
                </a:cxn>
                <a:cxn ang="0">
                  <a:pos x="T2" y="T3"/>
                </a:cxn>
              </a:cxnLst>
              <a:rect l="0" t="0" r="r" b="b"/>
              <a:pathLst>
                <a:path w="2253" h="3">
                  <a:moveTo>
                    <a:pt x="0" y="3"/>
                  </a:moveTo>
                  <a:lnTo>
                    <a:pt x="2253"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7" name="矩形 11349"/>
            <p:cNvSpPr>
              <a:spLocks noChangeArrowheads="1"/>
            </p:cNvSpPr>
            <p:nvPr/>
          </p:nvSpPr>
          <p:spPr bwMode="auto">
            <a:xfrm>
              <a:off x="1727245" y="5023184"/>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三级域名</a:t>
              </a:r>
            </a:p>
          </p:txBody>
        </p:sp>
        <p:sp>
          <p:nvSpPr>
            <p:cNvPr id="298" name="文本框 11350"/>
            <p:cNvSpPr txBox="1">
              <a:spLocks noChangeArrowheads="1"/>
            </p:cNvSpPr>
            <p:nvPr/>
          </p:nvSpPr>
          <p:spPr bwMode="auto">
            <a:xfrm>
              <a:off x="3521944" y="4996066"/>
              <a:ext cx="70249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mail</a:t>
              </a:r>
            </a:p>
          </p:txBody>
        </p:sp>
        <p:sp>
          <p:nvSpPr>
            <p:cNvPr id="299" name="文本框 11351"/>
            <p:cNvSpPr txBox="1">
              <a:spLocks noChangeArrowheads="1"/>
            </p:cNvSpPr>
            <p:nvPr/>
          </p:nvSpPr>
          <p:spPr bwMode="auto">
            <a:xfrm>
              <a:off x="6380642" y="5805088"/>
              <a:ext cx="79223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www</a:t>
              </a:r>
            </a:p>
          </p:txBody>
        </p:sp>
        <p:sp>
          <p:nvSpPr>
            <p:cNvPr id="300" name="直接连接符 11352"/>
            <p:cNvSpPr>
              <a:spLocks noChangeShapeType="1"/>
            </p:cNvSpPr>
            <p:nvPr/>
          </p:nvSpPr>
          <p:spPr bwMode="auto">
            <a:xfrm rot="16200000">
              <a:off x="6062377" y="5530894"/>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1" name="直接连接符 11353"/>
            <p:cNvSpPr>
              <a:spLocks noChangeShapeType="1"/>
            </p:cNvSpPr>
            <p:nvPr/>
          </p:nvSpPr>
          <p:spPr bwMode="auto">
            <a:xfrm rot="16200000">
              <a:off x="3178705" y="4361805"/>
              <a:ext cx="13498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2" name="矩形 11354"/>
            <p:cNvSpPr>
              <a:spLocks noChangeArrowheads="1"/>
            </p:cNvSpPr>
            <p:nvPr/>
          </p:nvSpPr>
          <p:spPr bwMode="auto">
            <a:xfrm>
              <a:off x="1727245" y="5830700"/>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400">
                  <a:solidFill>
                    <a:srgbClr val="333399"/>
                  </a:solidFill>
                  <a:latin typeface="微软雅黑" panose="020B0503020204020204" pitchFamily="34" charset="-122"/>
                  <a:ea typeface="微软雅黑" panose="020B0503020204020204" pitchFamily="34" charset="-122"/>
                </a:rPr>
                <a:t>四级域名</a:t>
              </a:r>
            </a:p>
          </p:txBody>
        </p:sp>
        <p:sp>
          <p:nvSpPr>
            <p:cNvPr id="303" name="直接连接符 11355"/>
            <p:cNvSpPr>
              <a:spLocks noChangeShapeType="1"/>
            </p:cNvSpPr>
            <p:nvPr/>
          </p:nvSpPr>
          <p:spPr bwMode="auto">
            <a:xfrm>
              <a:off x="4867968" y="5666484"/>
              <a:ext cx="2509373"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4" name="直接连接符 11356"/>
            <p:cNvSpPr>
              <a:spLocks noChangeShapeType="1"/>
            </p:cNvSpPr>
            <p:nvPr/>
          </p:nvSpPr>
          <p:spPr bwMode="auto">
            <a:xfrm rot="16200000">
              <a:off x="5564781" y="580132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5" name="直接连接符 11357"/>
            <p:cNvSpPr>
              <a:spLocks noChangeShapeType="1"/>
            </p:cNvSpPr>
            <p:nvPr/>
          </p:nvSpPr>
          <p:spPr bwMode="auto">
            <a:xfrm rot="16200000">
              <a:off x="6528679"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6" name="文本框 11358"/>
            <p:cNvSpPr txBox="1">
              <a:spLocks noChangeArrowheads="1"/>
            </p:cNvSpPr>
            <p:nvPr/>
          </p:nvSpPr>
          <p:spPr bwMode="auto">
            <a:xfrm>
              <a:off x="4549089" y="5805088"/>
              <a:ext cx="70249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mail</a:t>
              </a:r>
            </a:p>
          </p:txBody>
        </p:sp>
        <p:sp>
          <p:nvSpPr>
            <p:cNvPr id="307" name="文本框 11359"/>
            <p:cNvSpPr txBox="1">
              <a:spLocks noChangeArrowheads="1"/>
            </p:cNvSpPr>
            <p:nvPr/>
          </p:nvSpPr>
          <p:spPr bwMode="auto">
            <a:xfrm>
              <a:off x="5457654" y="5805088"/>
              <a:ext cx="4320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cs</a:t>
              </a:r>
            </a:p>
          </p:txBody>
        </p:sp>
        <p:sp>
          <p:nvSpPr>
            <p:cNvPr id="308" name="直接连接符 11360"/>
            <p:cNvSpPr>
              <a:spLocks noChangeShapeType="1"/>
            </p:cNvSpPr>
            <p:nvPr/>
          </p:nvSpPr>
          <p:spPr bwMode="auto">
            <a:xfrm rot="16200000">
              <a:off x="4730776"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9" name="文本框 11361"/>
            <p:cNvSpPr txBox="1">
              <a:spLocks noChangeArrowheads="1"/>
            </p:cNvSpPr>
            <p:nvPr/>
          </p:nvSpPr>
          <p:spPr bwMode="auto">
            <a:xfrm>
              <a:off x="7181846" y="5459703"/>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dirty="0">
                  <a:solidFill>
                    <a:srgbClr val="333399"/>
                  </a:solidFill>
                  <a:latin typeface="微软雅黑" panose="020B0503020204020204" pitchFamily="34" charset="-122"/>
                  <a:ea typeface="微软雅黑" panose="020B0503020204020204" pitchFamily="34" charset="-122"/>
                </a:rPr>
                <a:t>…</a:t>
              </a:r>
            </a:p>
          </p:txBody>
        </p:sp>
        <p:sp>
          <p:nvSpPr>
            <p:cNvPr id="310" name="文本框 11362"/>
            <p:cNvSpPr txBox="1">
              <a:spLocks noChangeArrowheads="1"/>
            </p:cNvSpPr>
            <p:nvPr/>
          </p:nvSpPr>
          <p:spPr bwMode="auto">
            <a:xfrm>
              <a:off x="1805764" y="2175790"/>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400">
                  <a:latin typeface="微软雅黑" panose="020B0503020204020204" pitchFamily="34" charset="-122"/>
                  <a:ea typeface="微软雅黑" panose="020B0503020204020204" pitchFamily="34" charset="-122"/>
                </a:rPr>
                <a:t>…</a:t>
              </a:r>
            </a:p>
          </p:txBody>
        </p:sp>
        <p:sp>
          <p:nvSpPr>
            <p:cNvPr id="311" name="文本框 11363"/>
            <p:cNvSpPr txBox="1">
              <a:spLocks noChangeArrowheads="1"/>
            </p:cNvSpPr>
            <p:nvPr/>
          </p:nvSpPr>
          <p:spPr bwMode="auto">
            <a:xfrm>
              <a:off x="9918762" y="5026198"/>
              <a:ext cx="60635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seu</a:t>
              </a:r>
            </a:p>
          </p:txBody>
        </p:sp>
        <p:sp>
          <p:nvSpPr>
            <p:cNvPr id="312" name="矩形 11364"/>
            <p:cNvSpPr>
              <a:spLocks noChangeArrowheads="1"/>
            </p:cNvSpPr>
            <p:nvPr/>
          </p:nvSpPr>
          <p:spPr bwMode="auto">
            <a:xfrm>
              <a:off x="9226521" y="5027704"/>
              <a:ext cx="6249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rgbClr val="333399"/>
                  </a:solidFill>
                  <a:latin typeface="微软雅黑" panose="020B0503020204020204" pitchFamily="34" charset="-122"/>
                  <a:ea typeface="微软雅黑" panose="020B0503020204020204" pitchFamily="34" charset="-122"/>
                </a:rPr>
                <a:t>sjtu</a:t>
              </a:r>
            </a:p>
          </p:txBody>
        </p:sp>
        <p:sp>
          <p:nvSpPr>
            <p:cNvPr id="313" name="直接连接符 11365"/>
            <p:cNvSpPr>
              <a:spLocks noChangeShapeType="1"/>
            </p:cNvSpPr>
            <p:nvPr/>
          </p:nvSpPr>
          <p:spPr bwMode="auto">
            <a:xfrm rot="16200000">
              <a:off x="10091300" y="498476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4" name="矩形 11366"/>
            <p:cNvSpPr>
              <a:spLocks noChangeArrowheads="1"/>
            </p:cNvSpPr>
            <p:nvPr/>
          </p:nvSpPr>
          <p:spPr bwMode="auto">
            <a:xfrm>
              <a:off x="8108040" y="1234190"/>
              <a:ext cx="233823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CC0000"/>
                  </a:solidFill>
                  <a:latin typeface="微软雅黑" panose="020B0503020204020204" pitchFamily="34" charset="-122"/>
                  <a:ea typeface="微软雅黑" panose="020B0503020204020204" pitchFamily="34" charset="-122"/>
                </a:rPr>
                <a:t>层次树状结构</a:t>
              </a:r>
            </a:p>
          </p:txBody>
        </p:sp>
        <p:sp>
          <p:nvSpPr>
            <p:cNvPr id="315" name="矩形 11367"/>
            <p:cNvSpPr>
              <a:spLocks noChangeArrowheads="1"/>
            </p:cNvSpPr>
            <p:nvPr/>
          </p:nvSpPr>
          <p:spPr bwMode="auto">
            <a:xfrm>
              <a:off x="1611872" y="1223645"/>
              <a:ext cx="162035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CC0000"/>
                  </a:solidFill>
                  <a:latin typeface="微软雅黑" panose="020B0503020204020204" pitchFamily="34" charset="-122"/>
                  <a:ea typeface="微软雅黑" panose="020B0503020204020204" pitchFamily="34" charset="-122"/>
                </a:rPr>
                <a:t>按级划分</a:t>
              </a:r>
            </a:p>
          </p:txBody>
        </p:sp>
      </p:grpSp>
      <p:sp>
        <p:nvSpPr>
          <p:cNvPr id="7" name="日期占位符 6"/>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4" name="矩形 11367"/>
          <p:cNvSpPr>
            <a:spLocks noChangeArrowheads="1"/>
          </p:cNvSpPr>
          <p:nvPr/>
        </p:nvSpPr>
        <p:spPr bwMode="auto">
          <a:xfrm>
            <a:off x="441325" y="3416935"/>
            <a:ext cx="66611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a:solidFill>
                  <a:srgbClr val="CC0000"/>
                </a:solidFill>
                <a:latin typeface="微软雅黑" panose="020B0503020204020204" pitchFamily="34" charset="-122"/>
                <a:ea typeface="微软雅黑" panose="020B0503020204020204" pitchFamily="34" charset="-122"/>
              </a:rPr>
              <a:t>域</a:t>
            </a:r>
          </a:p>
          <a:p>
            <a:r>
              <a:rPr lang="zh-CN" altLang="en-US" sz="2800">
                <a:solidFill>
                  <a:srgbClr val="CC0000"/>
                </a:solidFill>
                <a:latin typeface="微软雅黑" panose="020B0503020204020204" pitchFamily="34" charset="-122"/>
                <a:ea typeface="微软雅黑" panose="020B0503020204020204" pitchFamily="34" charset="-122"/>
              </a:rPr>
              <a:t>树</a:t>
            </a:r>
          </a:p>
        </p:txBody>
      </p:sp>
    </p:spTree>
    <p:extLst>
      <p:ext uri="{BB962C8B-B14F-4D97-AF65-F5344CB8AC3E}">
        <p14:creationId xmlns:p14="http://schemas.microsoft.com/office/powerpoint/2010/main" val="3767545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域名系统名字空间和层次结构</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29</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buSzTx/>
            </a:pPr>
            <a:r>
              <a:rPr lang="en-US" altLang="zh-CN" dirty="0">
                <a:sym typeface="+mn-ea"/>
              </a:rPr>
              <a:t>Internet</a:t>
            </a:r>
            <a:r>
              <a:rPr lang="zh-CN" altLang="en-US" dirty="0">
                <a:sym typeface="+mn-ea"/>
              </a:rPr>
              <a:t>的域名结构采用了</a:t>
            </a:r>
            <a:r>
              <a:rPr kumimoji="1" lang="zh-CN" altLang="en-US" dirty="0">
                <a:solidFill>
                  <a:srgbClr val="C00000"/>
                </a:solidFill>
                <a:sym typeface="+mn-ea"/>
              </a:rPr>
              <a:t>层次树状结构的命名方法</a:t>
            </a:r>
            <a:endParaRPr lang="zh-CN" altLang="en-US" dirty="0">
              <a:sym typeface="+mn-ea"/>
            </a:endParaRPr>
          </a:p>
          <a:p>
            <a:pPr algn="just">
              <a:lnSpc>
                <a:spcPct val="100000"/>
              </a:lnSpc>
              <a:buClrTx/>
              <a:buSzTx/>
            </a:pPr>
            <a:r>
              <a:rPr lang="zh-CN" altLang="en-US" dirty="0">
                <a:sym typeface="+mn-ea"/>
              </a:rPr>
              <a:t>域名的结构由若干个分量组成，各分量之间用</a:t>
            </a:r>
            <a:r>
              <a:rPr kumimoji="1" lang="zh-CN" altLang="en-US" dirty="0">
                <a:solidFill>
                  <a:srgbClr val="C00000"/>
                </a:solidFill>
                <a:sym typeface="+mn-ea"/>
              </a:rPr>
              <a:t>小数点</a:t>
            </a:r>
            <a:r>
              <a:rPr lang="zh-CN" altLang="en-US" dirty="0">
                <a:sym typeface="+mn-ea"/>
              </a:rPr>
              <a:t>(</a:t>
            </a:r>
            <a:r>
              <a:rPr kumimoji="1" lang="zh-CN" altLang="en-US" dirty="0">
                <a:solidFill>
                  <a:srgbClr val="C00000"/>
                </a:solidFill>
                <a:sym typeface="+mn-ea"/>
              </a:rPr>
              <a:t>.</a:t>
            </a:r>
            <a:r>
              <a:rPr lang="zh-CN" altLang="en-US" dirty="0">
                <a:sym typeface="+mn-ea"/>
              </a:rPr>
              <a:t>)隔开，总长不超过255个字符</a:t>
            </a:r>
            <a:endParaRPr lang="zh-CN" altLang="en-US" b="1" dirty="0">
              <a:solidFill>
                <a:srgbClr val="0070C0"/>
              </a:solidFill>
              <a:latin typeface="Times New Roman" panose="02020603050405020304" charset="0"/>
              <a:sym typeface="+mn-ea"/>
            </a:endParaRPr>
          </a:p>
          <a:p>
            <a:pPr algn="just">
              <a:lnSpc>
                <a:spcPct val="100000"/>
              </a:lnSpc>
              <a:buClrTx/>
              <a:buSzTx/>
            </a:pPr>
            <a:r>
              <a:rPr lang="zh-CN" altLang="en-US" dirty="0">
                <a:sym typeface="+mn-ea"/>
              </a:rPr>
              <a:t>各分量分别代表不同级别的域名。(≤63字符)</a:t>
            </a:r>
          </a:p>
          <a:p>
            <a:pPr algn="just">
              <a:lnSpc>
                <a:spcPct val="100000"/>
              </a:lnSpc>
              <a:buClrTx/>
              <a:buSzTx/>
            </a:pPr>
            <a:r>
              <a:rPr lang="zh-CN" altLang="en-US" dirty="0">
                <a:sym typeface="+mn-ea"/>
              </a:rPr>
              <a:t>合法域名中，点</a:t>
            </a:r>
            <a:r>
              <a:rPr kumimoji="1" lang="zh-CN" altLang="en-US" dirty="0">
                <a:solidFill>
                  <a:srgbClr val="C00000"/>
                </a:solidFill>
                <a:sym typeface="+mn-ea"/>
              </a:rPr>
              <a:t>“.”的个数至少为一个</a:t>
            </a:r>
            <a:endParaRPr lang="zh-CN" altLang="en-US" b="1" dirty="0">
              <a:solidFill>
                <a:srgbClr val="FF0000"/>
              </a:solidFill>
              <a:latin typeface="Times New Roman" panose="02020603050405020304" charset="0"/>
              <a:sym typeface="+mn-ea"/>
            </a:endParaRPr>
          </a:p>
          <a:p>
            <a:pPr algn="just">
              <a:lnSpc>
                <a:spcPct val="100000"/>
              </a:lnSpc>
              <a:buClrTx/>
              <a:buSzTx/>
            </a:pPr>
            <a:r>
              <a:rPr lang="zh-CN" altLang="en-US" dirty="0">
                <a:sym typeface="+mn-ea"/>
              </a:rPr>
              <a:t>通常，点</a:t>
            </a:r>
            <a:r>
              <a:rPr kumimoji="1" lang="zh-CN" altLang="en-US" dirty="0">
                <a:solidFill>
                  <a:srgbClr val="C00000"/>
                </a:solidFill>
                <a:sym typeface="+mn-ea"/>
              </a:rPr>
              <a:t>“.”</a:t>
            </a:r>
            <a:r>
              <a:rPr lang="zh-CN" altLang="en-US" dirty="0">
                <a:sym typeface="+mn-ea"/>
              </a:rPr>
              <a:t>对应的英文单词为dot，也可以读为point</a:t>
            </a:r>
            <a:endParaRPr lang="zh-CN" altLang="en-US" sz="2800" dirty="0"/>
          </a:p>
        </p:txBody>
      </p:sp>
      <p:sp>
        <p:nvSpPr>
          <p:cNvPr id="6" name="内容占位符 2"/>
          <p:cNvSpPr>
            <a:spLocks noGrp="1"/>
          </p:cNvSpPr>
          <p:nvPr/>
        </p:nvSpPr>
        <p:spPr>
          <a:xfrm>
            <a:off x="838200" y="1351915"/>
            <a:ext cx="5147945"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en-US" altLang="zh-CN" dirty="0">
                <a:sym typeface="+mn-ea"/>
              </a:rPr>
              <a:t>Internet</a:t>
            </a:r>
            <a:r>
              <a:rPr lang="zh-CN" altLang="en-US" dirty="0">
                <a:sym typeface="+mn-ea"/>
              </a:rPr>
              <a:t>的域名结构</a:t>
            </a:r>
            <a:endParaRPr kumimoji="1" lang="zh-CN" altLang="en-US" dirty="0">
              <a:solidFill>
                <a:schemeClr val="tx1"/>
              </a:solidFill>
              <a:cs typeface="微软雅黑" panose="020B0503020204020204" pitchFamily="34" charset="-122"/>
              <a:sym typeface="+mn-ea"/>
            </a:endParaRPr>
          </a:p>
        </p:txBody>
      </p:sp>
      <p:sp>
        <p:nvSpPr>
          <p:cNvPr id="115" name="矩形 9218"/>
          <p:cNvSpPr>
            <a:spLocks noChangeArrowheads="1"/>
          </p:cNvSpPr>
          <p:nvPr/>
        </p:nvSpPr>
        <p:spPr bwMode="auto">
          <a:xfrm>
            <a:off x="2109089" y="5399789"/>
            <a:ext cx="7146925" cy="763587"/>
          </a:xfrm>
          <a:prstGeom prst="rect">
            <a:avLst/>
          </a:prstGeom>
          <a:solidFill>
            <a:srgbClr val="CCECFF"/>
          </a:solidFill>
          <a:ln w="28575">
            <a:solidFill>
              <a:srgbClr val="333399"/>
            </a:solidFill>
            <a:miter lim="800000"/>
          </a:ln>
        </p:spPr>
        <p:txBody>
          <a:bodyPr wrap="none" anchor="ctr"/>
          <a:lstStyle/>
          <a:p>
            <a:pPr algn="ctr"/>
            <a:r>
              <a:rPr lang="en-US" altLang="zh-CN"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三级域名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二级域名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顶级域名</a:t>
            </a:r>
          </a:p>
        </p:txBody>
      </p:sp>
    </p:spTree>
    <p:extLst>
      <p:ext uri="{BB962C8B-B14F-4D97-AF65-F5344CB8AC3E}">
        <p14:creationId xmlns:p14="http://schemas.microsoft.com/office/powerpoint/2010/main" val="1620218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838200" y="1510758"/>
            <a:ext cx="10515600" cy="4982116"/>
          </a:xfrm>
        </p:spPr>
        <p:txBody>
          <a:bodyPr>
            <a:normAutofit/>
          </a:bodyPr>
          <a:lstStyle/>
          <a:p>
            <a:pPr>
              <a:lnSpc>
                <a:spcPct val="120000"/>
              </a:lnSpc>
            </a:pPr>
            <a:r>
              <a:rPr kumimoji="1" lang="zh-CN" altLang="en-US" dirty="0"/>
              <a:t>版权声明</a:t>
            </a:r>
            <a:endParaRPr kumimoji="1" lang="en-US" altLang="zh-CN" dirty="0"/>
          </a:p>
          <a:p>
            <a:pPr lvl="1">
              <a:lnSpc>
                <a:spcPct val="120000"/>
              </a:lnSpc>
            </a:pPr>
            <a:r>
              <a:rPr kumimoji="1" lang="zh-CN" altLang="en-US" dirty="0"/>
              <a:t>本教案中所有原创内容，包括但不限于文字、图片、图表、版面设计、标题等的版权归计算机网络教案社区所有，并受著作权法保护</a:t>
            </a:r>
            <a:endParaRPr kumimoji="1" lang="en-US" altLang="zh-CN" dirty="0"/>
          </a:p>
          <a:p>
            <a:pPr lvl="1">
              <a:lnSpc>
                <a:spcPct val="120000"/>
              </a:lnSpc>
            </a:pPr>
            <a:r>
              <a:rPr kumimoji="1" lang="zh-CN" altLang="en-US" dirty="0"/>
              <a:t>读者可以将本教案的全部或部分内容</a:t>
            </a:r>
            <a:r>
              <a:rPr kumimoji="1" lang="zh-CN" altLang="en-US" dirty="0">
                <a:solidFill>
                  <a:srgbClr val="C00000"/>
                </a:solidFill>
              </a:rPr>
              <a:t>免费用于非商业用途</a:t>
            </a:r>
            <a:r>
              <a:rPr kumimoji="1" lang="zh-CN" altLang="en-US" dirty="0"/>
              <a:t>，但在使用本教案内容时请注明来源和版权声明，即“内容来自：</a:t>
            </a:r>
            <a:br>
              <a:rPr kumimoji="1" lang="en-US" altLang="zh-CN" dirty="0"/>
            </a:br>
            <a:r>
              <a:rPr kumimoji="1" lang="zh-CN" altLang="en-US" dirty="0"/>
              <a:t>计算机网络教案社区，版权归原作者所有”</a:t>
            </a:r>
            <a:endParaRPr kumimoji="1" lang="en-US" altLang="zh-CN" dirty="0"/>
          </a:p>
          <a:p>
            <a:pPr lvl="1">
              <a:lnSpc>
                <a:spcPct val="120000"/>
              </a:lnSpc>
            </a:pPr>
            <a:r>
              <a:rPr kumimoji="1" lang="zh-CN" altLang="en-US" dirty="0"/>
              <a:t>对于不遵守此声明或者其他违法使用本教案内容者，</a:t>
            </a:r>
            <a:br>
              <a:rPr kumimoji="1" lang="en-US" altLang="zh-CN" dirty="0"/>
            </a:br>
            <a:r>
              <a:rPr kumimoji="1" lang="zh-CN" altLang="en-US" dirty="0"/>
              <a:t>我们将保留依法追究其侵权责任的权利</a:t>
            </a:r>
            <a:endParaRPr kumimoji="1" lang="en-US" altLang="zh-CN" dirty="0"/>
          </a:p>
          <a:p>
            <a:pPr lvl="1">
              <a:lnSpc>
                <a:spcPct val="120000"/>
              </a:lnSpc>
            </a:pPr>
            <a:r>
              <a:rPr kumimoji="1" lang="zh-CN" altLang="en-US" dirty="0"/>
              <a:t>本教案如涉及特定版权内容，请版权方在社区提供</a:t>
            </a:r>
            <a:br>
              <a:rPr kumimoji="1" lang="en-US" altLang="zh-CN" dirty="0"/>
            </a:br>
            <a:r>
              <a:rPr kumimoji="1" lang="zh-CN" altLang="en-US" dirty="0"/>
              <a:t>相关信息以便及时删除该内容</a:t>
            </a:r>
            <a:endParaRPr kumimoji="1" lang="en-US" altLang="zh-CN"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4">
            <a:extLst>
              <a:ext uri="{FF2B5EF4-FFF2-40B4-BE49-F238E27FC236}">
                <a16:creationId xmlns:a16="http://schemas.microsoft.com/office/drawing/2014/main" id="{72CD315C-EB19-8C4F-A9B5-0FBF30C9BFF1}"/>
              </a:ext>
            </a:extLst>
          </p:cNvPr>
          <p:cNvPicPr>
            <a:picLocks noChangeAspect="1"/>
          </p:cNvPicPr>
          <p:nvPr/>
        </p:nvPicPr>
        <p:blipFill rotWithShape="1">
          <a:blip r:embed="rId2"/>
          <a:srcRect l="12045" t="-44" r="10898" b="27777"/>
          <a:stretch/>
        </p:blipFill>
        <p:spPr>
          <a:xfrm>
            <a:off x="8942522" y="3595605"/>
            <a:ext cx="2061275" cy="2030606"/>
          </a:xfrm>
          <a:prstGeom prst="rect">
            <a:avLst/>
          </a:prstGeom>
        </p:spPr>
      </p:pic>
      <p:sp>
        <p:nvSpPr>
          <p:cNvPr id="6" name="矩形 5">
            <a:extLst>
              <a:ext uri="{FF2B5EF4-FFF2-40B4-BE49-F238E27FC236}">
                <a16:creationId xmlns:a16="http://schemas.microsoft.com/office/drawing/2014/main" id="{4419605A-8B14-2849-AA59-824896BD664F}"/>
              </a:ext>
            </a:extLst>
          </p:cNvPr>
          <p:cNvSpPr/>
          <p:nvPr/>
        </p:nvSpPr>
        <p:spPr>
          <a:xfrm>
            <a:off x="8842080" y="5626210"/>
            <a:ext cx="226215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计算机网络教案社区</a:t>
            </a:r>
            <a:endPar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QQ</a:t>
            </a: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群：</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808962782</a:t>
            </a:r>
            <a:endPar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14206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域名系统名字空间和层次结构</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30</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buSzTx/>
            </a:pPr>
            <a:r>
              <a:rPr kumimoji="1" lang="en-US" altLang="zh-CN" noProof="0" dirty="0" err="1">
                <a:ln>
                  <a:noFill/>
                </a:ln>
                <a:solidFill>
                  <a:srgbClr val="C00000"/>
                </a:solidFill>
                <a:effectLst/>
                <a:uLnTx/>
                <a:uFillTx/>
                <a:sym typeface="+mn-ea"/>
              </a:rPr>
              <a:t>国家</a:t>
            </a:r>
            <a:r>
              <a:rPr kumimoji="1" lang="zh-CN" altLang="en-US" noProof="0" dirty="0">
                <a:ln>
                  <a:noFill/>
                </a:ln>
                <a:solidFill>
                  <a:srgbClr val="C00000"/>
                </a:solidFill>
                <a:effectLst/>
                <a:uLnTx/>
                <a:uFillTx/>
                <a:sym typeface="+mn-ea"/>
              </a:rPr>
              <a:t>或地区</a:t>
            </a:r>
            <a:r>
              <a:rPr kumimoji="1" lang="en-US" altLang="zh-CN" noProof="0" dirty="0" err="1">
                <a:ln>
                  <a:noFill/>
                </a:ln>
                <a:solidFill>
                  <a:srgbClr val="C00000"/>
                </a:solidFill>
                <a:effectLst/>
                <a:uLnTx/>
                <a:uFillTx/>
                <a:sym typeface="+mn-ea"/>
              </a:rPr>
              <a:t>顶级域nTLD</a:t>
            </a:r>
            <a:r>
              <a:rPr lang="zh-CN" altLang="en-US" dirty="0">
                <a:cs typeface="微软雅黑" panose="020B0503020204020204" pitchFamily="34" charset="-122"/>
                <a:sym typeface="+mn-ea"/>
              </a:rPr>
              <a:t>，也记为</a:t>
            </a:r>
            <a:r>
              <a:rPr kumimoji="1" lang="en-US" altLang="zh-CN" noProof="0" dirty="0">
                <a:ln>
                  <a:noFill/>
                </a:ln>
                <a:solidFill>
                  <a:srgbClr val="C00000"/>
                </a:solidFill>
                <a:effectLst/>
                <a:uLnTx/>
                <a:uFillTx/>
                <a:sym typeface="+mn-ea"/>
              </a:rPr>
              <a:t>ccTLD</a:t>
            </a:r>
            <a:r>
              <a:rPr lang="zh-CN" altLang="en-US" dirty="0">
                <a:cs typeface="微软雅黑" panose="020B0503020204020204" pitchFamily="34" charset="-122"/>
                <a:sym typeface="+mn-ea"/>
              </a:rPr>
              <a:t> (</a:t>
            </a:r>
            <a:r>
              <a:rPr kumimoji="1" lang="en-US" altLang="zh-CN" noProof="0" dirty="0">
                <a:ln>
                  <a:noFill/>
                </a:ln>
                <a:solidFill>
                  <a:srgbClr val="C00000"/>
                </a:solidFill>
                <a:effectLst/>
                <a:uLnTx/>
                <a:uFillTx/>
                <a:sym typeface="+mn-ea"/>
              </a:rPr>
              <a:t>cc</a:t>
            </a:r>
            <a:r>
              <a:rPr lang="zh-CN" altLang="en-US" dirty="0">
                <a:cs typeface="微软雅黑" panose="020B0503020204020204" pitchFamily="34" charset="-122"/>
                <a:sym typeface="+mn-ea"/>
              </a:rPr>
              <a:t>: </a:t>
            </a:r>
            <a:r>
              <a:rPr kumimoji="1" lang="en-US" altLang="zh-CN" noProof="0" dirty="0">
                <a:ln>
                  <a:noFill/>
                </a:ln>
                <a:solidFill>
                  <a:srgbClr val="C00000"/>
                </a:solidFill>
                <a:effectLst/>
                <a:uLnTx/>
                <a:uFillTx/>
                <a:sym typeface="+mn-ea"/>
              </a:rPr>
              <a:t>c</a:t>
            </a:r>
            <a:r>
              <a:rPr lang="zh-CN" altLang="en-US" dirty="0">
                <a:cs typeface="微软雅黑" panose="020B0503020204020204" pitchFamily="34" charset="-122"/>
                <a:sym typeface="+mn-ea"/>
              </a:rPr>
              <a:t>ountry </a:t>
            </a:r>
            <a:r>
              <a:rPr kumimoji="1" lang="en-US" altLang="zh-CN" noProof="0" dirty="0">
                <a:ln>
                  <a:noFill/>
                </a:ln>
                <a:solidFill>
                  <a:srgbClr val="C00000"/>
                </a:solidFill>
                <a:effectLst/>
                <a:uLnTx/>
                <a:uFillTx/>
                <a:sym typeface="+mn-ea"/>
              </a:rPr>
              <a:t>c</a:t>
            </a:r>
            <a:r>
              <a:rPr lang="zh-CN" altLang="en-US" dirty="0">
                <a:cs typeface="微软雅黑" panose="020B0503020204020204" pitchFamily="34" charset="-122"/>
                <a:sym typeface="+mn-ea"/>
              </a:rPr>
              <a:t>ode)</a:t>
            </a:r>
            <a:endParaRPr lang="en-US" altLang="zh-CN" dirty="0">
              <a:cs typeface="微软雅黑" panose="020B0503020204020204" pitchFamily="34" charset="-122"/>
              <a:sym typeface="+mn-ea"/>
            </a:endParaRPr>
          </a:p>
          <a:p>
            <a:pPr lvl="1" algn="just"/>
            <a:r>
              <a:rPr lang="zh-CN" altLang="en-US" dirty="0">
                <a:cs typeface="微软雅黑" panose="020B0503020204020204" pitchFamily="34" charset="-122"/>
                <a:sym typeface="+mn-ea"/>
              </a:rPr>
              <a:t>例如.cn 表示中国，.us 表示美国，.uk 表示英国。目前有</a:t>
            </a:r>
            <a:r>
              <a:rPr kumimoji="1" lang="en-US" altLang="zh-CN" noProof="0" dirty="0">
                <a:ln>
                  <a:noFill/>
                </a:ln>
                <a:solidFill>
                  <a:srgbClr val="C00000"/>
                </a:solidFill>
                <a:effectLst/>
                <a:uLnTx/>
                <a:uFillTx/>
                <a:sym typeface="+mn-ea"/>
              </a:rPr>
              <a:t>300多</a:t>
            </a:r>
            <a:r>
              <a:rPr lang="zh-CN" altLang="en-US" dirty="0">
                <a:cs typeface="微软雅黑" panose="020B0503020204020204" pitchFamily="34" charset="-122"/>
                <a:sym typeface="+mn-ea"/>
              </a:rPr>
              <a:t>个</a:t>
            </a:r>
          </a:p>
          <a:p>
            <a:pPr algn="just">
              <a:lnSpc>
                <a:spcPct val="100000"/>
              </a:lnSpc>
              <a:buClrTx/>
              <a:buSzTx/>
            </a:pPr>
            <a:r>
              <a:rPr kumimoji="1" lang="en-US" altLang="zh-CN" noProof="0" dirty="0" err="1">
                <a:ln>
                  <a:noFill/>
                </a:ln>
                <a:solidFill>
                  <a:srgbClr val="C00000"/>
                </a:solidFill>
                <a:effectLst/>
                <a:uLnTx/>
                <a:uFillTx/>
                <a:sym typeface="+mn-ea"/>
              </a:rPr>
              <a:t>基础设施域.arpa</a:t>
            </a:r>
            <a:r>
              <a:rPr lang="zh-CN" altLang="en-US" dirty="0">
                <a:cs typeface="微软雅黑" panose="020B0503020204020204" pitchFamily="34" charset="-122"/>
                <a:sym typeface="+mn-ea"/>
              </a:rPr>
              <a:t> (Address and Routing Parameter Area)</a:t>
            </a:r>
            <a:endParaRPr lang="en-US" altLang="zh-CN" dirty="0">
              <a:cs typeface="微软雅黑" panose="020B0503020204020204" pitchFamily="34" charset="-122"/>
              <a:sym typeface="+mn-ea"/>
            </a:endParaRPr>
          </a:p>
          <a:p>
            <a:pPr lvl="1" algn="just"/>
            <a:r>
              <a:rPr lang="zh-CN" altLang="en-US" dirty="0">
                <a:cs typeface="微软雅黑" panose="020B0503020204020204" pitchFamily="34" charset="-122"/>
                <a:sym typeface="+mn-ea"/>
              </a:rPr>
              <a:t>专用于Internet基础设施目的</a:t>
            </a:r>
            <a:endParaRPr lang="en-US" altLang="zh-CN" dirty="0">
              <a:cs typeface="微软雅黑" panose="020B0503020204020204" pitchFamily="34" charset="-122"/>
              <a:sym typeface="+mn-ea"/>
            </a:endParaRPr>
          </a:p>
          <a:p>
            <a:pPr lvl="1" algn="just"/>
            <a:r>
              <a:rPr lang="zh-CN" altLang="en-US" dirty="0">
                <a:cs typeface="微软雅黑" panose="020B0503020204020204" pitchFamily="34" charset="-122"/>
                <a:sym typeface="+mn-ea"/>
              </a:rPr>
              <a:t>目前有二级域ip6.arpa；iris.arpa；in-addr.arpa；uri.arpa；urn.arpa；home.arpa；as112.arpa；in-addr-servers.arpa；ipv4only.arpa等</a:t>
            </a:r>
          </a:p>
          <a:p>
            <a:pPr algn="just">
              <a:lnSpc>
                <a:spcPct val="100000"/>
              </a:lnSpc>
              <a:buClrTx/>
              <a:buSzTx/>
            </a:pPr>
            <a:r>
              <a:rPr kumimoji="1" lang="en-US" altLang="zh-CN" noProof="0" dirty="0" err="1">
                <a:ln>
                  <a:noFill/>
                </a:ln>
                <a:solidFill>
                  <a:srgbClr val="C00000"/>
                </a:solidFill>
                <a:effectLst/>
                <a:uLnTx/>
                <a:uFillTx/>
                <a:sym typeface="+mn-ea"/>
              </a:rPr>
              <a:t>通用顶级域gTLD</a:t>
            </a:r>
            <a:endParaRPr lang="en-US" altLang="zh-CN" dirty="0">
              <a:cs typeface="微软雅黑" panose="020B0503020204020204" pitchFamily="34" charset="-122"/>
              <a:sym typeface="+mn-ea"/>
            </a:endParaRPr>
          </a:p>
          <a:p>
            <a:pPr lvl="1" algn="just"/>
            <a:r>
              <a:rPr lang="zh-CN" altLang="en-US" dirty="0">
                <a:cs typeface="微软雅黑" panose="020B0503020204020204" pitchFamily="34" charset="-122"/>
                <a:sym typeface="+mn-ea"/>
              </a:rPr>
              <a:t>早期规定了</a:t>
            </a:r>
            <a:r>
              <a:rPr kumimoji="1" lang="en-US" altLang="zh-CN" noProof="0" dirty="0">
                <a:ln>
                  <a:noFill/>
                </a:ln>
                <a:solidFill>
                  <a:srgbClr val="C00000"/>
                </a:solidFill>
                <a:effectLst/>
                <a:uLnTx/>
                <a:uFillTx/>
                <a:sym typeface="+mn-ea"/>
              </a:rPr>
              <a:t>20个</a:t>
            </a:r>
            <a:r>
              <a:rPr lang="zh-CN" altLang="en-US" dirty="0">
                <a:cs typeface="微软雅黑" panose="020B0503020204020204" pitchFamily="34" charset="-122"/>
                <a:sym typeface="+mn-ea"/>
              </a:rPr>
              <a:t>通用顶级域名，2011年批准</a:t>
            </a:r>
            <a:r>
              <a:rPr kumimoji="1" lang="en-US" altLang="zh-CN" noProof="0" dirty="0">
                <a:ln>
                  <a:noFill/>
                </a:ln>
                <a:solidFill>
                  <a:srgbClr val="C00000"/>
                </a:solidFill>
                <a:effectLst/>
                <a:uLnTx/>
                <a:uFillTx/>
                <a:sym typeface="+mn-ea"/>
              </a:rPr>
              <a:t>新通用顶级域名</a:t>
            </a:r>
            <a:r>
              <a:rPr lang="zh-CN" altLang="en-US" dirty="0">
                <a:cs typeface="微软雅黑" panose="020B0503020204020204" pitchFamily="34" charset="-122"/>
                <a:sym typeface="+mn-ea"/>
              </a:rPr>
              <a:t>(New Generic Top-level Domain，</a:t>
            </a:r>
            <a:r>
              <a:rPr kumimoji="1" lang="en-US" altLang="zh-CN" noProof="0" dirty="0">
                <a:ln>
                  <a:noFill/>
                </a:ln>
                <a:solidFill>
                  <a:srgbClr val="C00000"/>
                </a:solidFill>
                <a:effectLst/>
                <a:uLnTx/>
                <a:uFillTx/>
                <a:sym typeface="+mn-ea"/>
              </a:rPr>
              <a:t>New </a:t>
            </a:r>
            <a:r>
              <a:rPr kumimoji="1" lang="en-US" altLang="zh-CN" noProof="0" dirty="0" err="1">
                <a:ln>
                  <a:noFill/>
                </a:ln>
                <a:solidFill>
                  <a:srgbClr val="C00000"/>
                </a:solidFill>
                <a:effectLst/>
                <a:uLnTx/>
                <a:uFillTx/>
                <a:sym typeface="+mn-ea"/>
              </a:rPr>
              <a:t>gTLD</a:t>
            </a:r>
            <a:r>
              <a:rPr lang="zh-CN" altLang="en-US" dirty="0">
                <a:cs typeface="微软雅黑" panose="020B0503020204020204" pitchFamily="34" charset="-122"/>
                <a:sym typeface="+mn-ea"/>
              </a:rPr>
              <a:t>)</a:t>
            </a:r>
            <a:endParaRPr lang="en-US" altLang="zh-CN" dirty="0">
              <a:cs typeface="微软雅黑" panose="020B0503020204020204" pitchFamily="34" charset="-122"/>
              <a:sym typeface="+mn-ea"/>
            </a:endParaRPr>
          </a:p>
          <a:p>
            <a:pPr lvl="1" algn="just"/>
            <a:r>
              <a:rPr lang="zh-CN" altLang="en-US" dirty="0">
                <a:cs typeface="微软雅黑" panose="020B0503020204020204" pitchFamily="34" charset="-122"/>
                <a:sym typeface="+mn-ea"/>
              </a:rPr>
              <a:t>截至2020年，已注册有</a:t>
            </a:r>
            <a:r>
              <a:rPr kumimoji="1" lang="en-US" altLang="zh-CN" noProof="0" dirty="0">
                <a:ln>
                  <a:noFill/>
                </a:ln>
                <a:solidFill>
                  <a:srgbClr val="C00000"/>
                </a:solidFill>
                <a:effectLst/>
                <a:uLnTx/>
                <a:uFillTx/>
                <a:sym typeface="+mn-ea"/>
              </a:rPr>
              <a:t>1200多个</a:t>
            </a:r>
            <a:r>
              <a:rPr lang="zh-CN" altLang="en-US" dirty="0">
                <a:cs typeface="微软雅黑" panose="020B0503020204020204" pitchFamily="34" charset="-122"/>
                <a:sym typeface="+mn-ea"/>
              </a:rPr>
              <a:t>通用顶级域名</a:t>
            </a:r>
            <a:endParaRPr lang="zh-CN" altLang="en-US" dirty="0">
              <a:cs typeface="微软雅黑" panose="020B0503020204020204" pitchFamily="34" charset="-122"/>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sym typeface="+mn-ea"/>
              </a:rPr>
              <a:t>顶级域名TLD（Top Level Domain）一般有三类</a:t>
            </a:r>
            <a:endParaRPr kumimoji="1" lang="zh-CN" altLang="en-US" dirty="0">
              <a:solidFill>
                <a:schemeClr val="tx1"/>
              </a:solidFill>
              <a:cs typeface="微软雅黑" panose="020B0503020204020204" pitchFamily="34" charset="-122"/>
              <a:sym typeface="+mn-ea"/>
            </a:endParaRPr>
          </a:p>
        </p:txBody>
      </p:sp>
    </p:spTree>
    <p:extLst>
      <p:ext uri="{BB962C8B-B14F-4D97-AF65-F5344CB8AC3E}">
        <p14:creationId xmlns:p14="http://schemas.microsoft.com/office/powerpoint/2010/main" val="1706357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域名系统名字空间和层次结构</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31</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.com 表示公司企业                    (</a:t>
            </a:r>
            <a:r>
              <a:rPr kumimoji="1" lang="en-US" altLang="zh-CN" sz="2800" noProof="0" dirty="0">
                <a:ln>
                  <a:noFill/>
                </a:ln>
                <a:solidFill>
                  <a:srgbClr val="C00000"/>
                </a:solidFill>
                <a:effectLst/>
                <a:uLnTx/>
                <a:uFillTx/>
                <a:sym typeface="+mn-ea"/>
              </a:rPr>
              <a:t>com</a:t>
            </a:r>
            <a:r>
              <a:rPr lang="zh-CN" altLang="en-US" sz="2800" dirty="0">
                <a:cs typeface="微软雅黑" panose="020B0503020204020204" pitchFamily="34" charset="-122"/>
                <a:sym typeface="+mn-ea"/>
              </a:rPr>
              <a:t>merce)</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.net 表示网络服务机构，例如NIC和NOC (</a:t>
            </a:r>
            <a:r>
              <a:rPr kumimoji="1" lang="en-US" altLang="zh-CN" sz="2800" noProof="0" dirty="0">
                <a:ln>
                  <a:noFill/>
                </a:ln>
                <a:solidFill>
                  <a:srgbClr val="C00000"/>
                </a:solidFill>
                <a:effectLst/>
                <a:uLnTx/>
                <a:uFillTx/>
                <a:sym typeface="+mn-ea"/>
              </a:rPr>
              <a:t>net</a:t>
            </a:r>
            <a:r>
              <a:rPr lang="zh-CN" altLang="en-US" sz="2800" dirty="0">
                <a:cs typeface="微软雅黑" panose="020B0503020204020204" pitchFamily="34" charset="-122"/>
                <a:sym typeface="+mn-ea"/>
              </a:rPr>
              <a:t>work)</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.org 表示非赢利性组织              (</a:t>
            </a:r>
            <a:r>
              <a:rPr kumimoji="1" lang="en-US" altLang="zh-CN" sz="2800" noProof="0" dirty="0">
                <a:ln>
                  <a:noFill/>
                </a:ln>
                <a:solidFill>
                  <a:srgbClr val="C00000"/>
                </a:solidFill>
                <a:effectLst/>
                <a:uLnTx/>
                <a:uFillTx/>
                <a:sym typeface="+mn-ea"/>
              </a:rPr>
              <a:t>org</a:t>
            </a:r>
            <a:r>
              <a:rPr lang="zh-CN" altLang="en-US" sz="2800" dirty="0">
                <a:cs typeface="微软雅黑" panose="020B0503020204020204" pitchFamily="34" charset="-122"/>
                <a:sym typeface="+mn-ea"/>
              </a:rPr>
              <a:t>anization)</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.edu 表示教育机构(美国专用)    (</a:t>
            </a:r>
            <a:r>
              <a:rPr kumimoji="1" lang="en-US" altLang="zh-CN" sz="2800" noProof="0" dirty="0">
                <a:ln>
                  <a:noFill/>
                </a:ln>
                <a:solidFill>
                  <a:srgbClr val="C00000"/>
                </a:solidFill>
                <a:effectLst/>
                <a:uLnTx/>
                <a:uFillTx/>
                <a:sym typeface="+mn-ea"/>
              </a:rPr>
              <a:t>edu</a:t>
            </a:r>
            <a:r>
              <a:rPr lang="zh-CN" altLang="en-US" sz="2800" dirty="0">
                <a:cs typeface="微软雅黑" panose="020B0503020204020204" pitchFamily="34" charset="-122"/>
                <a:sym typeface="+mn-ea"/>
              </a:rPr>
              <a:t>cation)</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.gov 表示政府部门(美国专用)    (</a:t>
            </a:r>
            <a:r>
              <a:rPr kumimoji="1" lang="en-US" altLang="zh-CN" sz="2800" noProof="0" dirty="0">
                <a:ln>
                  <a:noFill/>
                </a:ln>
                <a:solidFill>
                  <a:srgbClr val="C00000"/>
                </a:solidFill>
                <a:effectLst/>
                <a:uLnTx/>
                <a:uFillTx/>
                <a:sym typeface="+mn-ea"/>
              </a:rPr>
              <a:t>gov</a:t>
            </a:r>
            <a:r>
              <a:rPr lang="zh-CN" altLang="en-US" sz="2800" dirty="0">
                <a:cs typeface="微软雅黑" panose="020B0503020204020204" pitchFamily="34" charset="-122"/>
                <a:sym typeface="+mn-ea"/>
              </a:rPr>
              <a:t>ernment)</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.mil 表示军事部门(美国专用)     (</a:t>
            </a:r>
            <a:r>
              <a:rPr kumimoji="1" lang="en-US" altLang="zh-CN" sz="2800" noProof="0" dirty="0">
                <a:ln>
                  <a:noFill/>
                </a:ln>
                <a:solidFill>
                  <a:srgbClr val="C00000"/>
                </a:solidFill>
                <a:effectLst/>
                <a:uLnTx/>
                <a:uFillTx/>
                <a:sym typeface="+mn-ea"/>
              </a:rPr>
              <a:t>mil</a:t>
            </a:r>
            <a:r>
              <a:rPr lang="zh-CN" altLang="en-US" sz="2800" dirty="0">
                <a:cs typeface="微软雅黑" panose="020B0503020204020204" pitchFamily="34" charset="-122"/>
                <a:sym typeface="+mn-ea"/>
              </a:rPr>
              <a:t>itary)</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.int表示政府间国际合约建立的国际性组织 (</a:t>
            </a:r>
            <a:r>
              <a:rPr kumimoji="1" lang="en-US" altLang="zh-CN" sz="2800" noProof="0" dirty="0">
                <a:ln>
                  <a:noFill/>
                </a:ln>
                <a:solidFill>
                  <a:srgbClr val="C00000"/>
                </a:solidFill>
                <a:effectLst/>
                <a:uLnTx/>
                <a:uFillTx/>
                <a:sym typeface="+mn-ea"/>
              </a:rPr>
              <a:t>int</a:t>
            </a:r>
            <a:r>
              <a:rPr lang="zh-CN" altLang="en-US" sz="2800" dirty="0">
                <a:cs typeface="微软雅黑" panose="020B0503020204020204" pitchFamily="34" charset="-122"/>
                <a:sym typeface="+mn-ea"/>
              </a:rPr>
              <a:t>ernational)</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.mobi 用于提供移动产品和服务的用户和供应商 </a:t>
            </a:r>
            <a:r>
              <a:rPr lang="en-US" altLang="zh-CN" sz="2800" dirty="0">
                <a:cs typeface="微软雅黑" panose="020B0503020204020204" pitchFamily="34" charset="-122"/>
                <a:sym typeface="+mn-ea"/>
              </a:rPr>
              <a:t>(</a:t>
            </a:r>
            <a:r>
              <a:rPr kumimoji="1" lang="en-US" altLang="zh-CN" sz="2800" noProof="0" dirty="0">
                <a:ln>
                  <a:noFill/>
                </a:ln>
                <a:solidFill>
                  <a:srgbClr val="C00000"/>
                </a:solidFill>
                <a:effectLst/>
                <a:uLnTx/>
                <a:uFillTx/>
                <a:sym typeface="+mn-ea"/>
              </a:rPr>
              <a:t>mobi</a:t>
            </a:r>
            <a:r>
              <a:rPr lang="en-US" altLang="zh-CN" sz="2800" dirty="0">
                <a:cs typeface="微软雅黑" panose="020B0503020204020204" pitchFamily="34" charset="-122"/>
                <a:sym typeface="+mn-ea"/>
              </a:rPr>
              <a:t>le)</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sym typeface="+mn-ea"/>
              </a:rPr>
              <a:t>早期的通用顶级域名</a:t>
            </a:r>
            <a:endParaRPr kumimoji="1" lang="zh-CN" altLang="en-US" dirty="0">
              <a:solidFill>
                <a:schemeClr val="tx1"/>
              </a:solidFill>
              <a:cs typeface="微软雅黑" panose="020B0503020204020204" pitchFamily="34" charset="-122"/>
              <a:sym typeface="+mn-ea"/>
            </a:endParaRPr>
          </a:p>
        </p:txBody>
      </p:sp>
    </p:spTree>
    <p:extLst>
      <p:ext uri="{BB962C8B-B14F-4D97-AF65-F5344CB8AC3E}">
        <p14:creationId xmlns:p14="http://schemas.microsoft.com/office/powerpoint/2010/main" val="237710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域名系统名字空间和层次结构</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32</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.aero 用于航空运输企业</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.biz 用于商业 (business)</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.cat 用于(西班牙)加泰罗尼亚语言和文化团体</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.coop 用于合作团体</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.info 适用于各种情况</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.jobs 用于人力资源管理者</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sym typeface="+mn-ea"/>
              </a:rPr>
              <a:t>早期的通用顶级域名</a:t>
            </a:r>
            <a:endParaRPr kumimoji="1" lang="zh-CN" altLang="en-US" dirty="0">
              <a:solidFill>
                <a:schemeClr val="tx1"/>
              </a:solidFill>
              <a:cs typeface="微软雅黑" panose="020B0503020204020204" pitchFamily="34" charset="-122"/>
              <a:sym typeface="+mn-ea"/>
            </a:endParaRPr>
          </a:p>
        </p:txBody>
      </p:sp>
    </p:spTree>
    <p:extLst>
      <p:ext uri="{BB962C8B-B14F-4D97-AF65-F5344CB8AC3E}">
        <p14:creationId xmlns:p14="http://schemas.microsoft.com/office/powerpoint/2010/main" val="1025930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域名系统名字空间和层次结构</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33</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.museum 用于博物馆</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.name 用于个人</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.pro 用于有资质的专业人员及其实体，例如会计、律师和医师等自由职业者</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.tel 用于商业和个人公布其联系方式</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.travel 用于旅游业实体</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2012年开始，公司名可以作为新的顶级域名(18万美元)</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也可以注册 </a:t>
            </a:r>
            <a:r>
              <a:rPr kumimoji="1" lang="en-US" altLang="zh-CN" sz="2800" noProof="0" dirty="0">
                <a:ln>
                  <a:noFill/>
                </a:ln>
                <a:solidFill>
                  <a:srgbClr val="C00000"/>
                </a:solidFill>
                <a:effectLst/>
                <a:uLnTx/>
                <a:uFillTx/>
                <a:sym typeface="+mn-ea"/>
              </a:rPr>
              <a:t>.中国、.公司、.网络</a:t>
            </a:r>
            <a:r>
              <a:rPr lang="zh-CN" altLang="en-US" sz="2800" dirty="0">
                <a:cs typeface="微软雅黑" panose="020B0503020204020204" pitchFamily="34" charset="-122"/>
                <a:sym typeface="+mn-ea"/>
              </a:rPr>
              <a:t> 等顶级域名(多语种域名国际标准</a:t>
            </a:r>
            <a:r>
              <a:rPr kumimoji="1" lang="en-US" altLang="zh-CN" sz="2800" noProof="0" dirty="0">
                <a:ln>
                  <a:noFill/>
                </a:ln>
                <a:solidFill>
                  <a:srgbClr val="C00000"/>
                </a:solidFill>
                <a:effectLst/>
                <a:uLnTx/>
                <a:uFillTx/>
                <a:sym typeface="+mn-ea"/>
              </a:rPr>
              <a:t>RFC3454、RFC3490、RFC3491、RFC3492</a:t>
            </a:r>
            <a:r>
              <a:rPr lang="zh-CN" altLang="en-US" sz="2800" dirty="0">
                <a:cs typeface="微软雅黑" panose="020B0503020204020204" pitchFamily="34" charset="-122"/>
                <a:sym typeface="+mn-ea"/>
              </a:rPr>
              <a:t>)</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sym typeface="+mn-ea"/>
              </a:rPr>
              <a:t>早期的通用顶级域名</a:t>
            </a:r>
            <a:endParaRPr kumimoji="1" lang="zh-CN" altLang="en-US" dirty="0">
              <a:solidFill>
                <a:schemeClr val="tx1"/>
              </a:solidFill>
              <a:cs typeface="微软雅黑" panose="020B0503020204020204" pitchFamily="34" charset="-122"/>
              <a:sym typeface="+mn-ea"/>
            </a:endParaRPr>
          </a:p>
        </p:txBody>
      </p:sp>
    </p:spTree>
    <p:extLst>
      <p:ext uri="{BB962C8B-B14F-4D97-AF65-F5344CB8AC3E}">
        <p14:creationId xmlns:p14="http://schemas.microsoft.com/office/powerpoint/2010/main" val="1712413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域名系统名字空间和层次结构</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34</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10000"/>
              </a:lnSpc>
              <a:spcBef>
                <a:spcPts val="600"/>
              </a:spcBef>
              <a:buClrTx/>
              <a:buSzTx/>
              <a:buFont typeface="Wingdings" panose="05000000000000000000" pitchFamily="2" charset="2"/>
              <a:buChar char="Ø"/>
            </a:pPr>
            <a:r>
              <a:rPr kumimoji="1" lang="en-US" altLang="zh-CN" sz="2800" noProof="0" dirty="0" err="1">
                <a:ln>
                  <a:noFill/>
                </a:ln>
                <a:solidFill>
                  <a:srgbClr val="C00000"/>
                </a:solidFill>
                <a:effectLst/>
                <a:uLnTx/>
                <a:uFillTx/>
                <a:sym typeface="+mn-ea"/>
              </a:rPr>
              <a:t>类别域名</a:t>
            </a:r>
            <a:r>
              <a:rPr lang="zh-CN" altLang="en-US" sz="2800" dirty="0">
                <a:cs typeface="微软雅黑" panose="020B0503020204020204" pitchFamily="34" charset="-122"/>
                <a:sym typeface="+mn-ea"/>
              </a:rPr>
              <a:t>7个</a:t>
            </a:r>
            <a:endParaRPr lang="zh-CN" altLang="en-US" sz="2800" dirty="0">
              <a:cs typeface="微软雅黑" panose="020B0503020204020204" pitchFamily="34" charset="-122"/>
            </a:endParaRP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Times New Roman" panose="02020603050405020304" charset="0"/>
                <a:sym typeface="+mn-ea"/>
              </a:rPr>
              <a:t>.edu.cn 教育</a:t>
            </a: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Times New Roman" panose="02020603050405020304" charset="0"/>
                <a:sym typeface="+mn-ea"/>
              </a:rPr>
              <a:t>.gov.cn 政府</a:t>
            </a: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Times New Roman" panose="02020603050405020304" charset="0"/>
                <a:sym typeface="+mn-ea"/>
              </a:rPr>
              <a:t>.org.cn 非营利组织</a:t>
            </a:r>
          </a:p>
          <a:p>
            <a:pPr marL="817880" lvl="2" indent="-360680" algn="just">
              <a:lnSpc>
                <a:spcPct val="110000"/>
              </a:lnSpc>
              <a:spcBef>
                <a:spcPts val="600"/>
              </a:spcBef>
              <a:buClrTx/>
              <a:buSzTx/>
              <a:buFont typeface="Wingdings" panose="05000000000000000000" pitchFamily="2" charset="2"/>
              <a:buChar char="Ø"/>
            </a:pPr>
            <a:r>
              <a:rPr lang="zh-CN" altLang="en-US" sz="2400" dirty="0">
                <a:latin typeface="Times New Roman" panose="02020603050405020304" charset="0"/>
                <a:sym typeface="+mn-ea"/>
              </a:rPr>
              <a:t>.net.cn 网络服务</a:t>
            </a:r>
            <a:endParaRPr lang="zh-CN" altLang="en-US" sz="2400" dirty="0">
              <a:latin typeface="Times New Roman" panose="02020603050405020304" charset="0"/>
            </a:endParaRPr>
          </a:p>
          <a:p>
            <a:pPr marL="360680" lvl="1" indent="-360680" algn="just">
              <a:lnSpc>
                <a:spcPct val="110000"/>
              </a:lnSpc>
              <a:spcBef>
                <a:spcPts val="600"/>
              </a:spcBef>
              <a:buClrTx/>
              <a:buSzTx/>
              <a:buFont typeface="Wingdings" panose="05000000000000000000" pitchFamily="2" charset="2"/>
              <a:buChar char="Ø"/>
            </a:pPr>
            <a:r>
              <a:rPr kumimoji="1" lang="en-US" altLang="zh-CN" sz="2800" noProof="0" dirty="0" err="1">
                <a:ln>
                  <a:noFill/>
                </a:ln>
                <a:solidFill>
                  <a:srgbClr val="C00000"/>
                </a:solidFill>
                <a:effectLst/>
                <a:uLnTx/>
                <a:uFillTx/>
                <a:sym typeface="+mn-ea"/>
              </a:rPr>
              <a:t>行政区域名</a:t>
            </a:r>
            <a:r>
              <a:rPr lang="zh-CN" altLang="en-US" sz="2800" dirty="0">
                <a:cs typeface="微软雅黑" panose="020B0503020204020204" pitchFamily="34" charset="-122"/>
                <a:sym typeface="+mn-ea"/>
              </a:rPr>
              <a:t>34个：省、直辖市、自治区、特区等行政区域名，每个行政区域名为两个字母，例如北京bj、河北</a:t>
            </a:r>
            <a:r>
              <a:rPr lang="en-US" altLang="zh-CN" sz="2800" dirty="0">
                <a:cs typeface="微软雅黑" panose="020B0503020204020204" pitchFamily="34" charset="-122"/>
                <a:sym typeface="+mn-ea"/>
              </a:rPr>
              <a:t>he</a:t>
            </a:r>
            <a:r>
              <a:rPr lang="zh-CN" altLang="en-US" sz="2800" dirty="0">
                <a:cs typeface="微软雅黑" panose="020B0503020204020204" pitchFamily="34" charset="-122"/>
                <a:sym typeface="+mn-ea"/>
              </a:rPr>
              <a:t>等</a:t>
            </a:r>
            <a:endParaRPr lang="zh-CN" altLang="en-US" sz="2800" dirty="0">
              <a:cs typeface="微软雅黑" panose="020B0503020204020204" pitchFamily="34" charset="-122"/>
            </a:endParaRPr>
          </a:p>
          <a:p>
            <a:pPr marL="360680" lvl="1" indent="-360680" algn="just">
              <a:lnSpc>
                <a:spcPct val="110000"/>
              </a:lnSpc>
              <a:spcBef>
                <a:spcPts val="600"/>
              </a:spcBef>
              <a:buClrTx/>
              <a:buSzTx/>
              <a:buFont typeface="Wingdings" panose="05000000000000000000" pitchFamily="2" charset="2"/>
              <a:buChar char="Ø"/>
            </a:pPr>
            <a:r>
              <a:rPr kumimoji="1" lang="en-US" altLang="zh-CN" sz="2800" noProof="0" dirty="0" err="1">
                <a:ln>
                  <a:noFill/>
                </a:ln>
                <a:solidFill>
                  <a:srgbClr val="C00000"/>
                </a:solidFill>
                <a:effectLst/>
                <a:uLnTx/>
                <a:uFillTx/>
                <a:sym typeface="+mn-ea"/>
              </a:rPr>
              <a:t>无类别域名</a:t>
            </a:r>
            <a:r>
              <a:rPr lang="zh-CN" altLang="en-US" sz="2800" dirty="0">
                <a:cs typeface="微软雅黑" panose="020B0503020204020204" pitchFamily="34" charset="-122"/>
                <a:sym typeface="+mn-ea"/>
              </a:rPr>
              <a:t>：例如 www.g</a:t>
            </a:r>
            <a:r>
              <a:rPr lang="en-US" altLang="zh-CN" sz="2800" dirty="0" err="1">
                <a:cs typeface="微软雅黑" panose="020B0503020204020204" pitchFamily="34" charset="-122"/>
                <a:sym typeface="+mn-ea"/>
              </a:rPr>
              <a:t>oogle</a:t>
            </a:r>
            <a:r>
              <a:rPr lang="zh-CN" altLang="en-US" sz="2800" dirty="0">
                <a:cs typeface="微软雅黑" panose="020B0503020204020204" pitchFamily="34" charset="-122"/>
                <a:sym typeface="+mn-ea"/>
              </a:rPr>
              <a:t>.cn、www.tianya.cn等</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endParaRPr lang="zh-CN" altLang="en-US" sz="2800" dirty="0">
              <a:cs typeface="微软雅黑" panose="020B0503020204020204" pitchFamily="34" charset="-122"/>
              <a:sym typeface="+mn-ea"/>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altLang="en-US" dirty="0">
                <a:sym typeface="+mn-ea"/>
              </a:rPr>
              <a:t>国家顶级域名</a:t>
            </a:r>
            <a:r>
              <a:rPr kumimoji="1" lang="en-US" altLang="zh-CN" noProof="0" dirty="0">
                <a:ln>
                  <a:noFill/>
                </a:ln>
                <a:solidFill>
                  <a:srgbClr val="C00000"/>
                </a:solidFill>
                <a:effectLst/>
                <a:uLnTx/>
                <a:uFillTx/>
                <a:sym typeface="+mn-ea"/>
              </a:rPr>
              <a:t> .cn</a:t>
            </a:r>
            <a:r>
              <a:rPr lang="zh-CN" altLang="en-US" dirty="0">
                <a:sym typeface="+mn-ea"/>
              </a:rPr>
              <a:t>下的二级域名分为三类</a:t>
            </a:r>
            <a:endParaRPr kumimoji="1" lang="zh-CN" altLang="en-US" dirty="0">
              <a:solidFill>
                <a:schemeClr val="tx1"/>
              </a:solidFill>
              <a:cs typeface="微软雅黑" panose="020B0503020204020204" pitchFamily="34" charset="-122"/>
              <a:sym typeface="+mn-ea"/>
            </a:endParaRPr>
          </a:p>
        </p:txBody>
      </p:sp>
      <p:sp>
        <p:nvSpPr>
          <p:cNvPr id="3" name="内容占位符 2"/>
          <p:cNvSpPr>
            <a:spLocks noGrp="1"/>
          </p:cNvSpPr>
          <p:nvPr/>
        </p:nvSpPr>
        <p:spPr>
          <a:xfrm>
            <a:off x="4771390" y="2003425"/>
            <a:ext cx="4792980" cy="233997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10000"/>
              </a:lnSpc>
              <a:spcBef>
                <a:spcPts val="600"/>
              </a:spcBef>
              <a:buClrTx/>
              <a:buSzTx/>
              <a:buFont typeface="Wingdings" panose="05000000000000000000" pitchFamily="2" charset="2"/>
              <a:buChar char="Ø"/>
            </a:pPr>
            <a:endParaRPr lang="zh-CN" altLang="en-US" sz="2800" dirty="0">
              <a:cs typeface="微软雅黑" panose="020B0503020204020204" pitchFamily="34" charset="-122"/>
            </a:endParaRPr>
          </a:p>
          <a:p>
            <a:pPr marL="817880" lvl="2" indent="-360680" algn="just">
              <a:lnSpc>
                <a:spcPct val="110000"/>
              </a:lnSpc>
              <a:spcBef>
                <a:spcPts val="600"/>
              </a:spcBef>
              <a:buClrTx/>
              <a:buSzTx/>
              <a:buFont typeface="Wingdings" panose="05000000000000000000" pitchFamily="2" charset="2"/>
              <a:buChar char="Ø"/>
            </a:pPr>
            <a:r>
              <a:rPr lang="zh-CN" altLang="en-US" sz="2400" dirty="0">
                <a:sym typeface="+mn-ea"/>
              </a:rPr>
              <a:t>.com.cn 工商金融等企业</a:t>
            </a:r>
          </a:p>
          <a:p>
            <a:pPr marL="817880" lvl="2" indent="-360680" algn="just">
              <a:lnSpc>
                <a:spcPct val="110000"/>
              </a:lnSpc>
              <a:spcBef>
                <a:spcPts val="600"/>
              </a:spcBef>
              <a:buClrTx/>
              <a:buSzTx/>
              <a:buFont typeface="Wingdings" panose="05000000000000000000" pitchFamily="2" charset="2"/>
              <a:buChar char="Ø"/>
            </a:pPr>
            <a:r>
              <a:rPr lang="zh-CN" altLang="en-US" sz="2400" dirty="0">
                <a:sym typeface="+mn-ea"/>
              </a:rPr>
              <a:t>.ac.cn 科研</a:t>
            </a:r>
          </a:p>
          <a:p>
            <a:pPr marL="817880" lvl="2" indent="-360680" algn="just">
              <a:lnSpc>
                <a:spcPct val="110000"/>
              </a:lnSpc>
              <a:spcBef>
                <a:spcPts val="600"/>
              </a:spcBef>
              <a:buClrTx/>
              <a:buSzTx/>
              <a:buFont typeface="Wingdings" panose="05000000000000000000" pitchFamily="2" charset="2"/>
              <a:buChar char="Ø"/>
            </a:pPr>
            <a:r>
              <a:rPr lang="zh-CN" altLang="en-US" sz="2400" dirty="0">
                <a:sym typeface="+mn-ea"/>
              </a:rPr>
              <a:t>.mil.cn 国防机构</a:t>
            </a:r>
          </a:p>
        </p:txBody>
      </p:sp>
    </p:spTree>
    <p:extLst>
      <p:ext uri="{BB962C8B-B14F-4D97-AF65-F5344CB8AC3E}">
        <p14:creationId xmlns:p14="http://schemas.microsoft.com/office/powerpoint/2010/main" val="3073262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域名系统名字空间和层次结构</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35</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670750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域名管理机构分级负责域名注册</a:t>
            </a:r>
            <a:endParaRPr lang="zh-CN" altLang="en-US" sz="2800" dirty="0">
              <a:cs typeface="微软雅黑" panose="020B0503020204020204" pitchFamily="34" charset="-122"/>
            </a:endParaRPr>
          </a:p>
          <a:p>
            <a:pPr lvl="1" algn="just">
              <a:buClrTx/>
              <a:buSzTx/>
            </a:pPr>
            <a:r>
              <a:rPr kumimoji="1" lang="en-US" altLang="zh-CN" sz="2400" noProof="0" dirty="0" err="1">
                <a:ln>
                  <a:noFill/>
                </a:ln>
                <a:solidFill>
                  <a:srgbClr val="C00000"/>
                </a:solidFill>
                <a:effectLst/>
                <a:uLnTx/>
                <a:uFillTx/>
                <a:sym typeface="+mn-ea"/>
              </a:rPr>
              <a:t>Internet的域名管理机构</a:t>
            </a:r>
            <a:r>
              <a:rPr kumimoji="1" lang="en-US" altLang="zh-CN" sz="2400" noProof="0" dirty="0">
                <a:ln>
                  <a:noFill/>
                </a:ln>
                <a:solidFill>
                  <a:srgbClr val="C00000"/>
                </a:solidFill>
                <a:effectLst/>
                <a:uLnTx/>
                <a:uFillTx/>
                <a:sym typeface="+mn-ea"/>
              </a:rPr>
              <a:t>： ICANN (Internet Corporation for Assigned Names and Numbers) </a:t>
            </a:r>
            <a:r>
              <a:rPr kumimoji="1" lang="en-US" altLang="zh-CN" sz="2400" noProof="0" dirty="0">
                <a:ln>
                  <a:noFill/>
                </a:ln>
                <a:solidFill>
                  <a:srgbClr val="C00000"/>
                </a:solidFill>
                <a:effectLst/>
                <a:uLnTx/>
                <a:uFillTx/>
                <a:sym typeface="+mn-ea"/>
                <a:hlinkClick r:id="rId3"/>
              </a:rPr>
              <a:t>www.icann.org</a:t>
            </a:r>
            <a:endParaRPr kumimoji="1" lang="en-US" altLang="zh-CN" sz="2400" noProof="0" dirty="0">
              <a:ln>
                <a:noFill/>
              </a:ln>
              <a:solidFill>
                <a:srgbClr val="C00000"/>
              </a:solidFill>
              <a:effectLst/>
              <a:uLnTx/>
              <a:uFillTx/>
              <a:sym typeface="+mn-ea"/>
            </a:endParaRPr>
          </a:p>
          <a:p>
            <a:pPr lvl="1" algn="just">
              <a:buClrTx/>
              <a:buSzTx/>
            </a:pPr>
            <a:r>
              <a:rPr lang="zh-CN" altLang="en-US" sz="2400" dirty="0">
                <a:latin typeface="Times New Roman" panose="02020603050405020304" charset="0"/>
                <a:sym typeface="+mn-ea"/>
              </a:rPr>
              <a:t>ccTLD下的二级域名该国自行确定</a:t>
            </a:r>
            <a:endParaRPr lang="en-US" altLang="zh-CN" sz="2400" dirty="0">
              <a:latin typeface="Times New Roman" panose="02020603050405020304" charset="0"/>
              <a:sym typeface="+mn-ea"/>
            </a:endParaRPr>
          </a:p>
          <a:p>
            <a:pPr lvl="1" algn="just">
              <a:buClrTx/>
              <a:buSzTx/>
            </a:pPr>
            <a:r>
              <a:rPr lang="zh-CN" altLang="en-US" sz="2400" dirty="0">
                <a:latin typeface="Times New Roman" panose="02020603050405020304" charset="0"/>
                <a:sym typeface="+mn-ea"/>
              </a:rPr>
              <a:t>三级域名注册由其所属二级域名机构负责，以此类推</a:t>
            </a:r>
            <a:endParaRPr lang="zh-CN" altLang="en-US" sz="2400" dirty="0">
              <a:latin typeface="Times New Roman" panose="02020603050405020304" charset="0"/>
            </a:endParaRPr>
          </a:p>
          <a:p>
            <a:pPr marL="360680" lvl="1" indent="-360680" algn="just">
              <a:lnSpc>
                <a:spcPct val="100000"/>
              </a:lnSpc>
              <a:spcBef>
                <a:spcPts val="600"/>
              </a:spcBef>
              <a:buClrTx/>
              <a:buSzTx/>
              <a:buFont typeface="Wingdings" panose="05000000000000000000" pitchFamily="2" charset="2"/>
              <a:buChar char="Ø"/>
            </a:pPr>
            <a:r>
              <a:rPr kumimoji="1" lang="en-US" altLang="zh-CN" sz="2800" noProof="0" dirty="0">
                <a:ln>
                  <a:noFill/>
                </a:ln>
                <a:solidFill>
                  <a:srgbClr val="C00000"/>
                </a:solidFill>
                <a:effectLst/>
                <a:uLnTx/>
                <a:uFillTx/>
                <a:sym typeface="+mn-ea"/>
              </a:rPr>
              <a:t>.edu.cn</a:t>
            </a:r>
            <a:r>
              <a:rPr lang="zh-CN" altLang="en-US" sz="2800" dirty="0">
                <a:cs typeface="微软雅黑" panose="020B0503020204020204" pitchFamily="34" charset="-122"/>
                <a:sym typeface="+mn-ea"/>
              </a:rPr>
              <a:t>下三级域名注册由</a:t>
            </a:r>
            <a:r>
              <a:rPr kumimoji="1" lang="en-US" altLang="zh-CN" sz="2800" noProof="0" dirty="0">
                <a:ln>
                  <a:noFill/>
                </a:ln>
                <a:solidFill>
                  <a:srgbClr val="C00000"/>
                </a:solidFill>
                <a:effectLst/>
                <a:uLnTx/>
                <a:uFillTx/>
                <a:sym typeface="+mn-ea"/>
              </a:rPr>
              <a:t>CERNET</a:t>
            </a:r>
            <a:r>
              <a:rPr lang="zh-CN" altLang="en-US" sz="2800" dirty="0">
                <a:cs typeface="微软雅黑" panose="020B0503020204020204" pitchFamily="34" charset="-122"/>
                <a:sym typeface="+mn-ea"/>
              </a:rPr>
              <a:t>负责</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我国的</a:t>
            </a:r>
            <a:r>
              <a:rPr kumimoji="1" lang="en-US" altLang="zh-CN" sz="2800" noProof="0" dirty="0">
                <a:ln>
                  <a:noFill/>
                </a:ln>
                <a:solidFill>
                  <a:srgbClr val="C00000"/>
                </a:solidFill>
                <a:effectLst/>
                <a:uLnTx/>
                <a:uFillTx/>
                <a:sym typeface="+mn-ea"/>
              </a:rPr>
              <a:t>其它</a:t>
            </a:r>
            <a:r>
              <a:rPr lang="zh-CN" altLang="en-US" sz="2800" dirty="0">
                <a:cs typeface="微软雅黑" panose="020B0503020204020204" pitchFamily="34" charset="-122"/>
                <a:sym typeface="+mn-ea"/>
              </a:rPr>
              <a:t>二级域名注册由</a:t>
            </a:r>
            <a:r>
              <a:rPr kumimoji="1" lang="en-US" altLang="zh-CN" sz="2800" noProof="0" dirty="0" err="1">
                <a:ln>
                  <a:noFill/>
                </a:ln>
                <a:solidFill>
                  <a:srgbClr val="C00000"/>
                </a:solidFill>
                <a:effectLst/>
                <a:uLnTx/>
                <a:uFillTx/>
                <a:sym typeface="+mn-ea"/>
              </a:rPr>
              <a:t>中国互联网络信息中心</a:t>
            </a:r>
            <a:r>
              <a:rPr lang="zh-CN" altLang="en-US" sz="2800" dirty="0">
                <a:cs typeface="微软雅黑" panose="020B0503020204020204" pitchFamily="34" charset="-122"/>
                <a:sym typeface="+mn-ea"/>
              </a:rPr>
              <a:t>(</a:t>
            </a:r>
            <a:r>
              <a:rPr kumimoji="1" lang="en-US" altLang="zh-CN" sz="2800" noProof="0" dirty="0">
                <a:ln>
                  <a:noFill/>
                </a:ln>
                <a:solidFill>
                  <a:srgbClr val="C00000"/>
                </a:solidFill>
                <a:effectLst/>
                <a:uLnTx/>
                <a:uFillTx/>
                <a:sym typeface="+mn-ea"/>
              </a:rPr>
              <a:t>CNNIC</a:t>
            </a:r>
            <a:r>
              <a:rPr lang="zh-CN" altLang="en-US" sz="2800" dirty="0">
                <a:cs typeface="微软雅黑" panose="020B0503020204020204" pitchFamily="34" charset="-122"/>
                <a:sym typeface="+mn-ea"/>
              </a:rPr>
              <a:t>)负责</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sym typeface="+mn-ea"/>
              </a:rPr>
              <a:t>域名的管理</a:t>
            </a:r>
            <a:endParaRPr kumimoji="1" lang="zh-CN" altLang="en-US" dirty="0">
              <a:solidFill>
                <a:schemeClr val="tx1"/>
              </a:solidFill>
              <a:cs typeface="微软雅黑" panose="020B0503020204020204" pitchFamily="34" charset="-122"/>
              <a:sym typeface="+mn-ea"/>
            </a:endParaRPr>
          </a:p>
        </p:txBody>
      </p:sp>
      <p:sp>
        <p:nvSpPr>
          <p:cNvPr id="3" name="文本框 2"/>
          <p:cNvSpPr txBox="1"/>
          <p:nvPr/>
        </p:nvSpPr>
        <p:spPr>
          <a:xfrm>
            <a:off x="7473911" y="5987018"/>
            <a:ext cx="4500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注册管理机构与注册服务商之间的关系</a:t>
            </a:r>
          </a:p>
        </p:txBody>
      </p:sp>
      <p:pic>
        <p:nvPicPr>
          <p:cNvPr id="9" name="图片 8"/>
          <p:cNvPicPr>
            <a:picLocks noChangeAspect="1"/>
          </p:cNvPicPr>
          <p:nvPr/>
        </p:nvPicPr>
        <p:blipFill>
          <a:blip r:embed="rId4"/>
          <a:stretch>
            <a:fillRect/>
          </a:stretch>
        </p:blipFill>
        <p:spPr>
          <a:xfrm>
            <a:off x="8708547" y="2591946"/>
            <a:ext cx="942975" cy="847725"/>
          </a:xfrm>
          <a:prstGeom prst="rect">
            <a:avLst/>
          </a:prstGeom>
        </p:spPr>
      </p:pic>
      <p:pic>
        <p:nvPicPr>
          <p:cNvPr id="11" name="图片 10"/>
          <p:cNvPicPr>
            <a:picLocks noChangeAspect="1"/>
          </p:cNvPicPr>
          <p:nvPr/>
        </p:nvPicPr>
        <p:blipFill>
          <a:blip r:embed="rId5"/>
          <a:stretch>
            <a:fillRect/>
          </a:stretch>
        </p:blipFill>
        <p:spPr>
          <a:xfrm>
            <a:off x="8780135" y="4770240"/>
            <a:ext cx="885825" cy="866775"/>
          </a:xfrm>
          <a:prstGeom prst="rect">
            <a:avLst/>
          </a:prstGeom>
        </p:spPr>
      </p:pic>
      <p:pic>
        <p:nvPicPr>
          <p:cNvPr id="17" name="图片 16"/>
          <p:cNvPicPr>
            <a:picLocks noChangeAspect="1"/>
          </p:cNvPicPr>
          <p:nvPr/>
        </p:nvPicPr>
        <p:blipFill>
          <a:blip r:embed="rId6"/>
          <a:stretch>
            <a:fillRect/>
          </a:stretch>
        </p:blipFill>
        <p:spPr>
          <a:xfrm>
            <a:off x="8511807" y="3831430"/>
            <a:ext cx="1279308" cy="548275"/>
          </a:xfrm>
          <a:prstGeom prst="rect">
            <a:avLst/>
          </a:prstGeom>
        </p:spPr>
      </p:pic>
      <p:sp>
        <p:nvSpPr>
          <p:cNvPr id="18" name="文本框 17"/>
          <p:cNvSpPr txBox="1"/>
          <p:nvPr/>
        </p:nvSpPr>
        <p:spPr>
          <a:xfrm>
            <a:off x="8162924" y="1674320"/>
            <a:ext cx="2137144" cy="460375"/>
          </a:xfrm>
          <a:prstGeom prst="rect">
            <a:avLst/>
          </a:prstGeom>
          <a:noFill/>
          <a:ln w="44450">
            <a:solidFill>
              <a:schemeClr val="tx1">
                <a:lumMod val="75000"/>
                <a:lumOff val="25000"/>
              </a:schemeClr>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申请注册域名</a:t>
            </a:r>
          </a:p>
        </p:txBody>
      </p:sp>
      <p:sp>
        <p:nvSpPr>
          <p:cNvPr id="19" name="箭头: 下 18"/>
          <p:cNvSpPr/>
          <p:nvPr/>
        </p:nvSpPr>
        <p:spPr>
          <a:xfrm>
            <a:off x="9040110" y="2243817"/>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箭头: 下 19"/>
          <p:cNvSpPr/>
          <p:nvPr/>
        </p:nvSpPr>
        <p:spPr>
          <a:xfrm>
            <a:off x="9077325" y="3439671"/>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箭头: 下 20"/>
          <p:cNvSpPr/>
          <p:nvPr/>
        </p:nvSpPr>
        <p:spPr>
          <a:xfrm>
            <a:off x="9090393" y="4400908"/>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881601" y="3918040"/>
            <a:ext cx="2137144" cy="460375"/>
          </a:xfrm>
          <a:prstGeom prst="rect">
            <a:avLst/>
          </a:prstGeom>
          <a:noFill/>
          <a:ln w="44450">
            <a:no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注册管理机构</a:t>
            </a:r>
          </a:p>
        </p:txBody>
      </p:sp>
      <p:sp>
        <p:nvSpPr>
          <p:cNvPr id="23" name="文本框 22"/>
          <p:cNvSpPr txBox="1"/>
          <p:nvPr/>
        </p:nvSpPr>
        <p:spPr>
          <a:xfrm>
            <a:off x="9683381" y="2784975"/>
            <a:ext cx="2137144" cy="460375"/>
          </a:xfrm>
          <a:prstGeom prst="rect">
            <a:avLst/>
          </a:prstGeom>
          <a:noFill/>
          <a:ln w="44450">
            <a:no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注册服务商</a:t>
            </a:r>
          </a:p>
        </p:txBody>
      </p:sp>
      <p:sp>
        <p:nvSpPr>
          <p:cNvPr id="24" name="文本框 23"/>
          <p:cNvSpPr txBox="1"/>
          <p:nvPr/>
        </p:nvSpPr>
        <p:spPr>
          <a:xfrm>
            <a:off x="9746328" y="4972794"/>
            <a:ext cx="2137144" cy="460375"/>
          </a:xfrm>
          <a:prstGeom prst="rect">
            <a:avLst/>
          </a:prstGeom>
          <a:noFill/>
          <a:ln w="44450">
            <a:noFill/>
          </a:ln>
        </p:spPr>
        <p:txBody>
          <a:bodyPr wrap="square" rtlCol="0">
            <a:spAutoFit/>
          </a:bodyPr>
          <a:lstStyle/>
          <a:p>
            <a:pPr algn="ctr"/>
            <a:r>
              <a:rPr lang="en-US" altLang="zh-CN" sz="2400" dirty="0">
                <a:solidFill>
                  <a:schemeClr val="tx1"/>
                </a:solidFill>
                <a:latin typeface="微软雅黑" panose="020B0503020204020204" pitchFamily="34" charset="-122"/>
                <a:ea typeface="微软雅黑" panose="020B0503020204020204" pitchFamily="34" charset="-122"/>
              </a:rPr>
              <a:t>ICANN</a:t>
            </a:r>
          </a:p>
        </p:txBody>
      </p:sp>
    </p:spTree>
    <p:extLst>
      <p:ext uri="{BB962C8B-B14F-4D97-AF65-F5344CB8AC3E}">
        <p14:creationId xmlns:p14="http://schemas.microsoft.com/office/powerpoint/2010/main" val="4248141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36</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1215" y="1449070"/>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保存关于</a:t>
            </a:r>
            <a:r>
              <a:rPr kumimoji="1" lang="en-US" altLang="zh-CN" sz="2800" noProof="0" dirty="0">
                <a:ln>
                  <a:noFill/>
                </a:ln>
                <a:solidFill>
                  <a:srgbClr val="C00000"/>
                </a:solidFill>
                <a:effectLst/>
                <a:uLnTx/>
                <a:uFillTx/>
                <a:sym typeface="+mn-ea"/>
              </a:rPr>
              <a:t>域树</a:t>
            </a:r>
            <a:r>
              <a:rPr lang="en-US" altLang="zh-CN" sz="2800" dirty="0">
                <a:cs typeface="微软雅黑" panose="020B0503020204020204" pitchFamily="34" charset="-122"/>
                <a:sym typeface="+mn-ea"/>
              </a:rPr>
              <a:t>(domain tree)</a:t>
            </a:r>
            <a:r>
              <a:rPr lang="zh-CN" altLang="en-US" sz="2800" dirty="0">
                <a:cs typeface="微软雅黑" panose="020B0503020204020204" pitchFamily="34" charset="-122"/>
                <a:sym typeface="+mn-ea"/>
              </a:rPr>
              <a:t>的结构和设置信息的服务器程序称为</a:t>
            </a:r>
            <a:r>
              <a:rPr kumimoji="1" lang="en-US" altLang="zh-CN" sz="2800" noProof="0" dirty="0">
                <a:ln>
                  <a:noFill/>
                </a:ln>
                <a:solidFill>
                  <a:srgbClr val="C00000"/>
                </a:solidFill>
                <a:effectLst/>
                <a:uLnTx/>
                <a:uFillTx/>
                <a:sym typeface="+mn-ea"/>
              </a:rPr>
              <a:t>名字服务器</a:t>
            </a:r>
            <a:r>
              <a:rPr lang="zh-CN" altLang="en-US" sz="2800" dirty="0">
                <a:cs typeface="微软雅黑" panose="020B0503020204020204" pitchFamily="34" charset="-122"/>
                <a:sym typeface="+mn-ea"/>
              </a:rPr>
              <a:t>(name server)或</a:t>
            </a:r>
            <a:r>
              <a:rPr kumimoji="1" lang="en-US" altLang="zh-CN" sz="2800" noProof="0" dirty="0">
                <a:ln>
                  <a:noFill/>
                </a:ln>
                <a:solidFill>
                  <a:srgbClr val="C00000"/>
                </a:solidFill>
                <a:effectLst/>
                <a:uLnTx/>
                <a:uFillTx/>
                <a:sym typeface="+mn-ea"/>
              </a:rPr>
              <a:t>域名服务器</a:t>
            </a:r>
            <a:r>
              <a:rPr lang="zh-CN" altLang="en-US" sz="2800" dirty="0">
                <a:cs typeface="微软雅黑" panose="020B0503020204020204" pitchFamily="34" charset="-122"/>
                <a:sym typeface="+mn-ea"/>
              </a:rPr>
              <a:t>，负责域名解析工作</a:t>
            </a: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每个名字服务器具有连向其它有关域名服务器的信息，当需要查询其它域的信息时，能够知道或使其它名字服务器知道到哪里去找别的名字服务器，使域名解析过程能够完成</a:t>
            </a:r>
          </a:p>
          <a:p>
            <a:pPr marL="360680" lvl="1" indent="-360680" algn="just">
              <a:lnSpc>
                <a:spcPct val="100000"/>
              </a:lnSpc>
              <a:spcBef>
                <a:spcPts val="600"/>
              </a:spcBef>
              <a:buClrTx/>
              <a:buSzTx/>
              <a:buFont typeface="Wingdings" panose="05000000000000000000" pitchFamily="2" charset="2"/>
              <a:buChar char="Ø"/>
            </a:pPr>
            <a:r>
              <a:rPr lang="zh-CN" altLang="en-US" sz="2800" dirty="0">
                <a:cs typeface="微软雅黑" panose="020B0503020204020204" pitchFamily="34" charset="-122"/>
                <a:sym typeface="+mn-ea"/>
              </a:rPr>
              <a:t>域名与IP地址可以是一对一、一对多或者多对一的关系</a:t>
            </a:r>
            <a:endParaRPr lang="zh-CN" altLang="en-US" sz="2800" dirty="0">
              <a:cs typeface="微软雅黑" panose="020B0503020204020204" pitchFamily="34" charset="-122"/>
            </a:endParaRPr>
          </a:p>
          <a:p>
            <a:pPr marL="360680" lvl="1" indent="-360680" algn="just">
              <a:lnSpc>
                <a:spcPct val="100000"/>
              </a:lnSpc>
              <a:spcBef>
                <a:spcPts val="600"/>
              </a:spcBef>
              <a:buClrTx/>
              <a:buSzTx/>
              <a:buFont typeface="Wingdings" panose="05000000000000000000" pitchFamily="2" charset="2"/>
              <a:buChar char="Ø"/>
            </a:pPr>
            <a:r>
              <a:rPr kumimoji="1" lang="zh-CN" altLang="en-US" sz="2800" noProof="0" dirty="0">
                <a:ln>
                  <a:noFill/>
                </a:ln>
                <a:solidFill>
                  <a:srgbClr val="C00000"/>
                </a:solidFill>
                <a:effectLst/>
                <a:uLnTx/>
                <a:uFillTx/>
                <a:sym typeface="+mn-ea"/>
              </a:rPr>
              <a:t>域名</a:t>
            </a:r>
            <a:r>
              <a:rPr kumimoji="1" lang="en-US" altLang="zh-CN" sz="2800" noProof="0" dirty="0">
                <a:ln>
                  <a:noFill/>
                </a:ln>
                <a:solidFill>
                  <a:srgbClr val="C00000"/>
                </a:solidFill>
                <a:effectLst/>
                <a:uLnTx/>
                <a:uFillTx/>
                <a:sym typeface="+mn-ea"/>
              </a:rPr>
              <a:t>解析过程对用户透明</a:t>
            </a:r>
            <a:endParaRPr lang="zh-CN" altLang="en-US" sz="2800" dirty="0">
              <a:cs typeface="微软雅黑" panose="020B0503020204020204" pitchFamily="34" charset="-122"/>
              <a:sym typeface="+mn-ea"/>
            </a:endParaRPr>
          </a:p>
        </p:txBody>
      </p:sp>
      <p:grpSp>
        <p:nvGrpSpPr>
          <p:cNvPr id="17" name="组合 16"/>
          <p:cNvGrpSpPr/>
          <p:nvPr/>
        </p:nvGrpSpPr>
        <p:grpSpPr bwMode="auto">
          <a:xfrm>
            <a:off x="3158808" y="4820791"/>
            <a:ext cx="6524625" cy="631825"/>
            <a:chOff x="0" y="0"/>
            <a:chExt cx="4110" cy="398"/>
          </a:xfrm>
        </p:grpSpPr>
        <p:sp>
          <p:nvSpPr>
            <p:cNvPr id="18" name="文本框 20484"/>
            <p:cNvSpPr txBox="1">
              <a:spLocks noChangeArrowheads="1"/>
            </p:cNvSpPr>
            <p:nvPr/>
          </p:nvSpPr>
          <p:spPr bwMode="auto">
            <a:xfrm>
              <a:off x="0" y="19"/>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dirty="0">
                  <a:solidFill>
                    <a:srgbClr val="003366"/>
                  </a:solidFill>
                  <a:latin typeface="微软雅黑" panose="020B0503020204020204" pitchFamily="34" charset="-122"/>
                  <a:ea typeface="微软雅黑" panose="020B0503020204020204" pitchFamily="34" charset="-122"/>
                </a:rPr>
                <a:t>域名</a:t>
              </a:r>
            </a:p>
          </p:txBody>
        </p:sp>
        <p:sp>
          <p:nvSpPr>
            <p:cNvPr id="19" name="文本框 20485"/>
            <p:cNvSpPr txBox="1">
              <a:spLocks noChangeArrowheads="1"/>
            </p:cNvSpPr>
            <p:nvPr/>
          </p:nvSpPr>
          <p:spPr bwMode="auto">
            <a:xfrm>
              <a:off x="3344" y="0"/>
              <a:ext cx="76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8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20" name="矩形 20486"/>
            <p:cNvSpPr>
              <a:spLocks noChangeArrowheads="1"/>
            </p:cNvSpPr>
            <p:nvPr/>
          </p:nvSpPr>
          <p:spPr bwMode="auto">
            <a:xfrm>
              <a:off x="1244" y="14"/>
              <a:ext cx="1364" cy="38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eaLnBrk="0" hangingPunct="0"/>
              <a:r>
                <a:rPr lang="zh-CN" altLang="en-US" sz="2800">
                  <a:solidFill>
                    <a:srgbClr val="003366"/>
                  </a:solidFill>
                  <a:latin typeface="微软雅黑" panose="020B0503020204020204" pitchFamily="34" charset="-122"/>
                  <a:ea typeface="微软雅黑" panose="020B0503020204020204" pitchFamily="34" charset="-122"/>
                </a:rPr>
                <a:t>域名解析</a:t>
              </a:r>
            </a:p>
          </p:txBody>
        </p:sp>
        <p:sp>
          <p:nvSpPr>
            <p:cNvPr id="21" name="右箭头 20487"/>
            <p:cNvSpPr>
              <a:spLocks noChangeArrowheads="1"/>
            </p:cNvSpPr>
            <p:nvPr/>
          </p:nvSpPr>
          <p:spPr bwMode="auto">
            <a:xfrm>
              <a:off x="540" y="79"/>
              <a:ext cx="723" cy="208"/>
            </a:xfrm>
            <a:prstGeom prst="rightArrow">
              <a:avLst>
                <a:gd name="adj1" fmla="val 50000"/>
                <a:gd name="adj2" fmla="val 86835"/>
              </a:avLst>
            </a:prstGeom>
            <a:solidFill>
              <a:schemeClr val="hlink"/>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22" name="右箭头 20488"/>
            <p:cNvSpPr>
              <a:spLocks noChangeArrowheads="1"/>
            </p:cNvSpPr>
            <p:nvPr/>
          </p:nvSpPr>
          <p:spPr bwMode="auto">
            <a:xfrm>
              <a:off x="2610" y="79"/>
              <a:ext cx="721" cy="208"/>
            </a:xfrm>
            <a:prstGeom prst="rightArrow">
              <a:avLst>
                <a:gd name="adj1" fmla="val 50000"/>
                <a:gd name="adj2" fmla="val 86594"/>
              </a:avLst>
            </a:prstGeom>
            <a:solidFill>
              <a:schemeClr val="hlink"/>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3" name="组合 22"/>
          <p:cNvGrpSpPr/>
          <p:nvPr/>
        </p:nvGrpSpPr>
        <p:grpSpPr bwMode="auto">
          <a:xfrm>
            <a:off x="2859041" y="5621236"/>
            <a:ext cx="6557963" cy="609600"/>
            <a:chOff x="0" y="0"/>
            <a:chExt cx="4131" cy="384"/>
          </a:xfrm>
        </p:grpSpPr>
        <p:sp>
          <p:nvSpPr>
            <p:cNvPr id="24" name="文本框 20490"/>
            <p:cNvSpPr txBox="1">
              <a:spLocks noChangeArrowheads="1"/>
            </p:cNvSpPr>
            <p:nvPr/>
          </p:nvSpPr>
          <p:spPr bwMode="auto">
            <a:xfrm>
              <a:off x="0" y="48"/>
              <a:ext cx="76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800">
                  <a:solidFill>
                    <a:srgbClr val="003366"/>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25" name="文本框 20491"/>
            <p:cNvSpPr txBox="1">
              <a:spLocks noChangeArrowheads="1"/>
            </p:cNvSpPr>
            <p:nvPr/>
          </p:nvSpPr>
          <p:spPr bwMode="auto">
            <a:xfrm>
              <a:off x="3568" y="31"/>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a:solidFill>
                    <a:srgbClr val="003366"/>
                  </a:solidFill>
                  <a:latin typeface="微软雅黑" panose="020B0503020204020204" pitchFamily="34" charset="-122"/>
                  <a:ea typeface="微软雅黑" panose="020B0503020204020204" pitchFamily="34" charset="-122"/>
                </a:rPr>
                <a:t>域名</a:t>
              </a:r>
            </a:p>
          </p:txBody>
        </p:sp>
        <p:sp>
          <p:nvSpPr>
            <p:cNvPr id="26" name="矩形 20492"/>
            <p:cNvSpPr>
              <a:spLocks noChangeArrowheads="1"/>
            </p:cNvSpPr>
            <p:nvPr/>
          </p:nvSpPr>
          <p:spPr bwMode="auto">
            <a:xfrm>
              <a:off x="1467" y="0"/>
              <a:ext cx="1364" cy="384"/>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eaLnBrk="0" hangingPunct="0"/>
              <a:r>
                <a:rPr lang="zh-CN" altLang="en-US" sz="2800" dirty="0">
                  <a:solidFill>
                    <a:srgbClr val="003366"/>
                  </a:solidFill>
                  <a:latin typeface="微软雅黑" panose="020B0503020204020204" pitchFamily="34" charset="-122"/>
                  <a:ea typeface="微软雅黑" panose="020B0503020204020204" pitchFamily="34" charset="-122"/>
                </a:rPr>
                <a:t>域名反解析</a:t>
              </a:r>
            </a:p>
          </p:txBody>
        </p:sp>
        <p:sp>
          <p:nvSpPr>
            <p:cNvPr id="27" name="右箭头 20493"/>
            <p:cNvSpPr>
              <a:spLocks noChangeArrowheads="1"/>
            </p:cNvSpPr>
            <p:nvPr/>
          </p:nvSpPr>
          <p:spPr bwMode="auto">
            <a:xfrm>
              <a:off x="755" y="113"/>
              <a:ext cx="722" cy="208"/>
            </a:xfrm>
            <a:prstGeom prst="rightArrow">
              <a:avLst>
                <a:gd name="adj1" fmla="val 50000"/>
                <a:gd name="adj2" fmla="val 86715"/>
              </a:avLst>
            </a:prstGeom>
            <a:solidFill>
              <a:schemeClr val="hlink"/>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sp>
          <p:nvSpPr>
            <p:cNvPr id="28" name="右箭头 20494"/>
            <p:cNvSpPr>
              <a:spLocks noChangeArrowheads="1"/>
            </p:cNvSpPr>
            <p:nvPr/>
          </p:nvSpPr>
          <p:spPr bwMode="auto">
            <a:xfrm>
              <a:off x="2833" y="113"/>
              <a:ext cx="722" cy="208"/>
            </a:xfrm>
            <a:prstGeom prst="rightArrow">
              <a:avLst>
                <a:gd name="adj1" fmla="val 50000"/>
                <a:gd name="adj2" fmla="val 86715"/>
              </a:avLst>
            </a:prstGeom>
            <a:solidFill>
              <a:schemeClr val="hlink"/>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4398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37</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1215" y="1950720"/>
            <a:ext cx="1117600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ClrTx/>
              <a:buSzTx/>
              <a:buFont typeface="Wingdings" panose="05000000000000000000" pitchFamily="2" charset="2"/>
              <a:buChar char="Ø"/>
            </a:pPr>
            <a:r>
              <a:rPr lang="en-US" altLang="zh-CN" dirty="0">
                <a:cs typeface="微软雅黑" panose="020B0503020204020204" pitchFamily="34" charset="-122"/>
                <a:sym typeface="+mn-ea"/>
              </a:rPr>
              <a:t>Internet</a:t>
            </a:r>
            <a:r>
              <a:rPr lang="zh-CN" altLang="en-US" dirty="0">
                <a:cs typeface="微软雅黑" panose="020B0503020204020204" pitchFamily="34" charset="-122"/>
                <a:sym typeface="+mn-ea"/>
              </a:rPr>
              <a:t>上名字服务器系统也</a:t>
            </a:r>
            <a:r>
              <a:rPr kumimoji="1" lang="en-US" altLang="zh-CN" noProof="0" dirty="0">
                <a:ln>
                  <a:noFill/>
                </a:ln>
                <a:solidFill>
                  <a:srgbClr val="C00000"/>
                </a:solidFill>
                <a:effectLst/>
                <a:uLnTx/>
                <a:uFillTx/>
                <a:sym typeface="+mn-ea"/>
              </a:rPr>
              <a:t>按域名层次</a:t>
            </a:r>
            <a:r>
              <a:rPr kumimoji="1" lang="zh-CN" altLang="en-US" noProof="0" dirty="0">
                <a:ln>
                  <a:noFill/>
                </a:ln>
                <a:solidFill>
                  <a:srgbClr val="C00000"/>
                </a:solidFill>
                <a:effectLst/>
                <a:uLnTx/>
                <a:uFillTx/>
                <a:sym typeface="+mn-ea"/>
              </a:rPr>
              <a:t>树状</a:t>
            </a:r>
            <a:r>
              <a:rPr kumimoji="1" lang="en-US" altLang="zh-CN" noProof="0" dirty="0">
                <a:ln>
                  <a:noFill/>
                </a:ln>
                <a:solidFill>
                  <a:srgbClr val="C00000"/>
                </a:solidFill>
                <a:effectLst/>
                <a:uLnTx/>
                <a:uFillTx/>
                <a:sym typeface="+mn-ea"/>
              </a:rPr>
              <a:t>安排</a:t>
            </a:r>
            <a:r>
              <a:rPr lang="zh-CN" altLang="en-US" dirty="0">
                <a:cs typeface="微软雅黑" panose="020B0503020204020204" pitchFamily="34" charset="-122"/>
                <a:sym typeface="+mn-ea"/>
              </a:rPr>
              <a:t>。每个名字服务器管辖一部分域</a:t>
            </a:r>
          </a:p>
          <a:p>
            <a:pPr marL="285750" indent="-285750" algn="just">
              <a:lnSpc>
                <a:spcPct val="110000"/>
              </a:lnSpc>
              <a:buClrTx/>
              <a:buSzTx/>
              <a:buFont typeface="Wingdings" panose="05000000000000000000" pitchFamily="2" charset="2"/>
              <a:buChar char="Ø"/>
            </a:pPr>
            <a:r>
              <a:rPr lang="zh-CN" altLang="en-US" dirty="0">
                <a:cs typeface="微软雅黑" panose="020B0503020204020204" pitchFamily="34" charset="-122"/>
                <a:sym typeface="+mn-ea"/>
              </a:rPr>
              <a:t>一个名字服务器所负责或管辖（有权限的）范围称为</a:t>
            </a:r>
            <a:r>
              <a:rPr kumimoji="1" lang="en-US" altLang="zh-CN" noProof="0" dirty="0">
                <a:ln>
                  <a:noFill/>
                </a:ln>
                <a:solidFill>
                  <a:srgbClr val="C00000"/>
                </a:solidFill>
                <a:effectLst/>
                <a:uLnTx/>
                <a:uFillTx/>
                <a:cs typeface="微软雅黑" panose="020B0503020204020204" pitchFamily="34" charset="-122"/>
                <a:sym typeface="+mn-ea"/>
              </a:rPr>
              <a:t>管辖区</a:t>
            </a:r>
            <a:r>
              <a:rPr lang="zh-CN" altLang="en-US" dirty="0">
                <a:cs typeface="微软雅黑" panose="020B0503020204020204" pitchFamily="34" charset="-122"/>
                <a:sym typeface="+mn-ea"/>
              </a:rPr>
              <a:t>(</a:t>
            </a:r>
            <a:r>
              <a:rPr kumimoji="1" lang="en-US" altLang="zh-CN" noProof="0" dirty="0">
                <a:ln>
                  <a:noFill/>
                </a:ln>
                <a:solidFill>
                  <a:srgbClr val="C00000"/>
                </a:solidFill>
                <a:effectLst/>
                <a:uLnTx/>
                <a:uFillTx/>
                <a:cs typeface="微软雅黑" panose="020B0503020204020204" pitchFamily="34" charset="-122"/>
                <a:sym typeface="+mn-ea"/>
              </a:rPr>
              <a:t>zone</a:t>
            </a:r>
            <a:r>
              <a:rPr lang="zh-CN" altLang="en-US" dirty="0">
                <a:cs typeface="微软雅黑" panose="020B0503020204020204" pitchFamily="34" charset="-122"/>
                <a:sym typeface="+mn-ea"/>
              </a:rPr>
              <a:t>)</a:t>
            </a:r>
            <a:r>
              <a:rPr kumimoji="1" lang="en-US" altLang="zh-CN" noProof="0" dirty="0">
                <a:ln>
                  <a:noFill/>
                </a:ln>
                <a:solidFill>
                  <a:srgbClr val="C00000"/>
                </a:solidFill>
                <a:effectLst/>
                <a:uLnTx/>
                <a:uFillTx/>
                <a:cs typeface="微软雅黑" panose="020B0503020204020204" pitchFamily="34" charset="-122"/>
                <a:sym typeface="+mn-ea"/>
              </a:rPr>
              <a:t> </a:t>
            </a:r>
            <a:r>
              <a:rPr kumimoji="1" lang="zh-CN" altLang="en-US" noProof="0" dirty="0">
                <a:ln>
                  <a:noFill/>
                </a:ln>
                <a:solidFill>
                  <a:srgbClr val="C00000"/>
                </a:solidFill>
                <a:effectLst/>
                <a:uLnTx/>
                <a:uFillTx/>
                <a:cs typeface="微软雅黑" panose="020B0503020204020204" pitchFamily="34" charset="-122"/>
                <a:sym typeface="+mn-ea"/>
              </a:rPr>
              <a:t>，</a:t>
            </a:r>
            <a:r>
              <a:rPr kumimoji="1" lang="en-US" altLang="zh-CN" noProof="0" dirty="0" err="1">
                <a:ln>
                  <a:noFill/>
                </a:ln>
                <a:effectLst/>
                <a:uLnTx/>
                <a:uFillTx/>
                <a:cs typeface="微软雅黑" panose="020B0503020204020204" pitchFamily="34" charset="-122"/>
                <a:sym typeface="+mn-ea"/>
              </a:rPr>
              <a:t>简称为</a:t>
            </a:r>
            <a:r>
              <a:rPr kumimoji="1" lang="en-US" altLang="zh-CN" dirty="0" err="1">
                <a:solidFill>
                  <a:srgbClr val="C00000"/>
                </a:solidFill>
                <a:cs typeface="微软雅黑" panose="020B0503020204020204" pitchFamily="34" charset="-122"/>
                <a:sym typeface="+mn-ea"/>
              </a:rPr>
              <a:t>区</a:t>
            </a:r>
            <a:r>
              <a:rPr kumimoji="1" lang="en-US" altLang="zh-CN" noProof="0" dirty="0">
                <a:ln>
                  <a:noFill/>
                </a:ln>
                <a:solidFill>
                  <a:srgbClr val="C00000"/>
                </a:solidFill>
                <a:effectLst/>
                <a:uLnTx/>
                <a:uFillTx/>
                <a:cs typeface="微软雅黑" panose="020B0503020204020204" pitchFamily="34" charset="-122"/>
                <a:sym typeface="+mn-ea"/>
              </a:rPr>
              <a:t> </a:t>
            </a:r>
            <a:endParaRPr kumimoji="1" lang="en-US" altLang="zh-CN" noProof="0" dirty="0">
              <a:ln>
                <a:noFill/>
              </a:ln>
              <a:solidFill>
                <a:srgbClr val="C00000"/>
              </a:solidFill>
              <a:effectLst/>
              <a:uLnTx/>
              <a:uFillTx/>
              <a:cs typeface="微软雅黑" panose="020B0503020204020204" pitchFamily="34" charset="-122"/>
            </a:endParaRPr>
          </a:p>
          <a:p>
            <a:pPr marL="342900" indent="-342900" algn="just">
              <a:lnSpc>
                <a:spcPct val="110000"/>
              </a:lnSpc>
              <a:buFont typeface="Wingdings" panose="05000000000000000000" pitchFamily="2" charset="2"/>
              <a:buChar char="Ø"/>
            </a:pPr>
            <a:r>
              <a:rPr lang="zh-CN" altLang="en-US" dirty="0">
                <a:cs typeface="微软雅黑" panose="020B0503020204020204" pitchFamily="34" charset="-122"/>
                <a:sym typeface="+mn-ea"/>
              </a:rPr>
              <a:t>各单位根据具体情况来划分自己管辖区。但在一个区中的所有节点必须是能够连通的</a:t>
            </a:r>
            <a:endParaRPr lang="zh-CN" altLang="en-US"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285750" indent="-285750" algn="just">
              <a:lnSpc>
                <a:spcPct val="110000"/>
              </a:lnSpc>
              <a:buClrTx/>
              <a:buSzTx/>
              <a:buFont typeface="Wingdings" panose="05000000000000000000" pitchFamily="2" charset="2"/>
              <a:buChar char="Ø"/>
            </a:pPr>
            <a:r>
              <a:rPr lang="zh-CN" altLang="en-US" dirty="0">
                <a:cs typeface="微软雅黑" panose="020B0503020204020204" pitchFamily="34" charset="-122"/>
                <a:sym typeface="+mn-ea"/>
              </a:rPr>
              <a:t>名字服务器的</a:t>
            </a:r>
            <a:r>
              <a:rPr kumimoji="1" lang="en-US" altLang="zh-CN" noProof="0" dirty="0">
                <a:ln>
                  <a:noFill/>
                </a:ln>
                <a:solidFill>
                  <a:srgbClr val="C00000"/>
                </a:solidFill>
                <a:effectLst/>
                <a:uLnTx/>
                <a:uFillTx/>
                <a:cs typeface="微软雅黑" panose="020B0503020204020204" pitchFamily="34" charset="-122"/>
                <a:sym typeface="+mn-ea"/>
              </a:rPr>
              <a:t>管辖范围以“区”为单位</a:t>
            </a:r>
            <a:r>
              <a:rPr lang="zh-CN" altLang="en-US" dirty="0">
                <a:cs typeface="微软雅黑" panose="020B0503020204020204" pitchFamily="34" charset="-122"/>
                <a:sym typeface="+mn-ea"/>
              </a:rPr>
              <a:t>，而不是以“域”为单位</a:t>
            </a:r>
            <a:endParaRPr lang="zh-CN" altLang="en-US" dirty="0">
              <a:cs typeface="微软雅黑" panose="020B0503020204020204" pitchFamily="34" charset="-122"/>
            </a:endParaRPr>
          </a:p>
          <a:p>
            <a:pPr marL="342900" indent="-342900" algn="just">
              <a:lnSpc>
                <a:spcPct val="110000"/>
              </a:lnSpc>
              <a:buFont typeface="Wingdings" panose="05000000000000000000" pitchFamily="2" charset="2"/>
              <a:buChar char="Ø"/>
            </a:pPr>
            <a:r>
              <a:rPr lang="zh-CN" altLang="en-US" dirty="0">
                <a:cs typeface="微软雅黑" panose="020B0503020204020204" pitchFamily="34" charset="-122"/>
                <a:sym typeface="+mn-ea"/>
              </a:rPr>
              <a:t>管辖区是域名“域”的子集。</a:t>
            </a:r>
            <a:r>
              <a:rPr kumimoji="1" lang="en-US" altLang="zh-CN" noProof="0" dirty="0">
                <a:ln>
                  <a:noFill/>
                </a:ln>
                <a:solidFill>
                  <a:srgbClr val="C00000"/>
                </a:solidFill>
                <a:effectLst/>
                <a:uLnTx/>
                <a:uFillTx/>
                <a:cs typeface="微软雅黑" panose="020B0503020204020204" pitchFamily="34" charset="-122"/>
                <a:sym typeface="+mn-ea"/>
              </a:rPr>
              <a:t>管辖区可以小于或等于域，但不可能大于域</a:t>
            </a:r>
            <a:endParaRPr lang="zh-CN" altLang="en-US" sz="2800" dirty="0">
              <a:cs typeface="微软雅黑" panose="020B0503020204020204" pitchFamily="34" charset="-122"/>
              <a:sym typeface="+mn-ea"/>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dirty="0">
                <a:sym typeface="+mn-ea"/>
              </a:rPr>
              <a:t>域名系统的区域</a:t>
            </a:r>
            <a:endParaRPr lang="zh-CN" altLang="en-US" dirty="0">
              <a:solidFill>
                <a:schemeClr val="tx1"/>
              </a:solidFill>
              <a:sym typeface="+mn-ea"/>
            </a:endParaRPr>
          </a:p>
        </p:txBody>
      </p:sp>
    </p:spTree>
    <p:extLst>
      <p:ext uri="{BB962C8B-B14F-4D97-AF65-F5344CB8AC3E}">
        <p14:creationId xmlns:p14="http://schemas.microsoft.com/office/powerpoint/2010/main" val="3715374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38</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6" name="内容占位符 2"/>
          <p:cNvSpPr>
            <a:spLocks noGrp="1"/>
          </p:cNvSpPr>
          <p:nvPr/>
        </p:nvSpPr>
        <p:spPr>
          <a:xfrm>
            <a:off x="838200" y="1351915"/>
            <a:ext cx="10748554"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a:lnSpc>
                <a:spcPct val="130000"/>
              </a:lnSpc>
              <a:buClrTx/>
              <a:buSzTx/>
              <a:buNone/>
            </a:pPr>
            <a:r>
              <a:rPr lang="zh-CN" dirty="0">
                <a:sym typeface="+mn-ea"/>
              </a:rPr>
              <a:t>管辖区的不同划分方法</a:t>
            </a:r>
            <a:endParaRPr lang="zh-CN" dirty="0">
              <a:solidFill>
                <a:schemeClr val="tx1"/>
              </a:solidFill>
              <a:sym typeface="+mn-ea"/>
            </a:endParaRPr>
          </a:p>
        </p:txBody>
      </p:sp>
      <p:grpSp>
        <p:nvGrpSpPr>
          <p:cNvPr id="3" name="组合 2"/>
          <p:cNvGrpSpPr/>
          <p:nvPr/>
        </p:nvGrpSpPr>
        <p:grpSpPr>
          <a:xfrm>
            <a:off x="1657034" y="1647897"/>
            <a:ext cx="9381494" cy="4852988"/>
            <a:chOff x="1466362" y="1859099"/>
            <a:chExt cx="9381494" cy="4852988"/>
          </a:xfrm>
        </p:grpSpPr>
        <p:sp>
          <p:nvSpPr>
            <p:cNvPr id="12" name="直接连接符 19459"/>
            <p:cNvSpPr>
              <a:spLocks noChangeShapeType="1"/>
            </p:cNvSpPr>
            <p:nvPr/>
          </p:nvSpPr>
          <p:spPr bwMode="auto">
            <a:xfrm>
              <a:off x="3721563" y="3135449"/>
              <a:ext cx="9525" cy="8001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文本框 19460"/>
            <p:cNvSpPr txBox="1">
              <a:spLocks noChangeArrowheads="1"/>
            </p:cNvSpPr>
            <p:nvPr/>
          </p:nvSpPr>
          <p:spPr bwMode="auto">
            <a:xfrm>
              <a:off x="1643525" y="3522799"/>
              <a:ext cx="1800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域 </a:t>
              </a:r>
              <a:r>
                <a:rPr lang="en-US" altLang="zh-CN" sz="24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abc.com</a:t>
              </a:r>
            </a:p>
          </p:txBody>
        </p:sp>
        <p:sp>
          <p:nvSpPr>
            <p:cNvPr id="14" name="任意多边形 19461"/>
            <p:cNvSpPr>
              <a:spLocks noChangeArrowheads="1"/>
            </p:cNvSpPr>
            <p:nvPr/>
          </p:nvSpPr>
          <p:spPr bwMode="auto">
            <a:xfrm>
              <a:off x="1945150" y="3713299"/>
              <a:ext cx="3433763" cy="2295525"/>
            </a:xfrm>
            <a:custGeom>
              <a:avLst/>
              <a:gdLst>
                <a:gd name="T0" fmla="*/ 1097 w 1917"/>
                <a:gd name="T1" fmla="*/ 32 h 1143"/>
                <a:gd name="T2" fmla="*/ 882 w 1917"/>
                <a:gd name="T3" fmla="*/ 43 h 1143"/>
                <a:gd name="T4" fmla="*/ 603 w 1917"/>
                <a:gd name="T5" fmla="*/ 287 h 1143"/>
                <a:gd name="T6" fmla="*/ 120 w 1917"/>
                <a:gd name="T7" fmla="*/ 830 h 1143"/>
                <a:gd name="T8" fmla="*/ 13 w 1917"/>
                <a:gd name="T9" fmla="*/ 1050 h 1143"/>
                <a:gd name="T10" fmla="*/ 195 w 1917"/>
                <a:gd name="T11" fmla="*/ 1126 h 1143"/>
                <a:gd name="T12" fmla="*/ 612 w 1917"/>
                <a:gd name="T13" fmla="*/ 1128 h 1143"/>
                <a:gd name="T14" fmla="*/ 1121 w 1917"/>
                <a:gd name="T15" fmla="*/ 1136 h 1143"/>
                <a:gd name="T16" fmla="*/ 1451 w 1917"/>
                <a:gd name="T17" fmla="*/ 1139 h 1143"/>
                <a:gd name="T18" fmla="*/ 1811 w 1917"/>
                <a:gd name="T19" fmla="*/ 1109 h 1143"/>
                <a:gd name="T20" fmla="*/ 1907 w 1917"/>
                <a:gd name="T21" fmla="*/ 1001 h 1143"/>
                <a:gd name="T22" fmla="*/ 1751 w 1917"/>
                <a:gd name="T23" fmla="*/ 743 h 1143"/>
                <a:gd name="T24" fmla="*/ 1571 w 1917"/>
                <a:gd name="T25" fmla="*/ 521 h 1143"/>
                <a:gd name="T26" fmla="*/ 1427 w 1917"/>
                <a:gd name="T27" fmla="*/ 353 h 1143"/>
                <a:gd name="T28" fmla="*/ 1277 w 1917"/>
                <a:gd name="T29" fmla="*/ 191 h 1143"/>
                <a:gd name="T30" fmla="*/ 1097 w 1917"/>
                <a:gd name="T31" fmla="*/ 32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17" h="1143">
                  <a:moveTo>
                    <a:pt x="1097" y="32"/>
                  </a:moveTo>
                  <a:cubicBezTo>
                    <a:pt x="1031" y="7"/>
                    <a:pt x="964" y="0"/>
                    <a:pt x="882" y="43"/>
                  </a:cubicBezTo>
                  <a:cubicBezTo>
                    <a:pt x="800" y="86"/>
                    <a:pt x="730" y="155"/>
                    <a:pt x="603" y="287"/>
                  </a:cubicBezTo>
                  <a:cubicBezTo>
                    <a:pt x="476" y="418"/>
                    <a:pt x="218" y="703"/>
                    <a:pt x="120" y="830"/>
                  </a:cubicBezTo>
                  <a:cubicBezTo>
                    <a:pt x="22" y="957"/>
                    <a:pt x="0" y="1000"/>
                    <a:pt x="13" y="1050"/>
                  </a:cubicBezTo>
                  <a:cubicBezTo>
                    <a:pt x="26" y="1099"/>
                    <a:pt x="95" y="1114"/>
                    <a:pt x="195" y="1126"/>
                  </a:cubicBezTo>
                  <a:cubicBezTo>
                    <a:pt x="295" y="1139"/>
                    <a:pt x="458" y="1126"/>
                    <a:pt x="612" y="1128"/>
                  </a:cubicBezTo>
                  <a:cubicBezTo>
                    <a:pt x="766" y="1130"/>
                    <a:pt x="981" y="1134"/>
                    <a:pt x="1121" y="1136"/>
                  </a:cubicBezTo>
                  <a:cubicBezTo>
                    <a:pt x="1261" y="1138"/>
                    <a:pt x="1336" y="1143"/>
                    <a:pt x="1451" y="1139"/>
                  </a:cubicBezTo>
                  <a:cubicBezTo>
                    <a:pt x="1566" y="1135"/>
                    <a:pt x="1735" y="1132"/>
                    <a:pt x="1811" y="1109"/>
                  </a:cubicBezTo>
                  <a:cubicBezTo>
                    <a:pt x="1887" y="1086"/>
                    <a:pt x="1917" y="1062"/>
                    <a:pt x="1907" y="1001"/>
                  </a:cubicBezTo>
                  <a:cubicBezTo>
                    <a:pt x="1897" y="940"/>
                    <a:pt x="1807" y="823"/>
                    <a:pt x="1751" y="743"/>
                  </a:cubicBezTo>
                  <a:cubicBezTo>
                    <a:pt x="1695" y="663"/>
                    <a:pt x="1625" y="586"/>
                    <a:pt x="1571" y="521"/>
                  </a:cubicBezTo>
                  <a:cubicBezTo>
                    <a:pt x="1517" y="456"/>
                    <a:pt x="1476" y="408"/>
                    <a:pt x="1427" y="353"/>
                  </a:cubicBezTo>
                  <a:cubicBezTo>
                    <a:pt x="1378" y="298"/>
                    <a:pt x="1332" y="245"/>
                    <a:pt x="1277" y="191"/>
                  </a:cubicBezTo>
                  <a:cubicBezTo>
                    <a:pt x="1222" y="137"/>
                    <a:pt x="1163" y="57"/>
                    <a:pt x="1097" y="32"/>
                  </a:cubicBezTo>
                  <a:close/>
                </a:path>
              </a:pathLst>
            </a:custGeom>
            <a:solidFill>
              <a:srgbClr val="66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15" name="圆角矩形 19462"/>
            <p:cNvSpPr>
              <a:spLocks noChangeArrowheads="1"/>
            </p:cNvSpPr>
            <p:nvPr/>
          </p:nvSpPr>
          <p:spPr bwMode="auto">
            <a:xfrm>
              <a:off x="1521288" y="3591062"/>
              <a:ext cx="4227512" cy="2641600"/>
            </a:xfrm>
            <a:prstGeom prst="roundRect">
              <a:avLst>
                <a:gd name="adj" fmla="val 9319"/>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16" name="文本框 19463"/>
            <p:cNvSpPr txBox="1">
              <a:spLocks noChangeArrowheads="1"/>
            </p:cNvSpPr>
            <p:nvPr/>
          </p:nvSpPr>
          <p:spPr bwMode="auto">
            <a:xfrm>
              <a:off x="1466362" y="4280880"/>
              <a:ext cx="1847214" cy="35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70000"/>
                </a:lnSpc>
              </a:pPr>
              <a:r>
                <a:rPr lang="zh-CN" altLang="en-US" sz="24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区abc.com</a:t>
              </a:r>
            </a:p>
          </p:txBody>
        </p:sp>
        <p:sp>
          <p:nvSpPr>
            <p:cNvPr id="17" name="任意多边形 19464"/>
            <p:cNvSpPr>
              <a:spLocks noChangeArrowheads="1"/>
            </p:cNvSpPr>
            <p:nvPr/>
          </p:nvSpPr>
          <p:spPr bwMode="auto">
            <a:xfrm>
              <a:off x="2145175" y="4646749"/>
              <a:ext cx="131763" cy="582613"/>
            </a:xfrm>
            <a:custGeom>
              <a:avLst/>
              <a:gdLst>
                <a:gd name="T0" fmla="*/ 0 w 172"/>
                <a:gd name="T1" fmla="*/ 0 h 244"/>
                <a:gd name="T2" fmla="*/ 172 w 172"/>
                <a:gd name="T3" fmla="*/ 244 h 244"/>
              </a:gdLst>
              <a:ahLst/>
              <a:cxnLst>
                <a:cxn ang="0">
                  <a:pos x="T0" y="T1"/>
                </a:cxn>
                <a:cxn ang="0">
                  <a:pos x="T2" y="T3"/>
                </a:cxn>
              </a:cxnLst>
              <a:rect l="0" t="0" r="r" b="b"/>
              <a:pathLst>
                <a:path w="172" h="244">
                  <a:moveTo>
                    <a:pt x="0" y="0"/>
                  </a:moveTo>
                  <a:lnTo>
                    <a:pt x="172" y="244"/>
                  </a:lnTo>
                </a:path>
              </a:pathLst>
            </a:custGeom>
            <a:noFill/>
            <a:ln w="9525">
              <a:solidFill>
                <a:schemeClr val="tx1"/>
              </a:solidFill>
              <a:rou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18" name="直接连接符 19465"/>
            <p:cNvSpPr>
              <a:spLocks noChangeShapeType="1"/>
            </p:cNvSpPr>
            <p:nvPr/>
          </p:nvSpPr>
          <p:spPr bwMode="auto">
            <a:xfrm flipH="1">
              <a:off x="3275475" y="4105412"/>
              <a:ext cx="360363" cy="66198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9466"/>
            <p:cNvSpPr>
              <a:spLocks noChangeShapeType="1"/>
            </p:cNvSpPr>
            <p:nvPr/>
          </p:nvSpPr>
          <p:spPr bwMode="auto">
            <a:xfrm>
              <a:off x="3835863" y="4135574"/>
              <a:ext cx="471487" cy="61753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9467"/>
            <p:cNvSpPr>
              <a:spLocks noChangeShapeType="1"/>
            </p:cNvSpPr>
            <p:nvPr/>
          </p:nvSpPr>
          <p:spPr bwMode="auto">
            <a:xfrm>
              <a:off x="4388313" y="4876937"/>
              <a:ext cx="504825" cy="79216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9468"/>
            <p:cNvSpPr>
              <a:spLocks noChangeShapeType="1"/>
            </p:cNvSpPr>
            <p:nvPr/>
          </p:nvSpPr>
          <p:spPr bwMode="auto">
            <a:xfrm>
              <a:off x="3299288" y="4895987"/>
              <a:ext cx="615950" cy="70485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9469"/>
            <p:cNvSpPr>
              <a:spLocks noChangeShapeType="1"/>
            </p:cNvSpPr>
            <p:nvPr/>
          </p:nvSpPr>
          <p:spPr bwMode="auto">
            <a:xfrm flipH="1">
              <a:off x="3192925" y="4907099"/>
              <a:ext cx="17463" cy="60325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9470"/>
            <p:cNvSpPr>
              <a:spLocks noChangeShapeType="1"/>
            </p:cNvSpPr>
            <p:nvPr/>
          </p:nvSpPr>
          <p:spPr bwMode="auto">
            <a:xfrm flipH="1">
              <a:off x="2440450" y="4826137"/>
              <a:ext cx="747713" cy="77470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椭圆 19471"/>
            <p:cNvSpPr>
              <a:spLocks noChangeArrowheads="1"/>
            </p:cNvSpPr>
            <p:nvPr/>
          </p:nvSpPr>
          <p:spPr bwMode="auto">
            <a:xfrm>
              <a:off x="3383425" y="3879987"/>
              <a:ext cx="649288" cy="3841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abc</a:t>
              </a:r>
            </a:p>
          </p:txBody>
        </p:sp>
        <p:sp>
          <p:nvSpPr>
            <p:cNvPr id="25" name="椭圆 19472"/>
            <p:cNvSpPr>
              <a:spLocks noChangeArrowheads="1"/>
            </p:cNvSpPr>
            <p:nvPr/>
          </p:nvSpPr>
          <p:spPr bwMode="auto">
            <a:xfrm>
              <a:off x="2942100" y="4672149"/>
              <a:ext cx="569913" cy="306388"/>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x</a:t>
              </a:r>
            </a:p>
          </p:txBody>
        </p:sp>
        <p:sp>
          <p:nvSpPr>
            <p:cNvPr id="26" name="椭圆 19473"/>
            <p:cNvSpPr>
              <a:spLocks noChangeArrowheads="1"/>
            </p:cNvSpPr>
            <p:nvPr/>
          </p:nvSpPr>
          <p:spPr bwMode="auto">
            <a:xfrm>
              <a:off x="2130888" y="5515112"/>
              <a:ext cx="569912" cy="3079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u</a:t>
              </a:r>
            </a:p>
          </p:txBody>
        </p:sp>
        <p:sp>
          <p:nvSpPr>
            <p:cNvPr id="27" name="椭圆 19474"/>
            <p:cNvSpPr>
              <a:spLocks noChangeArrowheads="1"/>
            </p:cNvSpPr>
            <p:nvPr/>
          </p:nvSpPr>
          <p:spPr bwMode="auto">
            <a:xfrm>
              <a:off x="2888125" y="5515112"/>
              <a:ext cx="569913" cy="3079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v</a:t>
              </a:r>
            </a:p>
          </p:txBody>
        </p:sp>
        <p:sp>
          <p:nvSpPr>
            <p:cNvPr id="28" name="椭圆 19475"/>
            <p:cNvSpPr>
              <a:spLocks noChangeArrowheads="1"/>
            </p:cNvSpPr>
            <p:nvPr/>
          </p:nvSpPr>
          <p:spPr bwMode="auto">
            <a:xfrm>
              <a:off x="3646950" y="5515112"/>
              <a:ext cx="569913" cy="3079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w</a:t>
              </a:r>
            </a:p>
          </p:txBody>
        </p:sp>
        <p:sp>
          <p:nvSpPr>
            <p:cNvPr id="29" name="椭圆 19476"/>
            <p:cNvSpPr>
              <a:spLocks noChangeArrowheads="1"/>
            </p:cNvSpPr>
            <p:nvPr/>
          </p:nvSpPr>
          <p:spPr bwMode="auto">
            <a:xfrm>
              <a:off x="4567700" y="5515112"/>
              <a:ext cx="569913" cy="307975"/>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t</a:t>
              </a:r>
            </a:p>
          </p:txBody>
        </p:sp>
        <p:sp>
          <p:nvSpPr>
            <p:cNvPr id="30" name="椭圆 19477"/>
            <p:cNvSpPr>
              <a:spLocks noChangeArrowheads="1"/>
            </p:cNvSpPr>
            <p:nvPr/>
          </p:nvSpPr>
          <p:spPr bwMode="auto">
            <a:xfrm>
              <a:off x="4080338" y="4672149"/>
              <a:ext cx="569912" cy="306388"/>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y</a:t>
              </a:r>
            </a:p>
          </p:txBody>
        </p:sp>
        <p:sp>
          <p:nvSpPr>
            <p:cNvPr id="31" name="文本框 30"/>
            <p:cNvSpPr txBox="1">
              <a:spLocks noChangeArrowheads="1"/>
            </p:cNvSpPr>
            <p:nvPr/>
          </p:nvSpPr>
          <p:spPr bwMode="auto">
            <a:xfrm>
              <a:off x="2796050" y="6251712"/>
              <a:ext cx="1660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区 </a:t>
              </a:r>
              <a:r>
                <a:rPr lang="en-US" altLang="zh-CN"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a:t>
              </a:r>
            </a:p>
          </p:txBody>
        </p:sp>
        <p:grpSp>
          <p:nvGrpSpPr>
            <p:cNvPr id="32" name="组合 31"/>
            <p:cNvGrpSpPr/>
            <p:nvPr/>
          </p:nvGrpSpPr>
          <p:grpSpPr bwMode="auto">
            <a:xfrm>
              <a:off x="5947238" y="1859099"/>
              <a:ext cx="4900618" cy="4852988"/>
              <a:chOff x="-102" y="0"/>
              <a:chExt cx="3087" cy="3057"/>
            </a:xfrm>
          </p:grpSpPr>
          <p:grpSp>
            <p:nvGrpSpPr>
              <p:cNvPr id="33" name="组合 19480"/>
              <p:cNvGrpSpPr/>
              <p:nvPr/>
            </p:nvGrpSpPr>
            <p:grpSpPr bwMode="auto">
              <a:xfrm>
                <a:off x="1225" y="821"/>
                <a:ext cx="256" cy="98"/>
                <a:chOff x="0" y="0"/>
                <a:chExt cx="227" cy="77"/>
              </a:xfrm>
            </p:grpSpPr>
            <p:sp>
              <p:nvSpPr>
                <p:cNvPr id="74" name="直接连接符 19481"/>
                <p:cNvSpPr>
                  <a:spLocks noChangeShapeType="1"/>
                </p:cNvSpPr>
                <p:nvPr/>
              </p:nvSpPr>
              <p:spPr bwMode="auto">
                <a:xfrm>
                  <a:off x="128" y="0"/>
                  <a:ext cx="99" cy="7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 name="直接连接符 19482"/>
                <p:cNvSpPr>
                  <a:spLocks noChangeShapeType="1"/>
                </p:cNvSpPr>
                <p:nvPr/>
              </p:nvSpPr>
              <p:spPr bwMode="auto">
                <a:xfrm flipH="1">
                  <a:off x="0" y="0"/>
                  <a:ext cx="99" cy="7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4" name="文本框 19483"/>
              <p:cNvSpPr txBox="1">
                <a:spLocks noChangeArrowheads="1"/>
              </p:cNvSpPr>
              <p:nvPr/>
            </p:nvSpPr>
            <p:spPr bwMode="auto">
              <a:xfrm>
                <a:off x="771" y="2767"/>
                <a:ext cx="10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(b) </a:t>
                </a:r>
                <a:r>
                  <a:rPr lang="zh-CN" altLang="en-US"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区 </a:t>
                </a:r>
                <a:r>
                  <a:rPr lang="en-US" altLang="zh-CN"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&lt; </a:t>
                </a:r>
                <a:r>
                  <a:rPr lang="zh-CN" altLang="en-US" sz="24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a:t>
                </a:r>
              </a:p>
            </p:txBody>
          </p:sp>
          <p:sp>
            <p:nvSpPr>
              <p:cNvPr id="35" name="直接连接符 19484"/>
              <p:cNvSpPr>
                <a:spLocks noChangeShapeType="1"/>
              </p:cNvSpPr>
              <p:nvPr/>
            </p:nvSpPr>
            <p:spPr bwMode="auto">
              <a:xfrm>
                <a:off x="1357" y="814"/>
                <a:ext cx="5" cy="505"/>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文本框 19485"/>
              <p:cNvSpPr txBox="1">
                <a:spLocks noChangeArrowheads="1"/>
              </p:cNvSpPr>
              <p:nvPr/>
            </p:nvSpPr>
            <p:spPr bwMode="auto">
              <a:xfrm>
                <a:off x="90" y="1048"/>
                <a:ext cx="113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域 </a:t>
                </a:r>
                <a:r>
                  <a:rPr lang="en-US" altLang="zh-CN" sz="24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abc.com</a:t>
                </a:r>
              </a:p>
            </p:txBody>
          </p:sp>
          <p:sp>
            <p:nvSpPr>
              <p:cNvPr id="37" name="任意多边形 19486"/>
              <p:cNvSpPr>
                <a:spLocks noChangeArrowheads="1"/>
              </p:cNvSpPr>
              <p:nvPr/>
            </p:nvSpPr>
            <p:spPr bwMode="auto">
              <a:xfrm>
                <a:off x="1487" y="1632"/>
                <a:ext cx="849" cy="958"/>
              </a:xfrm>
              <a:custGeom>
                <a:avLst/>
                <a:gdLst>
                  <a:gd name="T0" fmla="*/ 305 w 753"/>
                  <a:gd name="T1" fmla="*/ 30 h 900"/>
                  <a:gd name="T2" fmla="*/ 73 w 753"/>
                  <a:gd name="T3" fmla="*/ 62 h 900"/>
                  <a:gd name="T4" fmla="*/ 1 w 753"/>
                  <a:gd name="T5" fmla="*/ 238 h 900"/>
                  <a:gd name="T6" fmla="*/ 81 w 753"/>
                  <a:gd name="T7" fmla="*/ 366 h 900"/>
                  <a:gd name="T8" fmla="*/ 231 w 753"/>
                  <a:gd name="T9" fmla="*/ 586 h 900"/>
                  <a:gd name="T10" fmla="*/ 363 w 753"/>
                  <a:gd name="T11" fmla="*/ 820 h 900"/>
                  <a:gd name="T12" fmla="*/ 537 w 753"/>
                  <a:gd name="T13" fmla="*/ 894 h 900"/>
                  <a:gd name="T14" fmla="*/ 689 w 753"/>
                  <a:gd name="T15" fmla="*/ 854 h 900"/>
                  <a:gd name="T16" fmla="*/ 753 w 753"/>
                  <a:gd name="T17" fmla="*/ 766 h 900"/>
                  <a:gd name="T18" fmla="*/ 687 w 753"/>
                  <a:gd name="T19" fmla="*/ 580 h 900"/>
                  <a:gd name="T20" fmla="*/ 601 w 753"/>
                  <a:gd name="T21" fmla="*/ 430 h 900"/>
                  <a:gd name="T22" fmla="*/ 483 w 753"/>
                  <a:gd name="T23" fmla="*/ 244 h 900"/>
                  <a:gd name="T24" fmla="*/ 305 w 753"/>
                  <a:gd name="T25" fmla="*/ 3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3" h="900">
                    <a:moveTo>
                      <a:pt x="305" y="30"/>
                    </a:moveTo>
                    <a:cubicBezTo>
                      <a:pt x="237" y="0"/>
                      <a:pt x="124" y="27"/>
                      <a:pt x="73" y="62"/>
                    </a:cubicBezTo>
                    <a:cubicBezTo>
                      <a:pt x="22" y="97"/>
                      <a:pt x="0" y="187"/>
                      <a:pt x="1" y="238"/>
                    </a:cubicBezTo>
                    <a:cubicBezTo>
                      <a:pt x="2" y="289"/>
                      <a:pt x="43" y="308"/>
                      <a:pt x="81" y="366"/>
                    </a:cubicBezTo>
                    <a:cubicBezTo>
                      <a:pt x="119" y="424"/>
                      <a:pt x="184" y="510"/>
                      <a:pt x="231" y="586"/>
                    </a:cubicBezTo>
                    <a:cubicBezTo>
                      <a:pt x="278" y="662"/>
                      <a:pt x="312" y="769"/>
                      <a:pt x="363" y="820"/>
                    </a:cubicBezTo>
                    <a:cubicBezTo>
                      <a:pt x="414" y="871"/>
                      <a:pt x="483" y="888"/>
                      <a:pt x="537" y="894"/>
                    </a:cubicBezTo>
                    <a:cubicBezTo>
                      <a:pt x="591" y="900"/>
                      <a:pt x="653" y="875"/>
                      <a:pt x="689" y="854"/>
                    </a:cubicBezTo>
                    <a:cubicBezTo>
                      <a:pt x="725" y="833"/>
                      <a:pt x="753" y="812"/>
                      <a:pt x="753" y="766"/>
                    </a:cubicBezTo>
                    <a:cubicBezTo>
                      <a:pt x="753" y="720"/>
                      <a:pt x="712" y="636"/>
                      <a:pt x="687" y="580"/>
                    </a:cubicBezTo>
                    <a:cubicBezTo>
                      <a:pt x="662" y="524"/>
                      <a:pt x="635" y="486"/>
                      <a:pt x="601" y="430"/>
                    </a:cubicBezTo>
                    <a:cubicBezTo>
                      <a:pt x="567" y="374"/>
                      <a:pt x="532" y="311"/>
                      <a:pt x="483" y="244"/>
                    </a:cubicBezTo>
                    <a:cubicBezTo>
                      <a:pt x="434" y="177"/>
                      <a:pt x="368" y="58"/>
                      <a:pt x="305" y="30"/>
                    </a:cubicBezTo>
                    <a:close/>
                  </a:path>
                </a:pathLst>
              </a:custGeom>
              <a:solidFill>
                <a:srgbClr val="9999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38" name="任意多边形 19487"/>
              <p:cNvSpPr>
                <a:spLocks noChangeArrowheads="1"/>
              </p:cNvSpPr>
              <p:nvPr/>
            </p:nvSpPr>
            <p:spPr bwMode="auto">
              <a:xfrm>
                <a:off x="244" y="1173"/>
                <a:ext cx="1535" cy="1436"/>
              </a:xfrm>
              <a:custGeom>
                <a:avLst/>
                <a:gdLst>
                  <a:gd name="T0" fmla="*/ 1200 w 1360"/>
                  <a:gd name="T1" fmla="*/ 58 h 1349"/>
                  <a:gd name="T2" fmla="*/ 882 w 1360"/>
                  <a:gd name="T3" fmla="*/ 46 h 1349"/>
                  <a:gd name="T4" fmla="*/ 603 w 1360"/>
                  <a:gd name="T5" fmla="*/ 336 h 1349"/>
                  <a:gd name="T6" fmla="*/ 120 w 1360"/>
                  <a:gd name="T7" fmla="*/ 982 h 1349"/>
                  <a:gd name="T8" fmla="*/ 13 w 1360"/>
                  <a:gd name="T9" fmla="*/ 1243 h 1349"/>
                  <a:gd name="T10" fmla="*/ 195 w 1360"/>
                  <a:gd name="T11" fmla="*/ 1334 h 1349"/>
                  <a:gd name="T12" fmla="*/ 612 w 1360"/>
                  <a:gd name="T13" fmla="*/ 1336 h 1349"/>
                  <a:gd name="T14" fmla="*/ 1152 w 1360"/>
                  <a:gd name="T15" fmla="*/ 1330 h 1349"/>
                  <a:gd name="T16" fmla="*/ 1338 w 1360"/>
                  <a:gd name="T17" fmla="*/ 1234 h 1349"/>
                  <a:gd name="T18" fmla="*/ 1283 w 1360"/>
                  <a:gd name="T19" fmla="*/ 1062 h 1349"/>
                  <a:gd name="T20" fmla="*/ 1050 w 1360"/>
                  <a:gd name="T21" fmla="*/ 772 h 1349"/>
                  <a:gd name="T22" fmla="*/ 1011 w 1360"/>
                  <a:gd name="T23" fmla="*/ 608 h 1349"/>
                  <a:gd name="T24" fmla="*/ 1146 w 1360"/>
                  <a:gd name="T25" fmla="*/ 382 h 1349"/>
                  <a:gd name="T26" fmla="*/ 1266 w 1360"/>
                  <a:gd name="T27" fmla="*/ 262 h 1349"/>
                  <a:gd name="T28" fmla="*/ 1284 w 1360"/>
                  <a:gd name="T29" fmla="*/ 166 h 1349"/>
                  <a:gd name="T30" fmla="*/ 1200 w 1360"/>
                  <a:gd name="T31" fmla="*/ 58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0" h="1349">
                    <a:moveTo>
                      <a:pt x="1200" y="58"/>
                    </a:moveTo>
                    <a:cubicBezTo>
                      <a:pt x="1133" y="38"/>
                      <a:pt x="981" y="0"/>
                      <a:pt x="882" y="46"/>
                    </a:cubicBezTo>
                    <a:cubicBezTo>
                      <a:pt x="783" y="92"/>
                      <a:pt x="730" y="180"/>
                      <a:pt x="603" y="336"/>
                    </a:cubicBezTo>
                    <a:cubicBezTo>
                      <a:pt x="476" y="492"/>
                      <a:pt x="218" y="831"/>
                      <a:pt x="120" y="982"/>
                    </a:cubicBezTo>
                    <a:cubicBezTo>
                      <a:pt x="22" y="1133"/>
                      <a:pt x="0" y="1184"/>
                      <a:pt x="13" y="1243"/>
                    </a:cubicBezTo>
                    <a:cubicBezTo>
                      <a:pt x="26" y="1302"/>
                      <a:pt x="95" y="1319"/>
                      <a:pt x="195" y="1334"/>
                    </a:cubicBezTo>
                    <a:cubicBezTo>
                      <a:pt x="295" y="1349"/>
                      <a:pt x="453" y="1337"/>
                      <a:pt x="612" y="1336"/>
                    </a:cubicBezTo>
                    <a:cubicBezTo>
                      <a:pt x="771" y="1335"/>
                      <a:pt x="1031" y="1347"/>
                      <a:pt x="1152" y="1330"/>
                    </a:cubicBezTo>
                    <a:cubicBezTo>
                      <a:pt x="1273" y="1313"/>
                      <a:pt x="1316" y="1279"/>
                      <a:pt x="1338" y="1234"/>
                    </a:cubicBezTo>
                    <a:cubicBezTo>
                      <a:pt x="1360" y="1189"/>
                      <a:pt x="1331" y="1139"/>
                      <a:pt x="1283" y="1062"/>
                    </a:cubicBezTo>
                    <a:cubicBezTo>
                      <a:pt x="1235" y="985"/>
                      <a:pt x="1095" y="848"/>
                      <a:pt x="1050" y="772"/>
                    </a:cubicBezTo>
                    <a:cubicBezTo>
                      <a:pt x="1005" y="696"/>
                      <a:pt x="995" y="673"/>
                      <a:pt x="1011" y="608"/>
                    </a:cubicBezTo>
                    <a:cubicBezTo>
                      <a:pt x="1027" y="543"/>
                      <a:pt x="1104" y="440"/>
                      <a:pt x="1146" y="382"/>
                    </a:cubicBezTo>
                    <a:cubicBezTo>
                      <a:pt x="1188" y="324"/>
                      <a:pt x="1243" y="298"/>
                      <a:pt x="1266" y="262"/>
                    </a:cubicBezTo>
                    <a:cubicBezTo>
                      <a:pt x="1289" y="226"/>
                      <a:pt x="1295" y="200"/>
                      <a:pt x="1284" y="166"/>
                    </a:cubicBezTo>
                    <a:cubicBezTo>
                      <a:pt x="1273" y="132"/>
                      <a:pt x="1267" y="78"/>
                      <a:pt x="1200" y="58"/>
                    </a:cubicBezTo>
                    <a:close/>
                  </a:path>
                </a:pathLst>
              </a:custGeom>
              <a:solidFill>
                <a:srgbClr val="99FF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39" name="圆角矩形 19488"/>
              <p:cNvSpPr>
                <a:spLocks noChangeArrowheads="1"/>
              </p:cNvSpPr>
              <p:nvPr/>
            </p:nvSpPr>
            <p:spPr bwMode="auto">
              <a:xfrm>
                <a:off x="0" y="1091"/>
                <a:ext cx="2665" cy="1664"/>
              </a:xfrm>
              <a:prstGeom prst="roundRect">
                <a:avLst>
                  <a:gd name="adj" fmla="val 9319"/>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40" name="文本框 19489"/>
              <p:cNvSpPr txBox="1">
                <a:spLocks noChangeArrowheads="1"/>
              </p:cNvSpPr>
              <p:nvPr/>
            </p:nvSpPr>
            <p:spPr bwMode="auto">
              <a:xfrm>
                <a:off x="-102" y="1546"/>
                <a:ext cx="114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70000"/>
                  </a:lnSpc>
                </a:pPr>
                <a:r>
                  <a:rPr lang="zh-CN" altLang="en-US" sz="24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区abc.com</a:t>
                </a:r>
              </a:p>
            </p:txBody>
          </p:sp>
          <p:sp>
            <p:nvSpPr>
              <p:cNvPr id="41" name="文本框 19490"/>
              <p:cNvSpPr txBox="1">
                <a:spLocks noChangeArrowheads="1"/>
              </p:cNvSpPr>
              <p:nvPr/>
            </p:nvSpPr>
            <p:spPr bwMode="auto">
              <a:xfrm>
                <a:off x="1713" y="1362"/>
                <a:ext cx="1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75000"/>
                  </a:lnSpc>
                </a:pPr>
                <a:r>
                  <a:rPr lang="zh-CN" altLang="en-US" sz="24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区</a:t>
                </a:r>
                <a:r>
                  <a:rPr lang="en-US" altLang="zh-CN" sz="24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y.abc.com</a:t>
                </a:r>
              </a:p>
            </p:txBody>
          </p:sp>
          <p:sp>
            <p:nvSpPr>
              <p:cNvPr id="42" name="直接连接符 19491"/>
              <p:cNvSpPr>
                <a:spLocks noChangeShapeType="1"/>
              </p:cNvSpPr>
              <p:nvPr/>
            </p:nvSpPr>
            <p:spPr bwMode="auto">
              <a:xfrm>
                <a:off x="411" y="1782"/>
                <a:ext cx="156" cy="227"/>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3" name="直接连接符 19492"/>
              <p:cNvSpPr>
                <a:spLocks noChangeShapeType="1"/>
              </p:cNvSpPr>
              <p:nvPr/>
            </p:nvSpPr>
            <p:spPr bwMode="auto">
              <a:xfrm rot="10800000" flipV="1">
                <a:off x="2132" y="1607"/>
                <a:ext cx="124" cy="426"/>
              </a:xfrm>
              <a:prstGeom prst="line">
                <a:avLst/>
              </a:prstGeom>
              <a:noFill/>
              <a:ln w="9525">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4" name="直接连接符 19493"/>
              <p:cNvSpPr>
                <a:spLocks noChangeShapeType="1"/>
              </p:cNvSpPr>
              <p:nvPr/>
            </p:nvSpPr>
            <p:spPr bwMode="auto">
              <a:xfrm flipH="1">
                <a:off x="1083" y="1415"/>
                <a:ext cx="226" cy="41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直接连接符 19494"/>
              <p:cNvSpPr>
                <a:spLocks noChangeShapeType="1"/>
              </p:cNvSpPr>
              <p:nvPr/>
            </p:nvSpPr>
            <p:spPr bwMode="auto">
              <a:xfrm>
                <a:off x="1436" y="1434"/>
                <a:ext cx="297" cy="38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直接连接符 19495"/>
              <p:cNvSpPr>
                <a:spLocks noChangeShapeType="1"/>
              </p:cNvSpPr>
              <p:nvPr/>
            </p:nvSpPr>
            <p:spPr bwMode="auto">
              <a:xfrm>
                <a:off x="1783" y="1901"/>
                <a:ext cx="319" cy="49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直接连接符 19496"/>
              <p:cNvSpPr>
                <a:spLocks noChangeShapeType="1"/>
              </p:cNvSpPr>
              <p:nvPr/>
            </p:nvSpPr>
            <p:spPr bwMode="auto">
              <a:xfrm>
                <a:off x="1097" y="1913"/>
                <a:ext cx="388" cy="44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直接连接符 19497"/>
              <p:cNvSpPr>
                <a:spLocks noChangeShapeType="1"/>
              </p:cNvSpPr>
              <p:nvPr/>
            </p:nvSpPr>
            <p:spPr bwMode="auto">
              <a:xfrm flipH="1">
                <a:off x="1031" y="1920"/>
                <a:ext cx="11" cy="38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直接连接符 19498"/>
              <p:cNvSpPr>
                <a:spLocks noChangeShapeType="1"/>
              </p:cNvSpPr>
              <p:nvPr/>
            </p:nvSpPr>
            <p:spPr bwMode="auto">
              <a:xfrm flipH="1">
                <a:off x="557" y="1869"/>
                <a:ext cx="470" cy="48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 name="椭圆 19499"/>
              <p:cNvSpPr>
                <a:spLocks noChangeArrowheads="1"/>
              </p:cNvSpPr>
              <p:nvPr/>
            </p:nvSpPr>
            <p:spPr bwMode="auto">
              <a:xfrm>
                <a:off x="1150" y="1273"/>
                <a:ext cx="410" cy="242"/>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abc</a:t>
                </a:r>
              </a:p>
            </p:txBody>
          </p:sp>
          <p:sp>
            <p:nvSpPr>
              <p:cNvPr id="51" name="椭圆 19500"/>
              <p:cNvSpPr>
                <a:spLocks noChangeArrowheads="1"/>
              </p:cNvSpPr>
              <p:nvPr/>
            </p:nvSpPr>
            <p:spPr bwMode="auto">
              <a:xfrm>
                <a:off x="873" y="1772"/>
                <a:ext cx="359" cy="193"/>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x</a:t>
                </a:r>
              </a:p>
            </p:txBody>
          </p:sp>
          <p:sp>
            <p:nvSpPr>
              <p:cNvPr id="52" name="椭圆 19501"/>
              <p:cNvSpPr>
                <a:spLocks noChangeArrowheads="1"/>
              </p:cNvSpPr>
              <p:nvPr/>
            </p:nvSpPr>
            <p:spPr bwMode="auto">
              <a:xfrm>
                <a:off x="361" y="2303"/>
                <a:ext cx="359" cy="194"/>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u</a:t>
                </a:r>
              </a:p>
            </p:txBody>
          </p:sp>
          <p:sp>
            <p:nvSpPr>
              <p:cNvPr id="53" name="椭圆 19502"/>
              <p:cNvSpPr>
                <a:spLocks noChangeArrowheads="1"/>
              </p:cNvSpPr>
              <p:nvPr/>
            </p:nvSpPr>
            <p:spPr bwMode="auto">
              <a:xfrm>
                <a:off x="839" y="2303"/>
                <a:ext cx="359" cy="194"/>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v</a:t>
                </a:r>
              </a:p>
            </p:txBody>
          </p:sp>
          <p:sp>
            <p:nvSpPr>
              <p:cNvPr id="54" name="椭圆 19503"/>
              <p:cNvSpPr>
                <a:spLocks noChangeArrowheads="1"/>
              </p:cNvSpPr>
              <p:nvPr/>
            </p:nvSpPr>
            <p:spPr bwMode="auto">
              <a:xfrm>
                <a:off x="1316" y="2303"/>
                <a:ext cx="359" cy="194"/>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w</a:t>
                </a:r>
              </a:p>
            </p:txBody>
          </p:sp>
          <p:sp>
            <p:nvSpPr>
              <p:cNvPr id="55" name="椭圆 19504"/>
              <p:cNvSpPr>
                <a:spLocks noChangeArrowheads="1"/>
              </p:cNvSpPr>
              <p:nvPr/>
            </p:nvSpPr>
            <p:spPr bwMode="auto">
              <a:xfrm>
                <a:off x="1896" y="2303"/>
                <a:ext cx="359" cy="194"/>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t</a:t>
                </a:r>
              </a:p>
            </p:txBody>
          </p:sp>
          <p:sp>
            <p:nvSpPr>
              <p:cNvPr id="56" name="椭圆 19505"/>
              <p:cNvSpPr>
                <a:spLocks noChangeArrowheads="1"/>
              </p:cNvSpPr>
              <p:nvPr/>
            </p:nvSpPr>
            <p:spPr bwMode="auto">
              <a:xfrm>
                <a:off x="1589" y="1772"/>
                <a:ext cx="359" cy="193"/>
              </a:xfrm>
              <a:prstGeom prst="ellipse">
                <a:avLst/>
              </a:prstGeom>
              <a:solidFill>
                <a:schemeClr val="bg1"/>
              </a:solidFill>
              <a:ln w="9525">
                <a:solidFill>
                  <a:schemeClr val="tx1"/>
                </a:solidFill>
                <a:round/>
              </a:ln>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y</a:t>
                </a:r>
              </a:p>
            </p:txBody>
          </p:sp>
          <p:sp>
            <p:nvSpPr>
              <p:cNvPr id="57" name="圆角矩形 19506"/>
              <p:cNvSpPr>
                <a:spLocks noChangeArrowheads="1"/>
              </p:cNvSpPr>
              <p:nvPr/>
            </p:nvSpPr>
            <p:spPr bwMode="auto">
              <a:xfrm>
                <a:off x="1092" y="523"/>
                <a:ext cx="522" cy="303"/>
              </a:xfrm>
              <a:prstGeom prst="roundRect">
                <a:avLst>
                  <a:gd name="adj" fmla="val 34167"/>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com</a:t>
                </a:r>
              </a:p>
            </p:txBody>
          </p:sp>
          <p:sp>
            <p:nvSpPr>
              <p:cNvPr id="58" name="圆角矩形 19507"/>
              <p:cNvSpPr>
                <a:spLocks noChangeArrowheads="1"/>
              </p:cNvSpPr>
              <p:nvPr/>
            </p:nvSpPr>
            <p:spPr bwMode="auto">
              <a:xfrm>
                <a:off x="1938" y="516"/>
                <a:ext cx="522" cy="304"/>
              </a:xfrm>
              <a:prstGeom prst="roundRect">
                <a:avLst>
                  <a:gd name="adj" fmla="val 34167"/>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edu</a:t>
                </a:r>
              </a:p>
            </p:txBody>
          </p:sp>
          <p:sp>
            <p:nvSpPr>
              <p:cNvPr id="59" name="圆角矩形 19508"/>
              <p:cNvSpPr>
                <a:spLocks noChangeArrowheads="1"/>
              </p:cNvSpPr>
              <p:nvPr/>
            </p:nvSpPr>
            <p:spPr bwMode="auto">
              <a:xfrm>
                <a:off x="249" y="516"/>
                <a:ext cx="522" cy="304"/>
              </a:xfrm>
              <a:prstGeom prst="roundRect">
                <a:avLst>
                  <a:gd name="adj" fmla="val 34167"/>
                </a:avLst>
              </a:prstGeom>
              <a:solidFill>
                <a:srgbClr val="FFFF99"/>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org</a:t>
                </a:r>
              </a:p>
            </p:txBody>
          </p:sp>
          <p:grpSp>
            <p:nvGrpSpPr>
              <p:cNvPr id="60" name="组合 19509"/>
              <p:cNvGrpSpPr/>
              <p:nvPr/>
            </p:nvGrpSpPr>
            <p:grpSpPr bwMode="auto">
              <a:xfrm>
                <a:off x="2071" y="821"/>
                <a:ext cx="256" cy="98"/>
                <a:chOff x="0" y="0"/>
                <a:chExt cx="330" cy="132"/>
              </a:xfrm>
            </p:grpSpPr>
            <p:sp>
              <p:nvSpPr>
                <p:cNvPr id="70" name="直接连接符 19510"/>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直接连接符 19511"/>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直接连接符 19512"/>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 name="直接连接符 19513"/>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1" name="组合 19514"/>
              <p:cNvGrpSpPr/>
              <p:nvPr/>
            </p:nvGrpSpPr>
            <p:grpSpPr bwMode="auto">
              <a:xfrm>
                <a:off x="382" y="821"/>
                <a:ext cx="256" cy="98"/>
                <a:chOff x="0" y="0"/>
                <a:chExt cx="330" cy="132"/>
              </a:xfrm>
            </p:grpSpPr>
            <p:sp>
              <p:nvSpPr>
                <p:cNvPr id="66" name="直接连接符 19515"/>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 name="直接连接符 19516"/>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直接连接符 19517"/>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直接连接符 19518"/>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2" name="圆角矩形 19519"/>
              <p:cNvSpPr>
                <a:spLocks noChangeArrowheads="1"/>
              </p:cNvSpPr>
              <p:nvPr/>
            </p:nvSpPr>
            <p:spPr bwMode="auto">
              <a:xfrm>
                <a:off x="1078" y="0"/>
                <a:ext cx="523" cy="304"/>
              </a:xfrm>
              <a:prstGeom prst="roundRect">
                <a:avLst>
                  <a:gd name="adj" fmla="val 34167"/>
                </a:avLst>
              </a:prstGeom>
              <a:solidFill>
                <a:srgbClr val="FF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zh-CN" altLang="en-US" sz="2400">
                    <a:solidFill>
                      <a:schemeClr val="folHlink"/>
                    </a:solidFill>
                    <a:latin typeface="微软雅黑" panose="020B0503020204020204" pitchFamily="34" charset="-122"/>
                    <a:ea typeface="微软雅黑" panose="020B0503020204020204" pitchFamily="34" charset="-122"/>
                  </a:rPr>
                  <a:t>根</a:t>
                </a:r>
              </a:p>
            </p:txBody>
          </p:sp>
          <p:sp>
            <p:nvSpPr>
              <p:cNvPr id="63" name="直接连接符 19520"/>
              <p:cNvSpPr>
                <a:spLocks noChangeShapeType="1"/>
              </p:cNvSpPr>
              <p:nvPr/>
            </p:nvSpPr>
            <p:spPr bwMode="auto">
              <a:xfrm>
                <a:off x="1404" y="301"/>
                <a:ext cx="792" cy="213"/>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直接连接符 19521"/>
              <p:cNvSpPr>
                <a:spLocks noChangeShapeType="1"/>
              </p:cNvSpPr>
              <p:nvPr/>
            </p:nvSpPr>
            <p:spPr bwMode="auto">
              <a:xfrm flipV="1">
                <a:off x="510" y="301"/>
                <a:ext cx="779" cy="213"/>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直接连接符 19522"/>
              <p:cNvSpPr>
                <a:spLocks noChangeShapeType="1"/>
              </p:cNvSpPr>
              <p:nvPr/>
            </p:nvSpPr>
            <p:spPr bwMode="auto">
              <a:xfrm>
                <a:off x="1350" y="301"/>
                <a:ext cx="0" cy="213"/>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6" name="圆角矩形 19523"/>
            <p:cNvSpPr>
              <a:spLocks noChangeArrowheads="1"/>
            </p:cNvSpPr>
            <p:nvPr/>
          </p:nvSpPr>
          <p:spPr bwMode="auto">
            <a:xfrm>
              <a:off x="3307225" y="2689362"/>
              <a:ext cx="830263" cy="481012"/>
            </a:xfrm>
            <a:prstGeom prst="roundRect">
              <a:avLst>
                <a:gd name="adj" fmla="val 34167"/>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com</a:t>
              </a:r>
            </a:p>
          </p:txBody>
        </p:sp>
        <p:sp>
          <p:nvSpPr>
            <p:cNvPr id="77" name="圆角矩形 19524"/>
            <p:cNvSpPr>
              <a:spLocks noChangeArrowheads="1"/>
            </p:cNvSpPr>
            <p:nvPr/>
          </p:nvSpPr>
          <p:spPr bwMode="auto">
            <a:xfrm>
              <a:off x="4651838" y="2678249"/>
              <a:ext cx="828675" cy="482600"/>
            </a:xfrm>
            <a:prstGeom prst="roundRect">
              <a:avLst>
                <a:gd name="adj" fmla="val 34167"/>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edu</a:t>
              </a:r>
            </a:p>
          </p:txBody>
        </p:sp>
        <p:sp>
          <p:nvSpPr>
            <p:cNvPr id="78" name="圆角矩形 19525"/>
            <p:cNvSpPr>
              <a:spLocks noChangeArrowheads="1"/>
            </p:cNvSpPr>
            <p:nvPr/>
          </p:nvSpPr>
          <p:spPr bwMode="auto">
            <a:xfrm>
              <a:off x="1968963" y="2678249"/>
              <a:ext cx="830262" cy="482600"/>
            </a:xfrm>
            <a:prstGeom prst="roundRect">
              <a:avLst>
                <a:gd name="adj" fmla="val 34167"/>
              </a:avLst>
            </a:prstGeom>
            <a:solidFill>
              <a:srgbClr val="FFFF99"/>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en-US" altLang="zh-CN" sz="2400">
                  <a:solidFill>
                    <a:schemeClr val="folHlink"/>
                  </a:solidFill>
                  <a:latin typeface="微软雅黑" panose="020B0503020204020204" pitchFamily="34" charset="-122"/>
                  <a:ea typeface="微软雅黑" panose="020B0503020204020204" pitchFamily="34" charset="-122"/>
                  <a:cs typeface="Times New Roman" panose="02020603050405020304" charset="0"/>
                </a:rPr>
                <a:t>org</a:t>
              </a:r>
            </a:p>
          </p:txBody>
        </p:sp>
        <p:grpSp>
          <p:nvGrpSpPr>
            <p:cNvPr id="79" name="组合 19526"/>
            <p:cNvGrpSpPr/>
            <p:nvPr/>
          </p:nvGrpSpPr>
          <p:grpSpPr bwMode="auto">
            <a:xfrm>
              <a:off x="4862975" y="3162437"/>
              <a:ext cx="406400" cy="155575"/>
              <a:chOff x="0" y="0"/>
              <a:chExt cx="330" cy="132"/>
            </a:xfrm>
          </p:grpSpPr>
          <p:sp>
            <p:nvSpPr>
              <p:cNvPr id="80" name="直接连接符 19527"/>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直接连接符 19528"/>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直接连接符 19529"/>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直接连接符 19530"/>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4" name="组合 19531"/>
            <p:cNvGrpSpPr/>
            <p:nvPr/>
          </p:nvGrpSpPr>
          <p:grpSpPr bwMode="auto">
            <a:xfrm>
              <a:off x="2181688" y="3162437"/>
              <a:ext cx="406400" cy="155575"/>
              <a:chOff x="0" y="0"/>
              <a:chExt cx="330" cy="132"/>
            </a:xfrm>
          </p:grpSpPr>
          <p:sp>
            <p:nvSpPr>
              <p:cNvPr id="85" name="直接连接符 19532"/>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直接连接符 19533"/>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7" name="直接连接符 19534"/>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直接连接符 19535"/>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89" name="圆角矩形 19536"/>
            <p:cNvSpPr>
              <a:spLocks noChangeArrowheads="1"/>
            </p:cNvSpPr>
            <p:nvPr/>
          </p:nvSpPr>
          <p:spPr bwMode="auto">
            <a:xfrm>
              <a:off x="3286588" y="1859099"/>
              <a:ext cx="828675" cy="482600"/>
            </a:xfrm>
            <a:prstGeom prst="roundRect">
              <a:avLst>
                <a:gd name="adj" fmla="val 34167"/>
              </a:avLst>
            </a:prstGeom>
            <a:solidFill>
              <a:srgbClr val="FF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r>
                <a:rPr lang="zh-CN" altLang="en-US" sz="2400">
                  <a:solidFill>
                    <a:schemeClr val="folHlink"/>
                  </a:solidFill>
                  <a:latin typeface="微软雅黑" panose="020B0503020204020204" pitchFamily="34" charset="-122"/>
                  <a:ea typeface="微软雅黑" panose="020B0503020204020204" pitchFamily="34" charset="-122"/>
                </a:rPr>
                <a:t>根</a:t>
              </a:r>
            </a:p>
          </p:txBody>
        </p:sp>
        <p:sp>
          <p:nvSpPr>
            <p:cNvPr id="90" name="直接连接符 19537"/>
            <p:cNvSpPr>
              <a:spLocks noChangeShapeType="1"/>
            </p:cNvSpPr>
            <p:nvPr/>
          </p:nvSpPr>
          <p:spPr bwMode="auto">
            <a:xfrm>
              <a:off x="3804113" y="2336937"/>
              <a:ext cx="1257300" cy="33813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直接连接符 19538"/>
            <p:cNvSpPr>
              <a:spLocks noChangeShapeType="1"/>
            </p:cNvSpPr>
            <p:nvPr/>
          </p:nvSpPr>
          <p:spPr bwMode="auto">
            <a:xfrm flipV="1">
              <a:off x="2384888" y="2336937"/>
              <a:ext cx="1236662" cy="33813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直接连接符 19539"/>
            <p:cNvSpPr>
              <a:spLocks noChangeShapeType="1"/>
            </p:cNvSpPr>
            <p:nvPr/>
          </p:nvSpPr>
          <p:spPr bwMode="auto">
            <a:xfrm>
              <a:off x="3718388" y="2336937"/>
              <a:ext cx="0" cy="33813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3" name="组合 19540"/>
            <p:cNvGrpSpPr/>
            <p:nvPr/>
          </p:nvGrpSpPr>
          <p:grpSpPr bwMode="auto">
            <a:xfrm>
              <a:off x="3513600" y="3162437"/>
              <a:ext cx="406400" cy="155575"/>
              <a:chOff x="0" y="0"/>
              <a:chExt cx="227" cy="77"/>
            </a:xfrm>
          </p:grpSpPr>
          <p:sp>
            <p:nvSpPr>
              <p:cNvPr id="94" name="直接连接符 19541"/>
              <p:cNvSpPr>
                <a:spLocks noChangeShapeType="1"/>
              </p:cNvSpPr>
              <p:nvPr/>
            </p:nvSpPr>
            <p:spPr bwMode="auto">
              <a:xfrm>
                <a:off x="128" y="0"/>
                <a:ext cx="99" cy="7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直接连接符 19542"/>
              <p:cNvSpPr>
                <a:spLocks noChangeShapeType="1"/>
              </p:cNvSpPr>
              <p:nvPr/>
            </p:nvSpPr>
            <p:spPr bwMode="auto">
              <a:xfrm flipH="1">
                <a:off x="0" y="0"/>
                <a:ext cx="99" cy="7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7" name="页脚占位符 6"/>
          <p:cNvSpPr>
            <a:spLocks noGrp="1"/>
          </p:cNvSpPr>
          <p:nvPr>
            <p:ph type="ftr" sz="quarter" idx="11"/>
          </p:nvPr>
        </p:nvSpPr>
        <p:spPr/>
        <p:txBody>
          <a:bodyPr/>
          <a:lstStyle/>
          <a:p>
            <a:r>
              <a:rPr kumimoji="1" lang="zh-CN" altLang="en-US" dirty="0"/>
              <a:t>引自：计算机网络，谢希仁</a:t>
            </a:r>
          </a:p>
        </p:txBody>
      </p:sp>
    </p:spTree>
    <p:extLst>
      <p:ext uri="{BB962C8B-B14F-4D97-AF65-F5344CB8AC3E}">
        <p14:creationId xmlns:p14="http://schemas.microsoft.com/office/powerpoint/2010/main" val="2243779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39</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91374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buFont typeface="Wingdings" panose="05000000000000000000" pitchFamily="2" charset="2"/>
              <a:buChar char="Ø"/>
            </a:pPr>
            <a:r>
              <a:rPr lang="zh-CN" altLang="en-US" sz="2800" dirty="0">
                <a:cs typeface="微软雅黑" panose="020B0503020204020204" pitchFamily="34" charset="-122"/>
                <a:sym typeface="+mn-ea"/>
              </a:rPr>
              <a:t>总体上，域名系统的名字服务器分为两大类</a:t>
            </a:r>
            <a:endParaRPr lang="en-US" altLang="zh-CN" sz="2800" dirty="0">
              <a:cs typeface="微软雅黑" panose="020B0503020204020204" pitchFamily="34" charset="-122"/>
              <a:sym typeface="+mn-ea"/>
            </a:endParaRPr>
          </a:p>
          <a:p>
            <a:pPr lvl="1" algn="just">
              <a:lnSpc>
                <a:spcPct val="120000"/>
              </a:lnSpc>
            </a:pPr>
            <a:r>
              <a:rPr kumimoji="1" lang="en-US" altLang="zh-CN" sz="2800" noProof="0" dirty="0">
                <a:ln>
                  <a:noFill/>
                </a:ln>
                <a:solidFill>
                  <a:srgbClr val="C00000"/>
                </a:solidFill>
                <a:effectLst/>
                <a:uLnTx/>
                <a:uFillTx/>
                <a:sym typeface="+mn-ea"/>
              </a:rPr>
              <a:t>权威名字服务器</a:t>
            </a:r>
            <a:r>
              <a:rPr lang="en-US" altLang="zh-CN" sz="2800" dirty="0">
                <a:sym typeface="+mn-ea"/>
              </a:rPr>
              <a:t>(authoritative name server)</a:t>
            </a:r>
          </a:p>
          <a:p>
            <a:pPr lvl="2" algn="just">
              <a:lnSpc>
                <a:spcPct val="120000"/>
              </a:lnSpc>
            </a:pPr>
            <a:r>
              <a:rPr lang="zh-CN" altLang="en-US" sz="2400" dirty="0">
                <a:sym typeface="+mn-ea"/>
              </a:rPr>
              <a:t>一种</a:t>
            </a:r>
            <a:r>
              <a:rPr lang="en-US" altLang="zh-CN" sz="2400" dirty="0">
                <a:sym typeface="+mn-ea"/>
              </a:rPr>
              <a:t>根据本地知识知道</a:t>
            </a:r>
            <a:r>
              <a:rPr lang="zh-CN" altLang="en-US" sz="2400" dirty="0">
                <a:sym typeface="+mn-ea"/>
              </a:rPr>
              <a:t>一个</a:t>
            </a:r>
            <a:r>
              <a:rPr lang="en-US" altLang="zh-CN" sz="2400" dirty="0">
                <a:sym typeface="+mn-ea"/>
              </a:rPr>
              <a:t>DNS区(zone)的内容</a:t>
            </a:r>
            <a:r>
              <a:rPr lang="zh-CN" altLang="en-US" sz="2400" dirty="0">
                <a:sym typeface="+mn-ea"/>
              </a:rPr>
              <a:t>的服务器</a:t>
            </a:r>
            <a:r>
              <a:rPr lang="zh-CN" sz="2400" dirty="0">
                <a:sym typeface="+mn-ea"/>
              </a:rPr>
              <a:t>，它</a:t>
            </a:r>
            <a:r>
              <a:rPr lang="en-US" altLang="zh-CN" sz="2400" dirty="0">
                <a:sym typeface="+mn-ea"/>
              </a:rPr>
              <a:t>可以回答有关该DNS区的查询而无需查询其他服务器</a:t>
            </a:r>
          </a:p>
          <a:p>
            <a:pPr lvl="2" algn="just">
              <a:lnSpc>
                <a:spcPct val="120000"/>
              </a:lnSpc>
            </a:pPr>
            <a:r>
              <a:rPr lang="en-US" altLang="zh-CN" sz="2400" dirty="0">
                <a:sym typeface="+mn-ea"/>
              </a:rPr>
              <a:t>每个DNS区至少应有一个IPv4可访问的权威名</a:t>
            </a:r>
            <a:r>
              <a:rPr lang="zh-CN" altLang="en-US" sz="2400" dirty="0">
                <a:sym typeface="+mn-ea"/>
              </a:rPr>
              <a:t>字</a:t>
            </a:r>
            <a:r>
              <a:rPr lang="en-US" altLang="zh-CN" sz="2400" dirty="0">
                <a:sym typeface="+mn-ea"/>
              </a:rPr>
              <a:t>服务器提供服务</a:t>
            </a:r>
          </a:p>
          <a:p>
            <a:pPr lvl="1" algn="just">
              <a:lnSpc>
                <a:spcPct val="120000"/>
              </a:lnSpc>
              <a:buClrTx/>
              <a:buSzTx/>
            </a:pPr>
            <a:r>
              <a:rPr kumimoji="1" lang="en-US" altLang="zh-CN" sz="2800" noProof="0" dirty="0">
                <a:ln>
                  <a:noFill/>
                </a:ln>
                <a:solidFill>
                  <a:srgbClr val="C00000"/>
                </a:solidFill>
                <a:effectLst/>
                <a:uLnTx/>
                <a:uFillTx/>
                <a:sym typeface="+mn-ea"/>
              </a:rPr>
              <a:t>递归解析器</a:t>
            </a:r>
            <a:r>
              <a:rPr lang="zh-CN" altLang="en-US" sz="2800" dirty="0">
                <a:sym typeface="+mn-ea"/>
              </a:rPr>
              <a:t>(recursive resolver)</a:t>
            </a:r>
            <a:r>
              <a:rPr lang="en-US" altLang="zh-CN" sz="2800" dirty="0">
                <a:sym typeface="+mn-ea"/>
              </a:rPr>
              <a:t>/递归服务器</a:t>
            </a:r>
            <a:endParaRPr lang="zh-CN" altLang="en-US" sz="2800" dirty="0">
              <a:sym typeface="+mn-ea"/>
            </a:endParaRPr>
          </a:p>
          <a:p>
            <a:pPr lvl="2" algn="just">
              <a:lnSpc>
                <a:spcPct val="120000"/>
              </a:lnSpc>
            </a:pPr>
            <a:r>
              <a:rPr lang="zh-CN" altLang="en-US" sz="2400" dirty="0">
                <a:sym typeface="+mn-ea"/>
              </a:rPr>
              <a:t>以递归方式运行的、使用户程序联系域</a:t>
            </a:r>
            <a:r>
              <a:rPr lang="en-US" altLang="zh-CN" sz="2400" dirty="0">
                <a:sym typeface="+mn-ea"/>
              </a:rPr>
              <a:t>(domain)</a:t>
            </a:r>
            <a:r>
              <a:rPr lang="zh-CN" altLang="en-US" sz="2400" dirty="0">
                <a:sym typeface="+mn-ea"/>
              </a:rPr>
              <a:t>名字服务器的程序。</a:t>
            </a:r>
          </a:p>
          <a:p>
            <a:pPr marL="342900" indent="-342900" algn="just">
              <a:lnSpc>
                <a:spcPct val="120000"/>
              </a:lnSpc>
              <a:buFont typeface="Wingdings" panose="05000000000000000000" pitchFamily="2" charset="2"/>
              <a:buChar char="Ø"/>
            </a:pPr>
            <a:endParaRPr lang="en-US" altLang="zh-CN" dirty="0">
              <a:cs typeface="微软雅黑" panose="020B0503020204020204" pitchFamily="34" charset="-122"/>
              <a:sym typeface="+mn-ea"/>
            </a:endParaRPr>
          </a:p>
          <a:p>
            <a:pPr marL="342900" indent="-342900" algn="just">
              <a:lnSpc>
                <a:spcPct val="120000"/>
              </a:lnSpc>
              <a:buFont typeface="Wingdings" panose="05000000000000000000" pitchFamily="2" charset="2"/>
              <a:buChar char="Ø"/>
            </a:pPr>
            <a:endParaRPr lang="zh-CN" altLang="en-US" sz="2400" dirty="0">
              <a:sym typeface="+mn-ea"/>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altLang="en-US" dirty="0">
                <a:sym typeface="+mn-ea"/>
              </a:rPr>
              <a:t>名字服务器类别</a:t>
            </a:r>
            <a:endParaRPr lang="zh-CN" altLang="en-US" dirty="0">
              <a:solidFill>
                <a:schemeClr val="tx1"/>
              </a:solidFill>
              <a:sym typeface="+mn-ea"/>
            </a:endParaRPr>
          </a:p>
        </p:txBody>
      </p:sp>
    </p:spTree>
    <p:extLst>
      <p:ext uri="{BB962C8B-B14F-4D97-AF65-F5344CB8AC3E}">
        <p14:creationId xmlns:p14="http://schemas.microsoft.com/office/powerpoint/2010/main" val="209096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60958-4D71-F742-8F7B-402BE45269D0}"/>
              </a:ext>
            </a:extLst>
          </p:cNvPr>
          <p:cNvSpPr>
            <a:spLocks noGrp="1"/>
          </p:cNvSpPr>
          <p:nvPr>
            <p:ph type="title"/>
          </p:nvPr>
        </p:nvSpPr>
        <p:spPr/>
        <p:txBody>
          <a:bodyPr/>
          <a:lstStyle/>
          <a:p>
            <a:r>
              <a:rPr kumimoji="1" lang="zh-CN" altLang="en-US" dirty="0"/>
              <a:t>计算机网络课程教案使用说明</a:t>
            </a:r>
          </a:p>
        </p:txBody>
      </p:sp>
      <p:sp>
        <p:nvSpPr>
          <p:cNvPr id="3" name="内容占位符 2">
            <a:extLst>
              <a:ext uri="{FF2B5EF4-FFF2-40B4-BE49-F238E27FC236}">
                <a16:creationId xmlns:a16="http://schemas.microsoft.com/office/drawing/2014/main" id="{A3BB8FC7-88A8-0B4D-B7E9-5A9282A67521}"/>
              </a:ext>
            </a:extLst>
          </p:cNvPr>
          <p:cNvSpPr>
            <a:spLocks noGrp="1"/>
          </p:cNvSpPr>
          <p:nvPr>
            <p:ph idx="1"/>
          </p:nvPr>
        </p:nvSpPr>
        <p:spPr>
          <a:xfrm>
            <a:off x="1307507" y="1510758"/>
            <a:ext cx="9418157" cy="4982116"/>
          </a:xfrm>
        </p:spPr>
        <p:txBody>
          <a:bodyPr>
            <a:normAutofit/>
          </a:bodyPr>
          <a:lstStyle/>
          <a:p>
            <a:r>
              <a:rPr kumimoji="1" lang="en-US" altLang="zh-CN" sz="3200" dirty="0"/>
              <a:t>PPT</a:t>
            </a:r>
            <a:r>
              <a:rPr kumimoji="1" lang="zh-CN" altLang="en-US" sz="3200" dirty="0"/>
              <a:t>使用方式</a:t>
            </a:r>
            <a:endParaRPr kumimoji="1" lang="en-US" altLang="zh-CN" sz="3200" dirty="0"/>
          </a:p>
          <a:p>
            <a:pPr lvl="1"/>
            <a:r>
              <a:rPr kumimoji="1" lang="zh-CN" altLang="en-US" sz="2800" dirty="0"/>
              <a:t>各位老师使用此教案前，可以将</a:t>
            </a:r>
            <a:r>
              <a:rPr kumimoji="1" lang="en-US" altLang="zh-CN" sz="2800" dirty="0"/>
              <a:t>PPT</a:t>
            </a:r>
            <a:r>
              <a:rPr kumimoji="1" lang="zh-CN" altLang="en-US" sz="2800" dirty="0"/>
              <a:t>首页的</a:t>
            </a:r>
            <a:r>
              <a:rPr kumimoji="1" lang="en-US" altLang="zh-CN" sz="2800" dirty="0"/>
              <a:t>XXXX</a:t>
            </a:r>
            <a:r>
              <a:rPr kumimoji="1" lang="zh-CN" altLang="en-US" sz="2800" dirty="0"/>
              <a:t>替换成自己的名字和学校名称等，再</a:t>
            </a:r>
            <a:r>
              <a:rPr kumimoji="1" lang="zh-CN" altLang="en-US" sz="2800" dirty="0">
                <a:solidFill>
                  <a:srgbClr val="C00000"/>
                </a:solidFill>
              </a:rPr>
              <a:t>在</a:t>
            </a:r>
            <a:r>
              <a:rPr kumimoji="1" lang="en-US" altLang="zh-CN" sz="2800" dirty="0">
                <a:solidFill>
                  <a:srgbClr val="C00000"/>
                </a:solidFill>
              </a:rPr>
              <a:t>PPT</a:t>
            </a:r>
            <a:r>
              <a:rPr kumimoji="1" lang="zh-CN" altLang="en-US" sz="2800" dirty="0">
                <a:solidFill>
                  <a:srgbClr val="C00000"/>
                </a:solidFill>
              </a:rPr>
              <a:t>母版中加入自己学校的图标</a:t>
            </a:r>
            <a:endParaRPr kumimoji="1" lang="en-US" altLang="zh-CN" sz="2800" dirty="0">
              <a:solidFill>
                <a:srgbClr val="C00000"/>
              </a:solidFill>
            </a:endParaRPr>
          </a:p>
          <a:p>
            <a:pPr lvl="1"/>
            <a:r>
              <a:rPr kumimoji="1" lang="zh-CN" altLang="en-US" sz="2800" dirty="0"/>
              <a:t>在</a:t>
            </a:r>
            <a:r>
              <a:rPr kumimoji="1" lang="en-US" altLang="zh-CN" sz="2800" dirty="0"/>
              <a:t>PPT</a:t>
            </a:r>
            <a:r>
              <a:rPr kumimoji="1" lang="zh-CN" altLang="en-US" sz="2800" dirty="0"/>
              <a:t>母版中加入学校图标的方法</a:t>
            </a:r>
            <a:endParaRPr kumimoji="1" lang="en-US" altLang="zh-CN" sz="2800" dirty="0"/>
          </a:p>
          <a:p>
            <a:pPr lvl="2"/>
            <a:r>
              <a:rPr kumimoji="1" lang="en-US" altLang="zh-CN" sz="2400" dirty="0"/>
              <a:t>1</a:t>
            </a:r>
            <a:r>
              <a:rPr kumimoji="1" lang="zh-CN" altLang="en-US" sz="2400" dirty="0"/>
              <a:t>、打开幻灯片母版：</a:t>
            </a:r>
            <a:r>
              <a:rPr kumimoji="1" lang="en-US" altLang="zh-CN" sz="2400" dirty="0"/>
              <a:t>PPT</a:t>
            </a:r>
            <a:r>
              <a:rPr kumimoji="1" lang="zh-CN" altLang="en-US" sz="2400" dirty="0"/>
              <a:t>菜单</a:t>
            </a:r>
            <a:r>
              <a:rPr kumimoji="1" lang="en-US" altLang="zh-CN" sz="2400" dirty="0"/>
              <a:t>-&gt;</a:t>
            </a:r>
            <a:r>
              <a:rPr kumimoji="1" lang="zh-CN" altLang="en-US" sz="2400" dirty="0"/>
              <a:t>视图</a:t>
            </a:r>
            <a:r>
              <a:rPr kumimoji="1" lang="en-US" altLang="zh-CN" sz="2400" dirty="0"/>
              <a:t>-&gt;</a:t>
            </a:r>
            <a:r>
              <a:rPr kumimoji="1" lang="zh-CN" altLang="en-US" sz="2400" dirty="0"/>
              <a:t>母版</a:t>
            </a:r>
            <a:r>
              <a:rPr kumimoji="1" lang="en-US" altLang="zh-CN" sz="2400" dirty="0"/>
              <a:t>-&gt;</a:t>
            </a:r>
            <a:r>
              <a:rPr kumimoji="1" lang="zh-CN" altLang="en-US" sz="2400" dirty="0"/>
              <a:t>幻灯片母版</a:t>
            </a:r>
            <a:endParaRPr kumimoji="1" lang="en-US" altLang="zh-CN" sz="2400" dirty="0"/>
          </a:p>
          <a:p>
            <a:pPr lvl="2"/>
            <a:r>
              <a:rPr kumimoji="1" lang="en-US" altLang="zh-CN" sz="2400" dirty="0"/>
              <a:t>2</a:t>
            </a:r>
            <a:r>
              <a:rPr kumimoji="1" lang="zh-CN" altLang="en-US" sz="2400" dirty="0"/>
              <a:t>、将母版的</a:t>
            </a:r>
            <a:r>
              <a:rPr kumimoji="1" lang="en-US" altLang="zh-CN" sz="2400" dirty="0"/>
              <a:t>P3</a:t>
            </a:r>
            <a:r>
              <a:rPr kumimoji="1" lang="zh-CN" altLang="en-US" sz="2400" dirty="0"/>
              <a:t>和</a:t>
            </a:r>
            <a:r>
              <a:rPr kumimoji="1" lang="en-US" altLang="zh-CN" sz="2400" dirty="0"/>
              <a:t>P4</a:t>
            </a:r>
            <a:r>
              <a:rPr kumimoji="1" lang="zh-CN" altLang="en-US" sz="2400" dirty="0"/>
              <a:t>右上角的“我的学校”图标，删去并换成自己学校的图标</a:t>
            </a:r>
            <a:endParaRPr kumimoji="1" lang="en-US" altLang="zh-CN" sz="2400" dirty="0"/>
          </a:p>
          <a:p>
            <a:pPr lvl="2"/>
            <a:r>
              <a:rPr kumimoji="1" lang="en-US" altLang="zh-CN" sz="2400" dirty="0"/>
              <a:t>3</a:t>
            </a:r>
            <a:r>
              <a:rPr kumimoji="1" lang="zh-CN" altLang="en-US" sz="2400" dirty="0"/>
              <a:t>、页面最上面菜单中，关闭母版</a:t>
            </a:r>
            <a:endParaRPr kumimoji="1" lang="en-US" altLang="zh-CN" sz="2400" dirty="0"/>
          </a:p>
          <a:p>
            <a:pPr lvl="2"/>
            <a:r>
              <a:rPr kumimoji="1" lang="zh-CN" altLang="en-US" sz="2400" dirty="0"/>
              <a:t>祝贺你：</a:t>
            </a:r>
            <a:r>
              <a:rPr kumimoji="1" lang="en-US" altLang="zh-CN" sz="2400" dirty="0"/>
              <a:t>PPT</a:t>
            </a:r>
            <a:r>
              <a:rPr kumimoji="1" lang="zh-CN" altLang="en-US" sz="2400" dirty="0"/>
              <a:t>每页正文均有自己学校的图标了！</a:t>
            </a:r>
          </a:p>
          <a:p>
            <a:pPr lvl="1"/>
            <a:endParaRPr kumimoji="1" lang="en-US" altLang="zh-CN" sz="2800" dirty="0"/>
          </a:p>
          <a:p>
            <a:endParaRPr kumimoji="1" lang="zh-CN" altLang="en-US" sz="3200" dirty="0"/>
          </a:p>
        </p:txBody>
      </p:sp>
      <p:sp>
        <p:nvSpPr>
          <p:cNvPr id="4" name="灯片编号占位符 3">
            <a:extLst>
              <a:ext uri="{FF2B5EF4-FFF2-40B4-BE49-F238E27FC236}">
                <a16:creationId xmlns:a16="http://schemas.microsoft.com/office/drawing/2014/main" id="{B52606DE-3A97-2441-B675-7C32A3083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dirty="0">
              <a:ln>
                <a:noFill/>
              </a:ln>
              <a:solidFill>
                <a:prstClr val="black">
                  <a:tint val="75000"/>
                </a:prstClr>
              </a:solidFill>
              <a:effectLst/>
              <a:uLnTx/>
              <a:uFillTx/>
              <a:latin typeface="Microsoft YaHei" panose="020B0503020204020204" pitchFamily="34" charset="-122"/>
              <a:ea typeface="Microsoft YaHei" panose="020B0503020204020204" pitchFamily="34" charset="-122"/>
              <a:cs typeface="+mn-cs"/>
            </a:endParaRPr>
          </a:p>
        </p:txBody>
      </p:sp>
      <p:sp>
        <p:nvSpPr>
          <p:cNvPr id="5" name="椭圆 4">
            <a:extLst>
              <a:ext uri="{FF2B5EF4-FFF2-40B4-BE49-F238E27FC236}">
                <a16:creationId xmlns:a16="http://schemas.microsoft.com/office/drawing/2014/main" id="{0D369F25-E335-FF4C-AD67-3FBF03337FA3}"/>
              </a:ext>
            </a:extLst>
          </p:cNvPr>
          <p:cNvSpPr/>
          <p:nvPr/>
        </p:nvSpPr>
        <p:spPr>
          <a:xfrm>
            <a:off x="10065342" y="241300"/>
            <a:ext cx="1638300" cy="72529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 name="直线箭头连接符 6">
            <a:extLst>
              <a:ext uri="{FF2B5EF4-FFF2-40B4-BE49-F238E27FC236}">
                <a16:creationId xmlns:a16="http://schemas.microsoft.com/office/drawing/2014/main" id="{2B2B10B7-DA6C-F440-A8E7-795D4E83A456}"/>
              </a:ext>
            </a:extLst>
          </p:cNvPr>
          <p:cNvCxnSpPr>
            <a:cxnSpLocks/>
          </p:cNvCxnSpPr>
          <p:nvPr/>
        </p:nvCxnSpPr>
        <p:spPr>
          <a:xfrm flipV="1">
            <a:off x="10626811" y="1066800"/>
            <a:ext cx="257681" cy="16146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393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40</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82294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buFont typeface="Wingdings" panose="05000000000000000000" pitchFamily="2" charset="2"/>
              <a:buChar char="Ø"/>
            </a:pPr>
            <a:r>
              <a:rPr lang="zh-CN" altLang="en-US" dirty="0">
                <a:cs typeface="微软雅黑" panose="020B0503020204020204" pitchFamily="34" charset="-122"/>
                <a:sym typeface="+mn-ea"/>
              </a:rPr>
              <a:t>根据对应域的层次，权威名字服务器又进一步分为以下类别</a:t>
            </a:r>
            <a:endParaRPr lang="en-US" altLang="zh-CN" dirty="0">
              <a:cs typeface="微软雅黑" panose="020B0503020204020204" pitchFamily="34" charset="-122"/>
              <a:sym typeface="+mn-ea"/>
            </a:endParaRPr>
          </a:p>
          <a:p>
            <a:pPr lvl="1" algn="just">
              <a:lnSpc>
                <a:spcPct val="120000"/>
              </a:lnSpc>
            </a:pPr>
            <a:r>
              <a:rPr lang="en-US" altLang="zh-CN" sz="2600" dirty="0">
                <a:sym typeface="+mn-ea"/>
              </a:rPr>
              <a:t>根</a:t>
            </a:r>
            <a:r>
              <a:rPr lang="zh-CN" altLang="en-US" sz="2600" dirty="0">
                <a:sym typeface="+mn-ea"/>
              </a:rPr>
              <a:t>名字服务器(root name server) /根服务器(root server)</a:t>
            </a:r>
            <a:endParaRPr lang="zh-CN" altLang="en-US" sz="2400" dirty="0">
              <a:sym typeface="+mn-ea"/>
            </a:endParaRPr>
          </a:p>
          <a:p>
            <a:pPr lvl="1" algn="just">
              <a:lnSpc>
                <a:spcPct val="120000"/>
              </a:lnSpc>
            </a:pPr>
            <a:r>
              <a:rPr lang="en-US" altLang="zh-CN" sz="2600" dirty="0" err="1">
                <a:sym typeface="+mn-ea"/>
              </a:rPr>
              <a:t>顶级域</a:t>
            </a:r>
            <a:r>
              <a:rPr lang="zh-CN" altLang="en-US" sz="2600" dirty="0">
                <a:sym typeface="+mn-ea"/>
              </a:rPr>
              <a:t>名字服务器(TLD name server)</a:t>
            </a:r>
          </a:p>
          <a:p>
            <a:pPr lvl="1" algn="just">
              <a:lnSpc>
                <a:spcPct val="120000"/>
              </a:lnSpc>
            </a:pPr>
            <a:r>
              <a:rPr lang="zh-CN" altLang="en-US" sz="2600" dirty="0" err="1">
                <a:sym typeface="+mn-ea"/>
              </a:rPr>
              <a:t>二级</a:t>
            </a:r>
            <a:r>
              <a:rPr lang="en-US" altLang="zh-CN" sz="2600" dirty="0" err="1">
                <a:sym typeface="+mn-ea"/>
              </a:rPr>
              <a:t>域</a:t>
            </a:r>
            <a:r>
              <a:rPr lang="zh-CN" altLang="en-US" sz="2600" dirty="0">
                <a:sym typeface="+mn-ea"/>
              </a:rPr>
              <a:t>名字服务器(</a:t>
            </a:r>
            <a:r>
              <a:rPr lang="en-US" altLang="zh-CN" sz="2600" dirty="0">
                <a:sym typeface="+mn-ea"/>
              </a:rPr>
              <a:t>second level domain</a:t>
            </a:r>
            <a:r>
              <a:rPr lang="zh-CN" altLang="en-US" sz="2600" dirty="0">
                <a:sym typeface="+mn-ea"/>
              </a:rPr>
              <a:t> name server)</a:t>
            </a:r>
          </a:p>
          <a:p>
            <a:pPr lvl="1" algn="just">
              <a:lnSpc>
                <a:spcPct val="120000"/>
              </a:lnSpc>
            </a:pPr>
            <a:r>
              <a:rPr lang="zh-CN" altLang="en-US" sz="2600" dirty="0" err="1">
                <a:sym typeface="+mn-ea"/>
              </a:rPr>
              <a:t>三级</a:t>
            </a:r>
            <a:r>
              <a:rPr lang="en-US" altLang="zh-CN" sz="2600" dirty="0" err="1">
                <a:sym typeface="+mn-ea"/>
              </a:rPr>
              <a:t>域</a:t>
            </a:r>
            <a:r>
              <a:rPr lang="zh-CN" altLang="en-US" sz="2600" dirty="0">
                <a:sym typeface="+mn-ea"/>
              </a:rPr>
              <a:t>名字服务器(</a:t>
            </a:r>
            <a:r>
              <a:rPr lang="en-US" altLang="zh-CN" sz="2600" dirty="0">
                <a:sym typeface="+mn-ea"/>
              </a:rPr>
              <a:t>third level domain</a:t>
            </a:r>
            <a:r>
              <a:rPr lang="zh-CN" altLang="en-US" sz="2600" dirty="0">
                <a:sym typeface="+mn-ea"/>
              </a:rPr>
              <a:t> name server)</a:t>
            </a:r>
          </a:p>
          <a:p>
            <a:pPr lvl="1" algn="just">
              <a:lnSpc>
                <a:spcPct val="120000"/>
              </a:lnSpc>
            </a:pPr>
            <a:r>
              <a:rPr lang="en-US" altLang="zh-CN" sz="2600" dirty="0">
                <a:sym typeface="+mn-ea"/>
              </a:rPr>
              <a:t>......</a:t>
            </a:r>
          </a:p>
          <a:p>
            <a:pPr lvl="0" algn="just">
              <a:lnSpc>
                <a:spcPct val="110000"/>
              </a:lnSpc>
            </a:pPr>
            <a:r>
              <a:rPr lang="zh-CN" altLang="en-US" sz="2800" dirty="0">
                <a:sym typeface="+mn-ea"/>
              </a:rPr>
              <a:t>三级域及以下的名字服务器</a:t>
            </a:r>
            <a:r>
              <a:rPr lang="en-US" altLang="zh-CN" sz="2800" dirty="0">
                <a:sym typeface="+mn-ea"/>
              </a:rPr>
              <a:t>(</a:t>
            </a:r>
            <a:r>
              <a:rPr lang="zh-CN" altLang="en-US" sz="2800" dirty="0">
                <a:sym typeface="+mn-ea"/>
              </a:rPr>
              <a:t>例如</a:t>
            </a:r>
            <a:r>
              <a:rPr lang="en-US" altLang="zh-CN" sz="2800" dirty="0">
                <a:sym typeface="+mn-ea"/>
              </a:rPr>
              <a:t>gzhu.edu.cn)</a:t>
            </a:r>
            <a:r>
              <a:rPr lang="zh-CN" altLang="en-US" dirty="0">
                <a:sym typeface="+mn-ea"/>
              </a:rPr>
              <a:t>通常</a:t>
            </a:r>
            <a:r>
              <a:rPr lang="zh-CN" altLang="en-US" sz="2800" dirty="0">
                <a:sym typeface="+mn-ea"/>
              </a:rPr>
              <a:t>在用户本地区域，因此</a:t>
            </a:r>
            <a:r>
              <a:rPr lang="zh-CN" altLang="en-US" dirty="0">
                <a:sym typeface="+mn-ea"/>
              </a:rPr>
              <a:t>三级域及以下的名字服务器也统称为</a:t>
            </a:r>
            <a:r>
              <a:rPr kumimoji="1" lang="en-US" altLang="zh-CN" noProof="0" dirty="0">
                <a:ln>
                  <a:noFill/>
                </a:ln>
                <a:solidFill>
                  <a:srgbClr val="C00000"/>
                </a:solidFill>
                <a:effectLst/>
                <a:uLnTx/>
                <a:uFillTx/>
                <a:sym typeface="+mn-ea"/>
              </a:rPr>
              <a:t>本地域名服务器</a:t>
            </a:r>
            <a:endParaRPr lang="zh-CN" altLang="en-US" sz="2800" dirty="0">
              <a:sym typeface="+mn-ea"/>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altLang="en-US" dirty="0">
                <a:sym typeface="+mn-ea"/>
              </a:rPr>
              <a:t>权威名字服务器类别</a:t>
            </a:r>
            <a:endParaRPr lang="zh-CN" altLang="en-US" dirty="0">
              <a:solidFill>
                <a:schemeClr val="tx1"/>
              </a:solidFill>
              <a:sym typeface="+mn-ea"/>
            </a:endParaRPr>
          </a:p>
        </p:txBody>
      </p:sp>
    </p:spTree>
    <p:extLst>
      <p:ext uri="{BB962C8B-B14F-4D97-AF65-F5344CB8AC3E}">
        <p14:creationId xmlns:p14="http://schemas.microsoft.com/office/powerpoint/2010/main" val="3229915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41</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altLang="en-US" dirty="0">
                <a:sym typeface="+mn-ea"/>
              </a:rPr>
              <a:t>层次树状结构的权威名字服务器</a:t>
            </a:r>
            <a:endParaRPr lang="zh-CN" altLang="en-US" dirty="0">
              <a:solidFill>
                <a:schemeClr val="tx1"/>
              </a:solidFill>
              <a:sym typeface="+mn-ea"/>
            </a:endParaRPr>
          </a:p>
        </p:txBody>
      </p:sp>
      <p:grpSp>
        <p:nvGrpSpPr>
          <p:cNvPr id="3" name="组合 23555"/>
          <p:cNvGrpSpPr/>
          <p:nvPr/>
        </p:nvGrpSpPr>
        <p:grpSpPr bwMode="auto">
          <a:xfrm>
            <a:off x="900093" y="2178778"/>
            <a:ext cx="9113838" cy="3983038"/>
            <a:chOff x="0" y="0"/>
            <a:chExt cx="5741" cy="2509"/>
          </a:xfrm>
        </p:grpSpPr>
        <p:sp>
          <p:nvSpPr>
            <p:cNvPr id="7" name="圆角矩形 23556"/>
            <p:cNvSpPr>
              <a:spLocks noChangeArrowheads="1"/>
            </p:cNvSpPr>
            <p:nvPr/>
          </p:nvSpPr>
          <p:spPr bwMode="auto">
            <a:xfrm>
              <a:off x="2421" y="1196"/>
              <a:ext cx="1662" cy="1313"/>
            </a:xfrm>
            <a:prstGeom prst="roundRect">
              <a:avLst>
                <a:gd name="adj" fmla="val 16667"/>
              </a:avLst>
            </a:prstGeom>
            <a:solidFill>
              <a:srgbClr val="33CCFF"/>
            </a:solidFill>
            <a:ln w="9525">
              <a:solidFill>
                <a:schemeClr val="tx1"/>
              </a:solidFill>
              <a:prstDash val="dash"/>
              <a:round/>
            </a:ln>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8" name="组合 23557"/>
            <p:cNvGrpSpPr/>
            <p:nvPr/>
          </p:nvGrpSpPr>
          <p:grpSpPr bwMode="auto">
            <a:xfrm>
              <a:off x="2064" y="380"/>
              <a:ext cx="2720" cy="247"/>
              <a:chOff x="0" y="0"/>
              <a:chExt cx="2450" cy="318"/>
            </a:xfrm>
          </p:grpSpPr>
          <p:sp>
            <p:nvSpPr>
              <p:cNvPr id="40" name="直接连接符 23558"/>
              <p:cNvSpPr>
                <a:spLocks noChangeShapeType="1"/>
              </p:cNvSpPr>
              <p:nvPr/>
            </p:nvSpPr>
            <p:spPr bwMode="auto">
              <a:xfrm flipV="1">
                <a:off x="0" y="0"/>
                <a:ext cx="1089"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直接连接符 23559"/>
              <p:cNvSpPr>
                <a:spLocks noChangeShapeType="1"/>
              </p:cNvSpPr>
              <p:nvPr/>
            </p:nvSpPr>
            <p:spPr bwMode="auto">
              <a:xfrm>
                <a:off x="1180" y="0"/>
                <a:ext cx="0"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直接连接符 23560"/>
              <p:cNvSpPr>
                <a:spLocks noChangeShapeType="1"/>
              </p:cNvSpPr>
              <p:nvPr/>
            </p:nvSpPr>
            <p:spPr bwMode="auto">
              <a:xfrm flipH="1" flipV="1">
                <a:off x="1271" y="0"/>
                <a:ext cx="1179"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 name="矩形 23561"/>
            <p:cNvSpPr>
              <a:spLocks noChangeArrowheads="1"/>
            </p:cNvSpPr>
            <p:nvPr/>
          </p:nvSpPr>
          <p:spPr bwMode="auto">
            <a:xfrm>
              <a:off x="2824" y="52"/>
              <a:ext cx="1108" cy="313"/>
            </a:xfrm>
            <a:prstGeom prst="rect">
              <a:avLst/>
            </a:prstGeom>
            <a:solidFill>
              <a:srgbClr val="FF99FF"/>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a:solidFill>
                    <a:schemeClr val="folHlink"/>
                  </a:solidFill>
                  <a:latin typeface="微软雅黑" panose="020B0503020204020204" pitchFamily="34" charset="-122"/>
                  <a:ea typeface="微软雅黑" panose="020B0503020204020204" pitchFamily="34" charset="-122"/>
                </a:rPr>
                <a:t>根名字服务器</a:t>
              </a:r>
            </a:p>
          </p:txBody>
        </p:sp>
        <p:sp>
          <p:nvSpPr>
            <p:cNvPr id="11" name="矩形 23562"/>
            <p:cNvSpPr>
              <a:spLocks noChangeArrowheads="1"/>
            </p:cNvSpPr>
            <p:nvPr/>
          </p:nvSpPr>
          <p:spPr bwMode="auto">
            <a:xfrm>
              <a:off x="1464" y="627"/>
              <a:ext cx="1108" cy="313"/>
            </a:xfrm>
            <a:prstGeom prst="rect">
              <a:avLst/>
            </a:prstGeom>
            <a:solidFill>
              <a:srgbClr val="CC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org</a:t>
              </a:r>
              <a:r>
                <a:rPr lang="zh-CN" altLang="en-US"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12" name="矩形 23563"/>
            <p:cNvSpPr>
              <a:spLocks noChangeArrowheads="1"/>
            </p:cNvSpPr>
            <p:nvPr/>
          </p:nvSpPr>
          <p:spPr bwMode="auto">
            <a:xfrm>
              <a:off x="2824" y="627"/>
              <a:ext cx="1108" cy="313"/>
            </a:xfrm>
            <a:prstGeom prst="rect">
              <a:avLst/>
            </a:prstGeom>
            <a:solidFill>
              <a:srgbClr val="CCECFF"/>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com</a:t>
              </a:r>
              <a:r>
                <a:rPr lang="zh-CN" altLang="en-US"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13" name="矩形 23564"/>
            <p:cNvSpPr>
              <a:spLocks noChangeArrowheads="1"/>
            </p:cNvSpPr>
            <p:nvPr/>
          </p:nvSpPr>
          <p:spPr bwMode="auto">
            <a:xfrm>
              <a:off x="4185" y="627"/>
              <a:ext cx="1108" cy="313"/>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err="1">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edu</a:t>
              </a:r>
              <a:r>
                <a:rPr lang="zh-CN" altLang="en-US"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grpSp>
          <p:nvGrpSpPr>
            <p:cNvPr id="14" name="组合 23565"/>
            <p:cNvGrpSpPr/>
            <p:nvPr/>
          </p:nvGrpSpPr>
          <p:grpSpPr bwMode="auto">
            <a:xfrm>
              <a:off x="4485" y="940"/>
              <a:ext cx="504" cy="157"/>
              <a:chOff x="0" y="0"/>
              <a:chExt cx="330" cy="132"/>
            </a:xfrm>
          </p:grpSpPr>
          <p:sp>
            <p:nvSpPr>
              <p:cNvPr id="36" name="直接连接符 23566"/>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直接连接符 23567"/>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直接连接符 23568"/>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直接连接符 23569"/>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 name="文本框 23570"/>
            <p:cNvSpPr txBox="1">
              <a:spLocks noChangeArrowheads="1"/>
            </p:cNvSpPr>
            <p:nvPr/>
          </p:nvSpPr>
          <p:spPr bwMode="auto">
            <a:xfrm>
              <a:off x="5392" y="599"/>
              <a:ext cx="24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a:t>
              </a:r>
            </a:p>
          </p:txBody>
        </p:sp>
        <p:grpSp>
          <p:nvGrpSpPr>
            <p:cNvPr id="16" name="组合 23571"/>
            <p:cNvGrpSpPr/>
            <p:nvPr/>
          </p:nvGrpSpPr>
          <p:grpSpPr bwMode="auto">
            <a:xfrm>
              <a:off x="1766" y="940"/>
              <a:ext cx="504" cy="157"/>
              <a:chOff x="0" y="0"/>
              <a:chExt cx="330" cy="132"/>
            </a:xfrm>
          </p:grpSpPr>
          <p:sp>
            <p:nvSpPr>
              <p:cNvPr id="32" name="直接连接符 23572"/>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23573"/>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23574"/>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23575"/>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 name="直接连接符 23576"/>
            <p:cNvSpPr>
              <a:spLocks noChangeShapeType="1"/>
            </p:cNvSpPr>
            <p:nvPr/>
          </p:nvSpPr>
          <p:spPr bwMode="auto">
            <a:xfrm>
              <a:off x="3461" y="940"/>
              <a:ext cx="219" cy="15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23577"/>
            <p:cNvSpPr>
              <a:spLocks noChangeShapeType="1"/>
            </p:cNvSpPr>
            <p:nvPr/>
          </p:nvSpPr>
          <p:spPr bwMode="auto">
            <a:xfrm>
              <a:off x="3444" y="940"/>
              <a:ext cx="57" cy="15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23578"/>
            <p:cNvSpPr>
              <a:spLocks noChangeShapeType="1"/>
            </p:cNvSpPr>
            <p:nvPr/>
          </p:nvSpPr>
          <p:spPr bwMode="auto">
            <a:xfrm flipH="1">
              <a:off x="3176" y="940"/>
              <a:ext cx="220" cy="15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23579"/>
            <p:cNvSpPr>
              <a:spLocks noChangeShapeType="1"/>
            </p:cNvSpPr>
            <p:nvPr/>
          </p:nvSpPr>
          <p:spPr bwMode="auto">
            <a:xfrm flipH="1">
              <a:off x="3256" y="940"/>
              <a:ext cx="164" cy="421"/>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矩形 23580"/>
            <p:cNvSpPr>
              <a:spLocks noChangeArrowheads="1"/>
            </p:cNvSpPr>
            <p:nvPr/>
          </p:nvSpPr>
          <p:spPr bwMode="auto">
            <a:xfrm>
              <a:off x="2673" y="1987"/>
              <a:ext cx="1109" cy="365"/>
            </a:xfrm>
            <a:prstGeom prst="rect">
              <a:avLst/>
            </a:prstGeom>
            <a:solidFill>
              <a:srgbClr val="FF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y.abc.com</a:t>
              </a:r>
            </a:p>
            <a:p>
              <a:pPr algn="ct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22" name="直接连接符 23581"/>
            <p:cNvSpPr>
              <a:spLocks noChangeShapeType="1"/>
            </p:cNvSpPr>
            <p:nvPr/>
          </p:nvSpPr>
          <p:spPr bwMode="auto">
            <a:xfrm>
              <a:off x="3226" y="1672"/>
              <a:ext cx="0" cy="31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23582"/>
            <p:cNvSpPr>
              <a:spLocks noChangeShapeType="1"/>
            </p:cNvSpPr>
            <p:nvPr/>
          </p:nvSpPr>
          <p:spPr bwMode="auto">
            <a:xfrm flipH="1" flipV="1">
              <a:off x="3818" y="1488"/>
              <a:ext cx="811" cy="114"/>
            </a:xfrm>
            <a:prstGeom prst="line">
              <a:avLst/>
            </a:prstGeom>
            <a:noFill/>
            <a:ln w="28575">
              <a:solidFill>
                <a:schemeClr val="fo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组合 23583"/>
            <p:cNvGrpSpPr/>
            <p:nvPr/>
          </p:nvGrpSpPr>
          <p:grpSpPr bwMode="auto">
            <a:xfrm>
              <a:off x="0" y="522"/>
              <a:ext cx="5741" cy="523"/>
              <a:chOff x="0" y="0"/>
              <a:chExt cx="5444" cy="454"/>
            </a:xfrm>
          </p:grpSpPr>
          <p:sp>
            <p:nvSpPr>
              <p:cNvPr id="30" name="直接连接符 23584"/>
              <p:cNvSpPr>
                <a:spLocks noChangeShapeType="1"/>
              </p:cNvSpPr>
              <p:nvPr/>
            </p:nvSpPr>
            <p:spPr bwMode="auto">
              <a:xfrm>
                <a:off x="0" y="0"/>
                <a:ext cx="5444" cy="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23585"/>
              <p:cNvSpPr>
                <a:spLocks noChangeShapeType="1"/>
              </p:cNvSpPr>
              <p:nvPr/>
            </p:nvSpPr>
            <p:spPr bwMode="auto">
              <a:xfrm>
                <a:off x="0" y="454"/>
                <a:ext cx="5444" cy="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25" name="文本框 23586"/>
            <p:cNvSpPr txBox="1">
              <a:spLocks noChangeArrowheads="1"/>
            </p:cNvSpPr>
            <p:nvPr/>
          </p:nvSpPr>
          <p:spPr bwMode="auto">
            <a:xfrm>
              <a:off x="78" y="1579"/>
              <a:ext cx="123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folHlink"/>
                  </a:solidFill>
                  <a:latin typeface="微软雅黑" panose="020B0503020204020204" pitchFamily="34" charset="-122"/>
                  <a:ea typeface="微软雅黑" panose="020B0503020204020204" pitchFamily="34" charset="-122"/>
                </a:rPr>
                <a:t>二级域名服务器</a:t>
              </a:r>
            </a:p>
          </p:txBody>
        </p:sp>
        <p:sp>
          <p:nvSpPr>
            <p:cNvPr id="26" name="文本框 23587"/>
            <p:cNvSpPr txBox="1">
              <a:spLocks noChangeArrowheads="1"/>
            </p:cNvSpPr>
            <p:nvPr/>
          </p:nvSpPr>
          <p:spPr bwMode="auto">
            <a:xfrm>
              <a:off x="151" y="88"/>
              <a:ext cx="10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rPr>
                <a:t>根名字服务器</a:t>
              </a:r>
            </a:p>
          </p:txBody>
        </p:sp>
        <p:sp>
          <p:nvSpPr>
            <p:cNvPr id="27" name="文本框 23588"/>
            <p:cNvSpPr txBox="1">
              <a:spLocks noChangeArrowheads="1"/>
            </p:cNvSpPr>
            <p:nvPr/>
          </p:nvSpPr>
          <p:spPr bwMode="auto">
            <a:xfrm>
              <a:off x="79" y="647"/>
              <a:ext cx="123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rPr>
                <a:t>顶级域名服务器</a:t>
              </a:r>
            </a:p>
          </p:txBody>
        </p:sp>
        <p:sp>
          <p:nvSpPr>
            <p:cNvPr id="28" name="直接连接符 23589"/>
            <p:cNvSpPr>
              <a:spLocks noChangeShapeType="1"/>
            </p:cNvSpPr>
            <p:nvPr/>
          </p:nvSpPr>
          <p:spPr bwMode="auto">
            <a:xfrm>
              <a:off x="1309" y="0"/>
              <a:ext cx="0" cy="2457"/>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23590"/>
            <p:cNvSpPr>
              <a:spLocks noChangeShapeType="1"/>
            </p:cNvSpPr>
            <p:nvPr/>
          </p:nvSpPr>
          <p:spPr bwMode="auto">
            <a:xfrm flipH="1">
              <a:off x="3803" y="1777"/>
              <a:ext cx="830" cy="415"/>
            </a:xfrm>
            <a:prstGeom prst="line">
              <a:avLst/>
            </a:prstGeom>
            <a:noFill/>
            <a:ln w="28575">
              <a:solidFill>
                <a:schemeClr val="fo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3" name="矩形 23591"/>
            <p:cNvSpPr>
              <a:spLocks noChangeArrowheads="1"/>
            </p:cNvSpPr>
            <p:nvPr/>
          </p:nvSpPr>
          <p:spPr bwMode="auto">
            <a:xfrm>
              <a:off x="2666" y="1359"/>
              <a:ext cx="1109" cy="365"/>
            </a:xfrm>
            <a:prstGeom prst="rect">
              <a:avLst/>
            </a:prstGeom>
            <a:solidFill>
              <a:srgbClr val="FFFF99"/>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abc.com</a:t>
              </a:r>
            </a:p>
            <a:p>
              <a:pPr algn="ct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域名服务器</a:t>
              </a:r>
            </a:p>
          </p:txBody>
        </p:sp>
        <p:sp>
          <p:nvSpPr>
            <p:cNvPr id="44" name="文本框 23592"/>
            <p:cNvSpPr txBox="1">
              <a:spLocks noChangeArrowheads="1"/>
            </p:cNvSpPr>
            <p:nvPr/>
          </p:nvSpPr>
          <p:spPr bwMode="auto">
            <a:xfrm>
              <a:off x="4477" y="1435"/>
              <a:ext cx="1235" cy="4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dirty="0" err="1">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abc</a:t>
              </a:r>
              <a:r>
                <a:rPr lang="en-US" altLang="zh-CN"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公司有两个</a:t>
              </a:r>
            </a:p>
            <a:p>
              <a:pPr algn="ctr"/>
              <a:r>
                <a:rPr lang="zh-CN" altLang="en-US"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权威域名服务器</a:t>
              </a:r>
            </a:p>
          </p:txBody>
        </p:sp>
      </p:grpSp>
      <p:sp>
        <p:nvSpPr>
          <p:cNvPr id="45" name="页脚占位符 44"/>
          <p:cNvSpPr>
            <a:spLocks noGrp="1"/>
          </p:cNvSpPr>
          <p:nvPr>
            <p:ph type="ftr" sz="quarter" idx="11"/>
          </p:nvPr>
        </p:nvSpPr>
        <p:spPr/>
        <p:txBody>
          <a:bodyPr/>
          <a:lstStyle/>
          <a:p>
            <a:r>
              <a:rPr kumimoji="1" lang="zh-CN" altLang="en-US" dirty="0"/>
              <a:t>引自：计算机网络，谢希仁</a:t>
            </a:r>
          </a:p>
        </p:txBody>
      </p:sp>
    </p:spTree>
    <p:extLst>
      <p:ext uri="{BB962C8B-B14F-4D97-AF65-F5344CB8AC3E}">
        <p14:creationId xmlns:p14="http://schemas.microsoft.com/office/powerpoint/2010/main" val="3922436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42</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83754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spcBef>
                <a:spcPts val="540"/>
              </a:spcBef>
              <a:buClrTx/>
              <a:buSzTx/>
              <a:buFont typeface="Wingdings" panose="05000000000000000000" pitchFamily="2" charset="2"/>
              <a:buChar char="Ø"/>
            </a:pPr>
            <a:r>
              <a:rPr lang="zh-CN" altLang="en-US" dirty="0">
                <a:cs typeface="微软雅黑" panose="020B0503020204020204" pitchFamily="34" charset="-122"/>
                <a:sym typeface="+mn-ea"/>
              </a:rPr>
              <a:t>根服务器是最高层次的名字服务器，</a:t>
            </a:r>
            <a:r>
              <a:rPr lang="zh-CN" altLang="en-US" dirty="0">
                <a:sym typeface="+mn-ea"/>
              </a:rPr>
              <a:t>是根服务器系统云的入口点</a:t>
            </a:r>
            <a:r>
              <a:rPr lang="en-US" altLang="zh-CN" dirty="0">
                <a:sym typeface="+mn-ea"/>
              </a:rPr>
              <a:t>(</a:t>
            </a:r>
            <a:r>
              <a:rPr lang="zh-CN" altLang="en-US" dirty="0">
                <a:sym typeface="+mn-ea"/>
              </a:rPr>
              <a:t>实例</a:t>
            </a:r>
            <a:r>
              <a:rPr lang="en-US" altLang="zh-CN" dirty="0">
                <a:sym typeface="+mn-ea"/>
              </a:rPr>
              <a:t>)</a:t>
            </a:r>
            <a:r>
              <a:rPr lang="zh-CN" altLang="en-US" dirty="0">
                <a:sym typeface="+mn-ea"/>
              </a:rPr>
              <a:t>的名称。在DNS技术社区内，根服务器是特定的任意播</a:t>
            </a:r>
            <a:r>
              <a:rPr lang="en-US" altLang="zh-CN" dirty="0">
                <a:sym typeface="+mn-ea"/>
              </a:rPr>
              <a:t>(anycast)</a:t>
            </a:r>
            <a:r>
              <a:rPr lang="zh-CN" altLang="en-US" dirty="0">
                <a:sym typeface="+mn-ea"/>
              </a:rPr>
              <a:t>实例，即回答关于根区域内容查询的权威名字服务器</a:t>
            </a:r>
            <a:endParaRPr lang="zh-CN" altLang="en-US" dirty="0">
              <a:cs typeface="微软雅黑" panose="020B0503020204020204" pitchFamily="34" charset="-122"/>
            </a:endParaRPr>
          </a:p>
          <a:p>
            <a:pPr marL="342900" indent="-342900">
              <a:lnSpc>
                <a:spcPct val="120000"/>
              </a:lnSpc>
              <a:spcBef>
                <a:spcPts val="540"/>
              </a:spcBef>
              <a:buFont typeface="Wingdings" panose="05000000000000000000" pitchFamily="2" charset="2"/>
              <a:buChar char="Ø"/>
            </a:pPr>
            <a:r>
              <a:rPr kumimoji="1" lang="en-US" altLang="zh-CN" noProof="0" dirty="0">
                <a:ln>
                  <a:noFill/>
                </a:ln>
                <a:solidFill>
                  <a:srgbClr val="C00000"/>
                </a:solidFill>
                <a:effectLst/>
                <a:uLnTx/>
                <a:uFillTx/>
                <a:cs typeface="微软雅黑" panose="020B0503020204020204" pitchFamily="34" charset="-122"/>
                <a:sym typeface="+mn-ea"/>
              </a:rPr>
              <a:t>每个根服务器都知道所有的顶级域名服务器的域名及其IP地址</a:t>
            </a:r>
            <a:endParaRPr lang="zh-CN" altLang="en-US" dirty="0">
              <a:solidFill>
                <a:schemeClr val="accent2">
                  <a:lumMod val="75000"/>
                </a:schemeClr>
              </a:solidFill>
              <a:cs typeface="微软雅黑" panose="020B0503020204020204" pitchFamily="34" charset="-122"/>
            </a:endParaRPr>
          </a:p>
          <a:p>
            <a:pPr marL="342900" indent="-342900">
              <a:lnSpc>
                <a:spcPct val="120000"/>
              </a:lnSpc>
              <a:spcBef>
                <a:spcPts val="540"/>
              </a:spcBef>
              <a:buFont typeface="Wingdings" panose="05000000000000000000" pitchFamily="2" charset="2"/>
              <a:buChar char="Ø"/>
            </a:pPr>
            <a:r>
              <a:rPr lang="zh-CN" altLang="en-US" dirty="0">
                <a:cs typeface="微软雅黑" panose="020B0503020204020204" pitchFamily="34" charset="-122"/>
                <a:sym typeface="+mn-ea"/>
              </a:rPr>
              <a:t>路由器把查询转发到距离递归服务器最近的一个根服务器(采用了任意播技术)，提高了查询效率</a:t>
            </a:r>
            <a:endParaRPr lang="zh-CN" altLang="en-US" dirty="0">
              <a:cs typeface="微软雅黑" panose="020B0503020204020204" pitchFamily="34" charset="-122"/>
            </a:endParaRPr>
          </a:p>
          <a:p>
            <a:pPr marL="342900" indent="-342900">
              <a:lnSpc>
                <a:spcPct val="120000"/>
              </a:lnSpc>
              <a:spcBef>
                <a:spcPts val="540"/>
              </a:spcBef>
              <a:buFont typeface="Wingdings" panose="05000000000000000000" pitchFamily="2" charset="2"/>
              <a:buChar char="Ø"/>
            </a:pPr>
            <a:r>
              <a:rPr kumimoji="1" lang="en-US" altLang="zh-CN" noProof="0" dirty="0">
                <a:ln>
                  <a:noFill/>
                </a:ln>
                <a:solidFill>
                  <a:srgbClr val="C00000"/>
                </a:solidFill>
                <a:effectLst/>
                <a:uLnTx/>
                <a:uFillTx/>
                <a:cs typeface="微软雅黑" panose="020B0503020204020204" pitchFamily="34" charset="-122"/>
                <a:sym typeface="+mn-ea"/>
              </a:rPr>
              <a:t>根服务器并不直接把主机用户所查的域名转换成IP地址</a:t>
            </a:r>
            <a:endParaRPr lang="zh-CN" altLang="en-US" sz="2200" dirty="0">
              <a:cs typeface="微软雅黑" panose="020B0503020204020204" pitchFamily="34" charset="-122"/>
              <a:sym typeface="+mn-ea"/>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(1)</a:t>
            </a:r>
            <a:r>
              <a:rPr kumimoji="1" lang="en-US" altLang="zh-CN" noProof="0" dirty="0">
                <a:ln>
                  <a:noFill/>
                </a:ln>
                <a:solidFill>
                  <a:srgbClr val="C00000"/>
                </a:solidFill>
                <a:effectLst/>
                <a:uLnTx/>
                <a:uFillTx/>
                <a:cs typeface="微软雅黑" panose="020B0503020204020204" pitchFamily="34" charset="-122"/>
                <a:sym typeface="+mn-ea"/>
              </a:rPr>
              <a:t>根</a:t>
            </a:r>
            <a:r>
              <a:rPr lang="zh-CN" altLang="en-US" dirty="0">
                <a:sym typeface="+mn-ea"/>
              </a:rPr>
              <a:t>服务器</a:t>
            </a:r>
            <a:endParaRPr lang="en-US" altLang="zh-CN" dirty="0">
              <a:solidFill>
                <a:schemeClr val="tx1"/>
              </a:solidFill>
              <a:sym typeface="+mn-ea"/>
            </a:endParaRPr>
          </a:p>
        </p:txBody>
      </p:sp>
    </p:spTree>
    <p:extLst>
      <p:ext uri="{BB962C8B-B14F-4D97-AF65-F5344CB8AC3E}">
        <p14:creationId xmlns:p14="http://schemas.microsoft.com/office/powerpoint/2010/main" val="1638117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43</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27225"/>
            <a:ext cx="1086802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00000"/>
              </a:lnSpc>
              <a:spcBef>
                <a:spcPts val="540"/>
              </a:spcBef>
              <a:buClrTx/>
              <a:buSzTx/>
              <a:buFont typeface="Wingdings" panose="05000000000000000000" pitchFamily="2" charset="2"/>
              <a:buChar char="Ø"/>
            </a:pPr>
            <a:r>
              <a:rPr lang="zh-CN" altLang="en-US" dirty="0">
                <a:cs typeface="微软雅黑" panose="020B0503020204020204" pitchFamily="34" charset="-122"/>
                <a:sym typeface="+mn-ea"/>
              </a:rPr>
              <a:t>根服务器共有</a:t>
            </a:r>
            <a:r>
              <a:rPr kumimoji="1" lang="en-US" altLang="zh-CN" noProof="0" dirty="0">
                <a:ln>
                  <a:noFill/>
                </a:ln>
                <a:solidFill>
                  <a:srgbClr val="C00000"/>
                </a:solidFill>
                <a:effectLst/>
                <a:uLnTx/>
                <a:uFillTx/>
                <a:cs typeface="微软雅黑" panose="020B0503020204020204" pitchFamily="34" charset="-122"/>
                <a:sym typeface="+mn-ea"/>
              </a:rPr>
              <a:t>13套</a:t>
            </a:r>
            <a:r>
              <a:rPr lang="zh-CN" altLang="en-US" dirty="0">
                <a:cs typeface="微软雅黑" panose="020B0503020204020204" pitchFamily="34" charset="-122"/>
                <a:sym typeface="+mn-ea"/>
              </a:rPr>
              <a:t>(不是13台机器)，这些根服务器相应的域名分别是： a.rootservers.net － m.rootservers.net</a:t>
            </a:r>
            <a:endParaRPr lang="zh-CN" altLang="en-US" dirty="0">
              <a:cs typeface="微软雅黑" panose="020B0503020204020204" pitchFamily="34" charset="-122"/>
            </a:endParaRPr>
          </a:p>
          <a:p>
            <a:pPr marL="342900" indent="-342900" algn="just">
              <a:lnSpc>
                <a:spcPct val="100000"/>
              </a:lnSpc>
              <a:spcBef>
                <a:spcPts val="540"/>
              </a:spcBef>
              <a:buClrTx/>
              <a:buSzTx/>
              <a:buFont typeface="Wingdings" panose="05000000000000000000" pitchFamily="2" charset="2"/>
              <a:buChar char="Ø"/>
            </a:pPr>
            <a:r>
              <a:rPr lang="zh-CN" altLang="en-US" dirty="0">
                <a:cs typeface="微软雅黑" panose="020B0503020204020204" pitchFamily="34" charset="-122"/>
                <a:sym typeface="+mn-ea"/>
              </a:rPr>
              <a:t>更改根服务器数据只在a.rootservers.net上进行，然后同步到另外</a:t>
            </a:r>
            <a:r>
              <a:rPr lang="en-US" altLang="zh-CN" dirty="0">
                <a:cs typeface="微软雅黑" panose="020B0503020204020204" pitchFamily="34" charset="-122"/>
                <a:sym typeface="+mn-ea"/>
              </a:rPr>
              <a:t>12</a:t>
            </a:r>
            <a:r>
              <a:rPr lang="zh-CN" altLang="en-US" dirty="0">
                <a:cs typeface="微软雅黑" panose="020B0503020204020204" pitchFamily="34" charset="-122"/>
                <a:sym typeface="+mn-ea"/>
              </a:rPr>
              <a:t>套中，这样既能保证数据一致性，也提高了域名服务可靠性</a:t>
            </a:r>
            <a:endParaRPr lang="zh-CN" altLang="en-US" dirty="0">
              <a:cs typeface="微软雅黑" panose="020B0503020204020204" pitchFamily="34" charset="-122"/>
            </a:endParaRPr>
          </a:p>
          <a:p>
            <a:pPr marL="342900" indent="-342900" algn="just">
              <a:lnSpc>
                <a:spcPct val="100000"/>
              </a:lnSpc>
              <a:spcBef>
                <a:spcPts val="540"/>
              </a:spcBef>
              <a:buClrTx/>
              <a:buSzTx/>
              <a:buFont typeface="Wingdings" panose="05000000000000000000" pitchFamily="2" charset="2"/>
              <a:buChar char="Ø"/>
            </a:pPr>
            <a:r>
              <a:rPr lang="zh-CN" altLang="en-US" dirty="0">
                <a:cs typeface="微软雅黑" panose="020B0503020204020204" pitchFamily="34" charset="-122"/>
                <a:sym typeface="+mn-ea"/>
              </a:rPr>
              <a:t>每套都可以有多个镜像(mirrored)根服务器，其内容定期与上述对应的根服务器同步。注意，</a:t>
            </a:r>
            <a:r>
              <a:rPr kumimoji="1" lang="en-US" altLang="zh-CN" noProof="0" dirty="0">
                <a:ln>
                  <a:noFill/>
                </a:ln>
                <a:solidFill>
                  <a:srgbClr val="C00000"/>
                </a:solidFill>
                <a:effectLst/>
                <a:uLnTx/>
                <a:uFillTx/>
                <a:cs typeface="微软雅黑" panose="020B0503020204020204" pitchFamily="34" charset="-122"/>
                <a:sym typeface="+mn-ea"/>
              </a:rPr>
              <a:t>同步需要一定的时间才能完成</a:t>
            </a:r>
            <a:endParaRPr lang="zh-CN" altLang="en-US" dirty="0">
              <a:cs typeface="微软雅黑" panose="020B0503020204020204" pitchFamily="34" charset="-122"/>
              <a:sym typeface="+mn-ea"/>
            </a:endParaRPr>
          </a:p>
          <a:p>
            <a:pPr marL="342900" indent="-342900" algn="just">
              <a:lnSpc>
                <a:spcPct val="100000"/>
              </a:lnSpc>
              <a:spcBef>
                <a:spcPts val="540"/>
              </a:spcBef>
              <a:buClrTx/>
              <a:buSzTx/>
              <a:buFont typeface="Wingdings" panose="05000000000000000000" pitchFamily="2" charset="2"/>
              <a:buChar char="Ø"/>
            </a:pPr>
            <a:r>
              <a:rPr lang="zh-CN" altLang="en-US" dirty="0">
                <a:cs typeface="微软雅黑" panose="020B0503020204020204" pitchFamily="34" charset="-122"/>
                <a:sym typeface="+mn-ea"/>
              </a:rPr>
              <a:t>根服务器之间采用任意播(anycast)技术互联。目前全球已设置了</a:t>
            </a:r>
            <a:r>
              <a:rPr kumimoji="1" lang="en-US" altLang="zh-CN" noProof="0" dirty="0">
                <a:ln>
                  <a:noFill/>
                </a:ln>
                <a:solidFill>
                  <a:srgbClr val="C00000"/>
                </a:solidFill>
                <a:effectLst/>
                <a:uLnTx/>
                <a:uFillTx/>
                <a:cs typeface="微软雅黑" panose="020B0503020204020204" pitchFamily="34" charset="-122"/>
                <a:sym typeface="+mn-ea"/>
              </a:rPr>
              <a:t>1000多台镜像根服务器</a:t>
            </a:r>
            <a:r>
              <a:rPr lang="zh-CN" altLang="en-US" dirty="0">
                <a:cs typeface="微软雅黑" panose="020B0503020204020204" pitchFamily="34" charset="-122"/>
                <a:sym typeface="+mn-ea"/>
              </a:rPr>
              <a:t>，用户域名解析请求时延进一步降低。这样可以方便用户，使世界上大部分DNS域名服务器都能</a:t>
            </a:r>
            <a:r>
              <a:rPr kumimoji="1" lang="en-US" altLang="zh-CN" noProof="0" dirty="0">
                <a:ln>
                  <a:noFill/>
                </a:ln>
                <a:solidFill>
                  <a:srgbClr val="C00000"/>
                </a:solidFill>
                <a:effectLst/>
                <a:uLnTx/>
                <a:uFillTx/>
                <a:cs typeface="微软雅黑" panose="020B0503020204020204" pitchFamily="34" charset="-122"/>
                <a:sym typeface="+mn-ea"/>
              </a:rPr>
              <a:t>就近</a:t>
            </a:r>
            <a:r>
              <a:rPr lang="zh-CN" altLang="en-US" dirty="0">
                <a:cs typeface="微软雅黑" panose="020B0503020204020204" pitchFamily="34" charset="-122"/>
                <a:sym typeface="+mn-ea"/>
              </a:rPr>
              <a:t>找到一个根服务器</a:t>
            </a:r>
            <a:endParaRPr lang="zh-CN" altLang="en-US" sz="2200" dirty="0">
              <a:cs typeface="微软雅黑" panose="020B0503020204020204" pitchFamily="34" charset="-122"/>
              <a:sym typeface="+mn-ea"/>
            </a:endParaRP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(1)</a:t>
            </a:r>
            <a:r>
              <a:rPr kumimoji="1" lang="en-US" altLang="zh-CN" noProof="0" dirty="0">
                <a:ln>
                  <a:noFill/>
                </a:ln>
                <a:solidFill>
                  <a:srgbClr val="C00000"/>
                </a:solidFill>
                <a:effectLst/>
                <a:uLnTx/>
                <a:uFillTx/>
                <a:cs typeface="微软雅黑" panose="020B0503020204020204" pitchFamily="34" charset="-122"/>
                <a:sym typeface="+mn-ea"/>
              </a:rPr>
              <a:t>根</a:t>
            </a:r>
            <a:r>
              <a:rPr lang="zh-CN" altLang="en-US" dirty="0">
                <a:sym typeface="+mn-ea"/>
              </a:rPr>
              <a:t>服务器</a:t>
            </a:r>
            <a:endParaRPr lang="zh-CN" altLang="en-US" dirty="0">
              <a:solidFill>
                <a:schemeClr val="tx1"/>
              </a:solidFill>
              <a:sym typeface="+mn-ea"/>
            </a:endParaRPr>
          </a:p>
        </p:txBody>
      </p:sp>
    </p:spTree>
    <p:extLst>
      <p:ext uri="{BB962C8B-B14F-4D97-AF65-F5344CB8AC3E}">
        <p14:creationId xmlns:p14="http://schemas.microsoft.com/office/powerpoint/2010/main" val="136011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44</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69848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spcBef>
                <a:spcPts val="540"/>
              </a:spcBef>
              <a:buClrTx/>
              <a:buSzTx/>
              <a:buFont typeface="Wingdings" panose="05000000000000000000" pitchFamily="2" charset="2"/>
              <a:buChar char="Ø"/>
            </a:pPr>
            <a:r>
              <a:rPr lang="zh-CN" altLang="en-US" dirty="0">
                <a:cs typeface="微软雅黑" panose="020B0503020204020204" pitchFamily="34" charset="-122"/>
                <a:sym typeface="+mn-ea"/>
              </a:rPr>
              <a:t>顶级域(TLD)名字服务器负责管理在该顶级域名服务器注册的所有二级域名</a:t>
            </a:r>
            <a:endParaRPr lang="zh-CN" altLang="en-US" dirty="0">
              <a:cs typeface="微软雅黑" panose="020B0503020204020204" pitchFamily="34" charset="-122"/>
            </a:endParaRPr>
          </a:p>
          <a:p>
            <a:pPr marL="342900" indent="-342900" algn="just">
              <a:lnSpc>
                <a:spcPct val="120000"/>
              </a:lnSpc>
              <a:spcBef>
                <a:spcPts val="540"/>
              </a:spcBef>
              <a:buClrTx/>
              <a:buSzTx/>
              <a:buFont typeface="Wingdings" panose="05000000000000000000" pitchFamily="2" charset="2"/>
              <a:buChar char="Ø"/>
            </a:pPr>
            <a:r>
              <a:rPr lang="zh-CN" altLang="en-US" dirty="0">
                <a:cs typeface="微软雅黑" panose="020B0503020204020204" pitchFamily="34" charset="-122"/>
                <a:sym typeface="+mn-ea"/>
              </a:rPr>
              <a:t>当收到DNS查询请求时就给出相应的回答（可能是最后的结果，也可能是下一步应当找的二级域名字服务器的 IP 地址）</a:t>
            </a:r>
            <a:endParaRPr lang="zh-CN" altLang="en-US" sz="2800" dirty="0">
              <a:cs typeface="微软雅黑" panose="020B0503020204020204" pitchFamily="34" charset="-122"/>
              <a:sym typeface="+mn-ea"/>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(2)</a:t>
            </a:r>
            <a:r>
              <a:rPr kumimoji="1" lang="en-US" altLang="zh-CN" noProof="0" dirty="0">
                <a:ln>
                  <a:noFill/>
                </a:ln>
                <a:solidFill>
                  <a:srgbClr val="C00000"/>
                </a:solidFill>
                <a:effectLst/>
                <a:uLnTx/>
                <a:uFillTx/>
                <a:cs typeface="微软雅黑" panose="020B0503020204020204" pitchFamily="34" charset="-122"/>
                <a:sym typeface="+mn-ea"/>
              </a:rPr>
              <a:t>顶级域</a:t>
            </a:r>
            <a:r>
              <a:rPr lang="zh-CN" altLang="en-US" dirty="0">
                <a:sym typeface="+mn-ea"/>
              </a:rPr>
              <a:t>名字服务器</a:t>
            </a:r>
            <a:endParaRPr lang="zh-CN" altLang="en-US" dirty="0">
              <a:solidFill>
                <a:schemeClr val="tx1"/>
              </a:solidFill>
              <a:sym typeface="+mn-ea"/>
            </a:endParaRPr>
          </a:p>
        </p:txBody>
      </p:sp>
    </p:spTree>
    <p:extLst>
      <p:ext uri="{BB962C8B-B14F-4D97-AF65-F5344CB8AC3E}">
        <p14:creationId xmlns:p14="http://schemas.microsoft.com/office/powerpoint/2010/main" val="4093424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45</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86866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0000"/>
              </a:lnSpc>
              <a:buFont typeface="Wingdings" panose="05000000000000000000" pitchFamily="2" charset="2"/>
              <a:buChar char="Ø"/>
            </a:pPr>
            <a:r>
              <a:rPr lang="zh-CN" altLang="en-US" sz="2800" dirty="0">
                <a:cs typeface="微软雅黑" panose="020B0503020204020204" pitchFamily="34" charset="-122"/>
                <a:sym typeface="+mn-ea"/>
              </a:rPr>
              <a:t>每一个主机都必须在某个二级域名字服务器处注册登记。因此二级域名字服务器知道其管辖的主机名应当转换成什么IP地址</a:t>
            </a:r>
            <a:endParaRPr lang="en-US" altLang="zh-CN" sz="2800" dirty="0">
              <a:cs typeface="微软雅黑" panose="020B0503020204020204" pitchFamily="34" charset="-122"/>
              <a:sym typeface="+mn-ea"/>
            </a:endParaRPr>
          </a:p>
          <a:p>
            <a:pPr marL="800100" lvl="2" indent="-342900" algn="just">
              <a:lnSpc>
                <a:spcPct val="110000"/>
              </a:lnSpc>
              <a:spcBef>
                <a:spcPts val="540"/>
              </a:spcBef>
              <a:buClrTx/>
              <a:buSzTx/>
            </a:pPr>
            <a:r>
              <a:rPr lang="zh-CN" altLang="en-US" sz="2600" dirty="0">
                <a:cs typeface="微软雅黑" panose="020B0503020204020204" pitchFamily="34" charset="-122"/>
                <a:sym typeface="+mn-ea"/>
              </a:rPr>
              <a:t>各个单位根据自己的具体情况把本单位的域名划为若干个域名</a:t>
            </a:r>
            <a:r>
              <a:rPr kumimoji="1" lang="en-US" altLang="zh-CN" sz="2600" noProof="0" dirty="0">
                <a:ln>
                  <a:noFill/>
                </a:ln>
                <a:solidFill>
                  <a:srgbClr val="C00000"/>
                </a:solidFill>
                <a:effectLst/>
                <a:uLnTx/>
                <a:uFillTx/>
                <a:cs typeface="微软雅黑" panose="020B0503020204020204" pitchFamily="34" charset="-122"/>
                <a:sym typeface="+mn-ea"/>
              </a:rPr>
              <a:t>管辖区</a:t>
            </a:r>
            <a:r>
              <a:rPr lang="zh-CN" altLang="en-US" sz="2600" dirty="0">
                <a:cs typeface="微软雅黑" panose="020B0503020204020204" pitchFamily="34" charset="-122"/>
                <a:sym typeface="+mn-ea"/>
              </a:rPr>
              <a:t>(</a:t>
            </a:r>
            <a:r>
              <a:rPr kumimoji="1" lang="en-US" altLang="zh-CN" sz="2600" noProof="0" dirty="0">
                <a:ln>
                  <a:noFill/>
                </a:ln>
                <a:solidFill>
                  <a:srgbClr val="C00000"/>
                </a:solidFill>
                <a:effectLst/>
                <a:uLnTx/>
                <a:uFillTx/>
                <a:cs typeface="微软雅黑" panose="020B0503020204020204" pitchFamily="34" charset="-122"/>
                <a:sym typeface="+mn-ea"/>
              </a:rPr>
              <a:t>zone</a:t>
            </a:r>
            <a:r>
              <a:rPr lang="zh-CN" altLang="en-US" sz="2600" dirty="0">
                <a:cs typeface="微软雅黑" panose="020B0503020204020204" pitchFamily="34" charset="-122"/>
                <a:sym typeface="+mn-ea"/>
              </a:rPr>
              <a:t>)，也可简称为</a:t>
            </a:r>
            <a:r>
              <a:rPr kumimoji="1" lang="en-US" altLang="zh-CN" sz="2600" noProof="0" dirty="0">
                <a:ln>
                  <a:noFill/>
                </a:ln>
                <a:solidFill>
                  <a:srgbClr val="C00000"/>
                </a:solidFill>
                <a:effectLst/>
                <a:uLnTx/>
                <a:uFillTx/>
                <a:cs typeface="微软雅黑" panose="020B0503020204020204" pitchFamily="34" charset="-122"/>
                <a:sym typeface="+mn-ea"/>
              </a:rPr>
              <a:t>区</a:t>
            </a:r>
            <a:endParaRPr lang="zh-CN" altLang="en-US" sz="2600" dirty="0">
              <a:cs typeface="微软雅黑" panose="020B0503020204020204" pitchFamily="34" charset="-122"/>
            </a:endParaRPr>
          </a:p>
          <a:p>
            <a:pPr marL="342900" indent="-342900" algn="just">
              <a:lnSpc>
                <a:spcPct val="110000"/>
              </a:lnSpc>
              <a:spcBef>
                <a:spcPts val="540"/>
              </a:spcBef>
              <a:buClrTx/>
              <a:buSzTx/>
              <a:buFont typeface="Wingdings" panose="05000000000000000000" pitchFamily="2" charset="2"/>
              <a:buChar char="Ø"/>
            </a:pPr>
            <a:r>
              <a:rPr kumimoji="1" lang="en-US" altLang="zh-CN" sz="2800" noProof="0" dirty="0">
                <a:ln>
                  <a:noFill/>
                </a:ln>
                <a:solidFill>
                  <a:srgbClr val="C00000"/>
                </a:solidFill>
                <a:effectLst/>
                <a:uLnTx/>
                <a:uFillTx/>
                <a:cs typeface="微软雅黑" panose="020B0503020204020204" pitchFamily="34" charset="-122"/>
                <a:sym typeface="+mn-ea"/>
              </a:rPr>
              <a:t>每个区</a:t>
            </a:r>
            <a:r>
              <a:rPr lang="zh-CN" altLang="en-US" sz="2800" dirty="0">
                <a:cs typeface="微软雅黑" panose="020B0503020204020204" pitchFamily="34" charset="-122"/>
                <a:sym typeface="+mn-ea"/>
              </a:rPr>
              <a:t>设置相应的</a:t>
            </a:r>
            <a:r>
              <a:rPr kumimoji="1" lang="en-US" altLang="zh-CN" sz="2800" noProof="0" dirty="0">
                <a:ln>
                  <a:noFill/>
                </a:ln>
                <a:solidFill>
                  <a:srgbClr val="C00000"/>
                </a:solidFill>
                <a:effectLst/>
                <a:uLnTx/>
                <a:uFillTx/>
                <a:cs typeface="微软雅黑" panose="020B0503020204020204" pitchFamily="34" charset="-122"/>
                <a:sym typeface="+mn-ea"/>
              </a:rPr>
              <a:t>权威名</a:t>
            </a:r>
            <a:r>
              <a:rPr kumimoji="1" lang="zh-CN" altLang="en-US" sz="2800" noProof="0" dirty="0">
                <a:ln>
                  <a:noFill/>
                </a:ln>
                <a:solidFill>
                  <a:srgbClr val="C00000"/>
                </a:solidFill>
                <a:effectLst/>
                <a:uLnTx/>
                <a:uFillTx/>
                <a:cs typeface="微软雅黑" panose="020B0503020204020204" pitchFamily="34" charset="-122"/>
                <a:sym typeface="+mn-ea"/>
              </a:rPr>
              <a:t>字</a:t>
            </a:r>
            <a:r>
              <a:rPr kumimoji="1" lang="en-US" altLang="zh-CN" sz="2800" noProof="0" dirty="0">
                <a:ln>
                  <a:noFill/>
                </a:ln>
                <a:solidFill>
                  <a:srgbClr val="C00000"/>
                </a:solidFill>
                <a:effectLst/>
                <a:uLnTx/>
                <a:uFillTx/>
                <a:cs typeface="微软雅黑" panose="020B0503020204020204" pitchFamily="34" charset="-122"/>
                <a:sym typeface="+mn-ea"/>
              </a:rPr>
              <a:t>服务器</a:t>
            </a:r>
            <a:r>
              <a:rPr lang="zh-CN" altLang="en-US" sz="2800" dirty="0">
                <a:cs typeface="微软雅黑" panose="020B0503020204020204" pitchFamily="34" charset="-122"/>
                <a:sym typeface="+mn-ea"/>
              </a:rPr>
              <a:t>，用来保存该区中的所有主机的域名到IP地址的映射</a:t>
            </a:r>
            <a:endParaRPr lang="zh-CN" altLang="en-US" sz="2800" dirty="0">
              <a:cs typeface="微软雅黑" panose="020B0503020204020204" pitchFamily="34" charset="-122"/>
            </a:endParaRPr>
          </a:p>
          <a:p>
            <a:pPr marL="342900" indent="-342900">
              <a:lnSpc>
                <a:spcPct val="110000"/>
              </a:lnSpc>
              <a:buFont typeface="Wingdings" panose="05000000000000000000" pitchFamily="2" charset="2"/>
              <a:buChar char="Ø"/>
            </a:pPr>
            <a:r>
              <a:rPr kumimoji="1" lang="zh-CN" altLang="en-US" sz="2800" noProof="0" dirty="0">
                <a:ln>
                  <a:noFill/>
                </a:ln>
                <a:solidFill>
                  <a:srgbClr val="C00000"/>
                </a:solidFill>
                <a:effectLst/>
                <a:uLnTx/>
                <a:uFillTx/>
                <a:cs typeface="微软雅黑" panose="020B0503020204020204" pitchFamily="34" charset="-122"/>
                <a:sym typeface="+mn-ea"/>
              </a:rPr>
              <a:t>一般来说，每个</a:t>
            </a:r>
            <a:r>
              <a:rPr kumimoji="1" lang="en-US" altLang="zh-CN" sz="2800" noProof="0" dirty="0">
                <a:ln>
                  <a:noFill/>
                </a:ln>
                <a:solidFill>
                  <a:srgbClr val="C00000"/>
                </a:solidFill>
                <a:effectLst/>
                <a:uLnTx/>
                <a:uFillTx/>
                <a:cs typeface="微软雅黑" panose="020B0503020204020204" pitchFamily="34" charset="-122"/>
                <a:sym typeface="+mn-ea"/>
              </a:rPr>
              <a:t>名</a:t>
            </a:r>
            <a:r>
              <a:rPr kumimoji="1" lang="zh-CN" altLang="en-US" sz="2800" noProof="0" dirty="0">
                <a:ln>
                  <a:noFill/>
                </a:ln>
                <a:solidFill>
                  <a:srgbClr val="C00000"/>
                </a:solidFill>
                <a:effectLst/>
                <a:uLnTx/>
                <a:uFillTx/>
                <a:cs typeface="微软雅黑" panose="020B0503020204020204" pitchFamily="34" charset="-122"/>
                <a:sym typeface="+mn-ea"/>
              </a:rPr>
              <a:t>字</a:t>
            </a:r>
            <a:r>
              <a:rPr kumimoji="1" lang="en-US" altLang="zh-CN" sz="2800" noProof="0" dirty="0">
                <a:ln>
                  <a:noFill/>
                </a:ln>
                <a:solidFill>
                  <a:srgbClr val="C00000"/>
                </a:solidFill>
                <a:effectLst/>
                <a:uLnTx/>
                <a:uFillTx/>
                <a:cs typeface="微软雅黑" panose="020B0503020204020204" pitchFamily="34" charset="-122"/>
                <a:sym typeface="+mn-ea"/>
              </a:rPr>
              <a:t>服务器只</a:t>
            </a:r>
            <a:r>
              <a:rPr kumimoji="1" lang="zh-CN" altLang="en-US" sz="2800" noProof="0" dirty="0">
                <a:ln>
                  <a:noFill/>
                </a:ln>
                <a:solidFill>
                  <a:srgbClr val="C00000"/>
                </a:solidFill>
                <a:effectLst/>
                <a:uLnTx/>
                <a:uFillTx/>
                <a:cs typeface="微软雅黑" panose="020B0503020204020204" pitchFamily="34" charset="-122"/>
                <a:sym typeface="+mn-ea"/>
              </a:rPr>
              <a:t>负责</a:t>
            </a:r>
            <a:r>
              <a:rPr kumimoji="1" lang="en-US" altLang="zh-CN" sz="2800" noProof="0" dirty="0">
                <a:ln>
                  <a:noFill/>
                </a:ln>
                <a:solidFill>
                  <a:srgbClr val="C00000"/>
                </a:solidFill>
                <a:effectLst/>
                <a:uLnTx/>
                <a:uFillTx/>
                <a:cs typeface="微软雅黑" panose="020B0503020204020204" pitchFamily="34" charset="-122"/>
                <a:sym typeface="+mn-ea"/>
              </a:rPr>
              <a:t>解析本辖域的域名</a:t>
            </a:r>
            <a:endParaRPr lang="zh-CN" altLang="en-US" sz="2800" dirty="0">
              <a:cs typeface="微软雅黑" panose="020B0503020204020204" pitchFamily="34" charset="-122"/>
              <a:sym typeface="+mn-ea"/>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(3)</a:t>
            </a:r>
            <a:r>
              <a:rPr kumimoji="1" lang="zh-CN" altLang="en-US" noProof="0" dirty="0">
                <a:ln>
                  <a:noFill/>
                </a:ln>
                <a:solidFill>
                  <a:srgbClr val="C00000"/>
                </a:solidFill>
                <a:effectLst/>
                <a:uLnTx/>
                <a:uFillTx/>
                <a:cs typeface="微软雅黑" panose="020B0503020204020204" pitchFamily="34" charset="-122"/>
                <a:sym typeface="+mn-ea"/>
              </a:rPr>
              <a:t>二级</a:t>
            </a:r>
            <a:r>
              <a:rPr kumimoji="1" lang="en-US" altLang="zh-CN" noProof="0" dirty="0">
                <a:ln>
                  <a:noFill/>
                </a:ln>
                <a:solidFill>
                  <a:srgbClr val="C00000"/>
                </a:solidFill>
                <a:effectLst/>
                <a:uLnTx/>
                <a:uFillTx/>
                <a:cs typeface="微软雅黑" panose="020B0503020204020204" pitchFamily="34" charset="-122"/>
                <a:sym typeface="+mn-ea"/>
              </a:rPr>
              <a:t>域</a:t>
            </a:r>
            <a:r>
              <a:rPr lang="zh-CN" altLang="en-US" dirty="0">
                <a:sym typeface="+mn-ea"/>
              </a:rPr>
              <a:t>名字服务器</a:t>
            </a:r>
            <a:endParaRPr lang="zh-CN" altLang="en-US" dirty="0">
              <a:solidFill>
                <a:schemeClr val="tx1"/>
              </a:solidFill>
              <a:sym typeface="+mn-ea"/>
            </a:endParaRPr>
          </a:p>
        </p:txBody>
      </p:sp>
    </p:spTree>
    <p:extLst>
      <p:ext uri="{BB962C8B-B14F-4D97-AF65-F5344CB8AC3E}">
        <p14:creationId xmlns:p14="http://schemas.microsoft.com/office/powerpoint/2010/main" val="1185215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46</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1215" y="1996440"/>
            <a:ext cx="1089850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Ø"/>
            </a:pPr>
            <a:r>
              <a:rPr lang="zh-CN" altLang="en-US" dirty="0">
                <a:cs typeface="微软雅黑" panose="020B0503020204020204" pitchFamily="34" charset="-122"/>
                <a:sym typeface="+mn-ea"/>
              </a:rPr>
              <a:t>每一个</a:t>
            </a:r>
            <a:r>
              <a:rPr lang="en-US" altLang="zh-CN" dirty="0">
                <a:cs typeface="微软雅黑" panose="020B0503020204020204" pitchFamily="34" charset="-122"/>
                <a:sym typeface="+mn-ea"/>
              </a:rPr>
              <a:t>Internet</a:t>
            </a:r>
            <a:r>
              <a:rPr lang="zh-CN" altLang="en-US" dirty="0">
                <a:cs typeface="微软雅黑" panose="020B0503020204020204" pitchFamily="34" charset="-122"/>
                <a:sym typeface="+mn-ea"/>
              </a:rPr>
              <a:t>服务提供者</a:t>
            </a:r>
            <a:r>
              <a:rPr kumimoji="1" lang="en-US" altLang="zh-CN" noProof="0" dirty="0">
                <a:ln>
                  <a:noFill/>
                </a:ln>
                <a:solidFill>
                  <a:srgbClr val="C00000"/>
                </a:solidFill>
                <a:effectLst/>
                <a:uLnTx/>
                <a:uFillTx/>
                <a:cs typeface="微软雅黑" panose="020B0503020204020204" pitchFamily="34" charset="-122"/>
                <a:sym typeface="+mn-ea"/>
              </a:rPr>
              <a:t>ISP(Internet Service Provider)</a:t>
            </a:r>
            <a:r>
              <a:rPr lang="zh-CN" altLang="en-US" dirty="0">
                <a:cs typeface="微软雅黑" panose="020B0503020204020204" pitchFamily="34" charset="-122"/>
                <a:sym typeface="+mn-ea"/>
              </a:rPr>
              <a:t>, 都至少有一个</a:t>
            </a:r>
            <a:r>
              <a:rPr kumimoji="1" lang="zh-CN" altLang="en-US" noProof="0" dirty="0">
                <a:ln>
                  <a:noFill/>
                </a:ln>
                <a:solidFill>
                  <a:srgbClr val="C00000"/>
                </a:solidFill>
                <a:effectLst/>
                <a:uLnTx/>
                <a:uFillTx/>
                <a:cs typeface="微软雅黑" panose="020B0503020204020204" pitchFamily="34" charset="-122"/>
                <a:sym typeface="+mn-ea"/>
              </a:rPr>
              <a:t>递归</a:t>
            </a:r>
            <a:r>
              <a:rPr kumimoji="1" lang="en-US" altLang="zh-CN" noProof="0" dirty="0">
                <a:ln>
                  <a:noFill/>
                </a:ln>
                <a:solidFill>
                  <a:srgbClr val="C00000"/>
                </a:solidFill>
                <a:effectLst/>
                <a:uLnTx/>
                <a:uFillTx/>
                <a:cs typeface="微软雅黑" panose="020B0503020204020204" pitchFamily="34" charset="-122"/>
                <a:sym typeface="+mn-ea"/>
              </a:rPr>
              <a:t>服务器</a:t>
            </a:r>
            <a:r>
              <a:rPr lang="zh-CN" altLang="en-US" dirty="0">
                <a:cs typeface="微软雅黑" panose="020B0503020204020204" pitchFamily="34" charset="-122"/>
                <a:sym typeface="+mn-ea"/>
              </a:rPr>
              <a:t>，距离用户主机较近</a:t>
            </a:r>
            <a:endParaRPr lang="zh-CN" altLang="en-US" dirty="0">
              <a:cs typeface="微软雅黑" panose="020B0503020204020204" pitchFamily="34" charset="-122"/>
            </a:endParaRPr>
          </a:p>
          <a:p>
            <a:pPr marL="342900" indent="-342900" algn="just">
              <a:lnSpc>
                <a:spcPct val="100000"/>
              </a:lnSpc>
              <a:buClrTx/>
              <a:buSzTx/>
              <a:buFont typeface="Wingdings" panose="05000000000000000000" pitchFamily="2" charset="2"/>
              <a:buChar char="Ø"/>
            </a:pPr>
            <a:r>
              <a:rPr lang="zh-CN" altLang="en-US" dirty="0">
                <a:cs typeface="微软雅黑" panose="020B0503020204020204" pitchFamily="34" charset="-122"/>
                <a:sym typeface="+mn-ea"/>
              </a:rPr>
              <a:t>当用户主机发出DNS查询报文时，这个查询报文就首先被送往该主机所在区域的递归服务器</a:t>
            </a:r>
            <a:endParaRPr lang="zh-CN" altLang="en-US" dirty="0">
              <a:cs typeface="微软雅黑" panose="020B0503020204020204" pitchFamily="34" charset="-122"/>
            </a:endParaRPr>
          </a:p>
          <a:p>
            <a:pPr marL="342900" indent="-342900" algn="just">
              <a:lnSpc>
                <a:spcPct val="100000"/>
              </a:lnSpc>
              <a:buClrTx/>
              <a:buSzTx/>
              <a:buFont typeface="Wingdings" panose="05000000000000000000" pitchFamily="2" charset="2"/>
              <a:buChar char="Ø"/>
            </a:pPr>
            <a:r>
              <a:rPr lang="zh-CN" altLang="en-US" dirty="0">
                <a:cs typeface="微软雅黑" panose="020B0503020204020204" pitchFamily="34" charset="-122"/>
                <a:sym typeface="+mn-ea"/>
              </a:rPr>
              <a:t>如果所要查询的主机也处在本地ISP的管辖范围，则本地域名服务器就能进行域名解析，否则就需要再询问其他的域名服务器</a:t>
            </a:r>
            <a:endParaRPr lang="zh-CN" altLang="en-US" dirty="0">
              <a:cs typeface="微软雅黑" panose="020B0503020204020204" pitchFamily="34" charset="-122"/>
            </a:endParaRPr>
          </a:p>
          <a:p>
            <a:pPr marL="342900" indent="-342900" algn="just">
              <a:lnSpc>
                <a:spcPct val="100000"/>
              </a:lnSpc>
              <a:buClrTx/>
              <a:buSzTx/>
              <a:buFont typeface="Wingdings" panose="05000000000000000000" pitchFamily="2" charset="2"/>
              <a:buChar char="Ø"/>
            </a:pPr>
            <a:r>
              <a:rPr lang="zh-CN" altLang="en-US" dirty="0">
                <a:cs typeface="微软雅黑" panose="020B0503020204020204" pitchFamily="34" charset="-122"/>
                <a:sym typeface="+mn-ea"/>
              </a:rPr>
              <a:t>不同网络中的递归服务器、本地域名服务器的部署层次可能不同</a:t>
            </a:r>
          </a:p>
          <a:p>
            <a:pPr marL="342900" indent="-342900" algn="just">
              <a:lnSpc>
                <a:spcPct val="100000"/>
              </a:lnSpc>
              <a:buClrTx/>
              <a:buSzTx/>
              <a:buFont typeface="Wingdings" panose="05000000000000000000" pitchFamily="2" charset="2"/>
              <a:buChar char="Ø"/>
            </a:pPr>
            <a:r>
              <a:rPr lang="zh-CN" altLang="en-US" dirty="0">
                <a:cs typeface="微软雅黑" panose="020B0503020204020204" pitchFamily="34" charset="-122"/>
                <a:sym typeface="+mn-ea"/>
              </a:rPr>
              <a:t>最简单的部署层次是只有一层本地域名字服务器，即三级域名字服务器，且同时也作为递归服务器</a:t>
            </a:r>
          </a:p>
          <a:p>
            <a:pPr marL="342900" indent="-342900" algn="just">
              <a:lnSpc>
                <a:spcPct val="100000"/>
              </a:lnSpc>
              <a:buClrTx/>
              <a:buSzTx/>
              <a:buFont typeface="Wingdings" panose="05000000000000000000" pitchFamily="2" charset="2"/>
              <a:buChar char="Ø"/>
            </a:pPr>
            <a:endParaRPr lang="zh-CN" altLang="en-US" sz="2800" dirty="0">
              <a:cs typeface="微软雅黑" panose="020B0503020204020204" pitchFamily="34" charset="-122"/>
              <a:sym typeface="+mn-ea"/>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(4)</a:t>
            </a:r>
            <a:r>
              <a:rPr lang="zh-CN" altLang="en-US" dirty="0">
                <a:sym typeface="+mn-ea"/>
              </a:rPr>
              <a:t>递归解析器/递归服务器</a:t>
            </a:r>
            <a:endParaRPr lang="zh-CN" altLang="en-US" dirty="0">
              <a:solidFill>
                <a:schemeClr val="tx1"/>
              </a:solidFill>
              <a:sym typeface="+mn-ea"/>
            </a:endParaRPr>
          </a:p>
        </p:txBody>
      </p:sp>
    </p:spTree>
    <p:extLst>
      <p:ext uri="{BB962C8B-B14F-4D97-AF65-F5344CB8AC3E}">
        <p14:creationId xmlns:p14="http://schemas.microsoft.com/office/powerpoint/2010/main" val="143743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域名服务器</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47</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1215" y="1996440"/>
            <a:ext cx="1089850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00000"/>
              </a:lnSpc>
              <a:buClrTx/>
              <a:buSzTx/>
              <a:buFont typeface="Wingdings" panose="05000000000000000000" pitchFamily="2" charset="2"/>
              <a:buChar char="Ø"/>
            </a:pPr>
            <a:r>
              <a:rPr lang="zh-CN" altLang="en-US" dirty="0">
                <a:cs typeface="微软雅黑" panose="020B0503020204020204" pitchFamily="34" charset="-122"/>
                <a:sym typeface="+mn-ea"/>
              </a:rPr>
              <a:t>实际部署中，解析请求路径上的递归服务器</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本地域名服务器可能有多层</a:t>
            </a:r>
          </a:p>
          <a:p>
            <a:pPr marL="342900" indent="-342900" algn="just">
              <a:lnSpc>
                <a:spcPct val="100000"/>
              </a:lnSpc>
              <a:buClrTx/>
              <a:buSzTx/>
              <a:buFont typeface="Wingdings" panose="05000000000000000000" pitchFamily="2" charset="2"/>
              <a:buChar char="Ø"/>
            </a:pPr>
            <a:r>
              <a:rPr lang="zh-CN" altLang="en-US" dirty="0">
                <a:cs typeface="微软雅黑" panose="020B0503020204020204" pitchFamily="34" charset="-122"/>
                <a:sym typeface="+mn-ea"/>
              </a:rPr>
              <a:t>在递归服务器</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本地域名服务器有多层的结构中，当本层服务器没有解析结果时，通常是逐级向上递归进行查询</a:t>
            </a:r>
          </a:p>
          <a:p>
            <a:pPr marL="342900" indent="-342900" algn="just">
              <a:lnSpc>
                <a:spcPct val="100000"/>
              </a:lnSpc>
              <a:buClrTx/>
              <a:buSzTx/>
              <a:buFont typeface="Wingdings" panose="05000000000000000000" pitchFamily="2" charset="2"/>
              <a:buChar char="Ø"/>
            </a:pPr>
            <a:r>
              <a:rPr lang="zh-CN" altLang="en-US" dirty="0">
                <a:cs typeface="微软雅黑" panose="020B0503020204020204" pitchFamily="34" charset="-122"/>
                <a:sym typeface="+mn-ea"/>
              </a:rPr>
              <a:t>当查询请求到达</a:t>
            </a:r>
            <a:r>
              <a:rPr kumimoji="1" lang="en-US" altLang="zh-CN" noProof="0" dirty="0">
                <a:ln>
                  <a:noFill/>
                </a:ln>
                <a:solidFill>
                  <a:srgbClr val="C00000"/>
                </a:solidFill>
                <a:effectLst/>
                <a:uLnTx/>
                <a:uFillTx/>
                <a:cs typeface="微软雅黑" panose="020B0503020204020204" pitchFamily="34" charset="-122"/>
                <a:sym typeface="+mn-ea"/>
              </a:rPr>
              <a:t>本地域</a:t>
            </a:r>
            <a:r>
              <a:rPr lang="zh-CN" altLang="en-US" dirty="0">
                <a:cs typeface="微软雅黑" panose="020B0503020204020204" pitchFamily="34" charset="-122"/>
                <a:sym typeface="+mn-ea"/>
              </a:rPr>
              <a:t>最上一层名字服务器时，</a:t>
            </a:r>
            <a:r>
              <a:rPr kumimoji="1" lang="zh-CN" altLang="en-US" noProof="0" dirty="0">
                <a:ln>
                  <a:noFill/>
                </a:ln>
                <a:solidFill>
                  <a:srgbClr val="C00000"/>
                </a:solidFill>
                <a:effectLst/>
                <a:uLnTx/>
                <a:uFillTx/>
                <a:cs typeface="微软雅黑" panose="020B0503020204020204" pitchFamily="34" charset="-122"/>
                <a:sym typeface="+mn-ea"/>
              </a:rPr>
              <a:t>该层</a:t>
            </a:r>
            <a:r>
              <a:rPr kumimoji="1" lang="en-US" altLang="zh-CN" noProof="0" dirty="0">
                <a:ln>
                  <a:noFill/>
                </a:ln>
                <a:solidFill>
                  <a:srgbClr val="C00000"/>
                </a:solidFill>
                <a:effectLst/>
                <a:uLnTx/>
                <a:uFillTx/>
                <a:cs typeface="微软雅黑" panose="020B0503020204020204" pitchFamily="34" charset="-122"/>
                <a:sym typeface="+mn-ea"/>
              </a:rPr>
              <a:t>服务器</a:t>
            </a:r>
            <a:r>
              <a:rPr lang="zh-CN" altLang="en-US" dirty="0">
                <a:cs typeface="微软雅黑" panose="020B0503020204020204" pitchFamily="34" charset="-122"/>
                <a:sym typeface="+mn-ea"/>
              </a:rPr>
              <a:t>对自己无法解析的任何一个域名，</a:t>
            </a:r>
            <a:r>
              <a:rPr kumimoji="1" lang="en-US" altLang="zh-CN" noProof="0" dirty="0">
                <a:ln>
                  <a:noFill/>
                </a:ln>
                <a:solidFill>
                  <a:srgbClr val="C00000"/>
                </a:solidFill>
                <a:effectLst/>
                <a:uLnTx/>
                <a:uFillTx/>
                <a:cs typeface="微软雅黑" panose="020B0503020204020204" pitchFamily="34" charset="-122"/>
                <a:sym typeface="+mn-ea"/>
              </a:rPr>
              <a:t>首先求助于根服务器</a:t>
            </a:r>
            <a:r>
              <a:rPr lang="zh-CN" altLang="en-US" dirty="0">
                <a:cs typeface="微软雅黑" panose="020B0503020204020204" pitchFamily="34" charset="-122"/>
                <a:sym typeface="+mn-ea"/>
              </a:rPr>
              <a:t>（而不是二级域名字服务器），开始逐步迭代查询</a:t>
            </a:r>
          </a:p>
          <a:p>
            <a:pPr marL="342900" indent="-342900" algn="just">
              <a:lnSpc>
                <a:spcPct val="100000"/>
              </a:lnSpc>
              <a:buClrTx/>
              <a:buSzTx/>
              <a:buFont typeface="Wingdings" panose="05000000000000000000" pitchFamily="2" charset="2"/>
              <a:buChar char="Ø"/>
            </a:pPr>
            <a:r>
              <a:rPr lang="zh-CN" altLang="en-US" sz="2800" dirty="0">
                <a:cs typeface="微软雅黑" panose="020B0503020204020204" pitchFamily="34" charset="-122"/>
                <a:sym typeface="+mn-ea"/>
              </a:rPr>
              <a:t>在谷歌公司提供的公共</a:t>
            </a:r>
            <a:r>
              <a:rPr lang="en-US" altLang="zh-CN" sz="2800" dirty="0">
                <a:cs typeface="微软雅黑" panose="020B0503020204020204" pitchFamily="34" charset="-122"/>
                <a:sym typeface="+mn-ea"/>
              </a:rPr>
              <a:t>DNS</a:t>
            </a:r>
            <a:r>
              <a:rPr lang="zh-CN" altLang="en-US" sz="2800" dirty="0">
                <a:cs typeface="微软雅黑" panose="020B0503020204020204" pitchFamily="34" charset="-122"/>
                <a:sym typeface="+mn-ea"/>
              </a:rPr>
              <a:t>服务系统中，把根区文件信息也同步到它的递归解析器上，这时就不再需要传统的查询根服务器的过程，从而</a:t>
            </a:r>
            <a:r>
              <a:rPr lang="zh-CN" altLang="en-US" dirty="0">
                <a:cs typeface="微软雅黑" panose="020B0503020204020204" pitchFamily="34" charset="-122"/>
                <a:sym typeface="+mn-ea"/>
              </a:rPr>
              <a:t>提高查询效率</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(4)</a:t>
            </a:r>
            <a:r>
              <a:rPr lang="zh-CN" altLang="en-US" dirty="0">
                <a:sym typeface="+mn-ea"/>
              </a:rPr>
              <a:t>递归解析器/递归服务器</a:t>
            </a:r>
            <a:endParaRPr lang="zh-CN" altLang="en-US" dirty="0">
              <a:solidFill>
                <a:schemeClr val="tx1"/>
              </a:solidFill>
              <a:sym typeface="+mn-ea"/>
            </a:endParaRPr>
          </a:p>
        </p:txBody>
      </p:sp>
    </p:spTree>
    <p:extLst>
      <p:ext uri="{BB962C8B-B14F-4D97-AF65-F5344CB8AC3E}">
        <p14:creationId xmlns:p14="http://schemas.microsoft.com/office/powerpoint/2010/main" val="2246309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域名解析过程</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48</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82103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spcBef>
                <a:spcPct val="10000"/>
              </a:spcBef>
              <a:buFont typeface="Wingdings" panose="05000000000000000000" pitchFamily="2" charset="2"/>
              <a:buChar char="Ø"/>
            </a:pPr>
            <a:r>
              <a:rPr lang="zh-CN" altLang="en-US" dirty="0">
                <a:cs typeface="微软雅黑" panose="020B0503020204020204" pitchFamily="34" charset="-122"/>
                <a:sym typeface="+mn-ea"/>
              </a:rPr>
              <a:t>当某一应用进程需要进行域名解析时，该应用进程将域名放在DNS请求报文（</a:t>
            </a:r>
            <a:r>
              <a:rPr kumimoji="1" lang="en-US" altLang="zh-CN" noProof="0" dirty="0">
                <a:ln>
                  <a:noFill/>
                </a:ln>
                <a:solidFill>
                  <a:srgbClr val="C00000"/>
                </a:solidFill>
                <a:effectLst/>
                <a:uLnTx/>
                <a:uFillTx/>
                <a:cs typeface="微软雅黑" panose="020B0503020204020204" pitchFamily="34" charset="-122"/>
                <a:sym typeface="+mn-ea"/>
              </a:rPr>
              <a:t>UDP数据报, 端口号为53</a:t>
            </a:r>
            <a:r>
              <a:rPr lang="zh-CN" altLang="en-US" dirty="0">
                <a:cs typeface="微软雅黑" panose="020B0503020204020204" pitchFamily="34" charset="-122"/>
                <a:sym typeface="+mn-ea"/>
              </a:rPr>
              <a:t>）发给递归服务器（使用UDP是为了减少开销）。递归服务器得到查询结果后, 将对应IP地址放在应答报文中返回给应用进程</a:t>
            </a:r>
            <a:endParaRPr lang="zh-CN" altLang="en-US" b="1" dirty="0">
              <a:solidFill>
                <a:schemeClr val="accent5">
                  <a:lumMod val="75000"/>
                </a:schemeClr>
              </a:solidFill>
              <a:cs typeface="微软雅黑" panose="020B0503020204020204" pitchFamily="34" charset="-122"/>
            </a:endParaRPr>
          </a:p>
          <a:p>
            <a:pPr marL="342900" indent="-342900" algn="just">
              <a:lnSpc>
                <a:spcPct val="120000"/>
              </a:lnSpc>
              <a:spcBef>
                <a:spcPct val="10000"/>
              </a:spcBef>
              <a:buFont typeface="Wingdings" panose="05000000000000000000" pitchFamily="2" charset="2"/>
              <a:buChar char="Ø"/>
            </a:pPr>
            <a:r>
              <a:rPr lang="zh-CN" altLang="en-US" dirty="0">
                <a:cs typeface="微软雅黑" panose="020B0503020204020204" pitchFamily="34" charset="-122"/>
                <a:sym typeface="+mn-ea"/>
              </a:rPr>
              <a:t>域名查询有</a:t>
            </a:r>
            <a:r>
              <a:rPr kumimoji="1" lang="en-US" altLang="zh-CN" noProof="0" dirty="0">
                <a:ln>
                  <a:noFill/>
                </a:ln>
                <a:solidFill>
                  <a:srgbClr val="C00000"/>
                </a:solidFill>
                <a:effectLst/>
                <a:uLnTx/>
                <a:uFillTx/>
                <a:cs typeface="微软雅黑" panose="020B0503020204020204" pitchFamily="34" charset="-122"/>
                <a:sym typeface="+mn-ea"/>
              </a:rPr>
              <a:t>递归查询</a:t>
            </a:r>
            <a:r>
              <a:rPr lang="zh-CN" altLang="en-US" dirty="0">
                <a:cs typeface="微软雅黑" panose="020B0503020204020204" pitchFamily="34" charset="-122"/>
                <a:sym typeface="+mn-ea"/>
              </a:rPr>
              <a:t>(recursive query)和</a:t>
            </a:r>
            <a:r>
              <a:rPr kumimoji="1" lang="en-US" altLang="zh-CN" noProof="0" dirty="0">
                <a:ln>
                  <a:noFill/>
                </a:ln>
                <a:solidFill>
                  <a:srgbClr val="C00000"/>
                </a:solidFill>
                <a:effectLst/>
                <a:uLnTx/>
                <a:uFillTx/>
                <a:cs typeface="微软雅黑" panose="020B0503020204020204" pitchFamily="34" charset="-122"/>
                <a:sym typeface="+mn-ea"/>
              </a:rPr>
              <a:t>迭代查询</a:t>
            </a:r>
            <a:r>
              <a:rPr lang="zh-CN" altLang="en-US" dirty="0">
                <a:cs typeface="微软雅黑" panose="020B0503020204020204" pitchFamily="34" charset="-122"/>
                <a:sym typeface="+mn-ea"/>
              </a:rPr>
              <a:t>(或循环查询，iterative query)两种方式</a:t>
            </a:r>
            <a:endParaRPr lang="zh-CN" altLang="en-US" dirty="0">
              <a:cs typeface="微软雅黑" panose="020B0503020204020204" pitchFamily="34" charset="-122"/>
            </a:endParaRPr>
          </a:p>
          <a:p>
            <a:pPr lvl="1" algn="just">
              <a:lnSpc>
                <a:spcPct val="120000"/>
              </a:lnSpc>
            </a:pPr>
            <a:r>
              <a:rPr kumimoji="1" lang="en-US" altLang="zh-CN" noProof="0" dirty="0">
                <a:ln>
                  <a:noFill/>
                </a:ln>
                <a:solidFill>
                  <a:srgbClr val="C00000"/>
                </a:solidFill>
                <a:effectLst/>
                <a:uLnTx/>
                <a:uFillTx/>
                <a:cs typeface="微软雅黑" panose="020B0503020204020204" pitchFamily="34" charset="-122"/>
                <a:sym typeface="+mn-ea"/>
              </a:rPr>
              <a:t>主机向递归解析器/本地域名</a:t>
            </a:r>
            <a:r>
              <a:rPr kumimoji="1" lang="zh-CN" altLang="en-US" noProof="0" dirty="0">
                <a:ln>
                  <a:noFill/>
                </a:ln>
                <a:solidFill>
                  <a:srgbClr val="C00000"/>
                </a:solidFill>
                <a:effectLst/>
                <a:uLnTx/>
                <a:uFillTx/>
                <a:cs typeface="微软雅黑" panose="020B0503020204020204" pitchFamily="34" charset="-122"/>
                <a:sym typeface="+mn-ea"/>
              </a:rPr>
              <a:t>字</a:t>
            </a:r>
            <a:r>
              <a:rPr kumimoji="1" lang="en-US" altLang="zh-CN" noProof="0" dirty="0">
                <a:ln>
                  <a:noFill/>
                </a:ln>
                <a:solidFill>
                  <a:srgbClr val="C00000"/>
                </a:solidFill>
                <a:effectLst/>
                <a:uLnTx/>
                <a:uFillTx/>
                <a:cs typeface="微软雅黑" panose="020B0503020204020204" pitchFamily="34" charset="-122"/>
                <a:sym typeface="+mn-ea"/>
              </a:rPr>
              <a:t>服务器</a:t>
            </a:r>
            <a:r>
              <a:rPr lang="zh-CN" altLang="en-US" dirty="0">
                <a:cs typeface="微软雅黑" panose="020B0503020204020204" pitchFamily="34" charset="-122"/>
                <a:sym typeface="+mn-ea"/>
              </a:rPr>
              <a:t>的查询一般采用递归查询</a:t>
            </a:r>
            <a:endParaRPr lang="zh-CN" altLang="en-US" b="1" dirty="0">
              <a:solidFill>
                <a:schemeClr val="tx2">
                  <a:lumMod val="75000"/>
                </a:schemeClr>
              </a:solidFill>
              <a:cs typeface="微软雅黑" panose="020B0503020204020204" pitchFamily="34" charset="-122"/>
              <a:sym typeface="+mn-ea"/>
            </a:endParaRPr>
          </a:p>
          <a:p>
            <a:pPr lvl="1" algn="just">
              <a:lnSpc>
                <a:spcPct val="120000"/>
              </a:lnSpc>
            </a:pPr>
            <a:r>
              <a:rPr kumimoji="1" lang="en-US" altLang="zh-CN" noProof="0" dirty="0">
                <a:ln>
                  <a:noFill/>
                </a:ln>
                <a:solidFill>
                  <a:srgbClr val="C00000"/>
                </a:solidFill>
                <a:effectLst/>
                <a:uLnTx/>
                <a:uFillTx/>
                <a:cs typeface="微软雅黑" panose="020B0503020204020204" pitchFamily="34" charset="-122"/>
                <a:sym typeface="+mn-ea"/>
              </a:rPr>
              <a:t>递归解析器/本地域名</a:t>
            </a:r>
            <a:r>
              <a:rPr kumimoji="1" lang="zh-CN" altLang="en-US" noProof="0" dirty="0">
                <a:ln>
                  <a:noFill/>
                </a:ln>
                <a:solidFill>
                  <a:srgbClr val="C00000"/>
                </a:solidFill>
                <a:effectLst/>
                <a:uLnTx/>
                <a:uFillTx/>
                <a:cs typeface="微软雅黑" panose="020B0503020204020204" pitchFamily="34" charset="-122"/>
                <a:sym typeface="+mn-ea"/>
              </a:rPr>
              <a:t>字</a:t>
            </a:r>
            <a:r>
              <a:rPr kumimoji="1" lang="en-US" altLang="zh-CN" noProof="0" dirty="0">
                <a:ln>
                  <a:noFill/>
                </a:ln>
                <a:solidFill>
                  <a:srgbClr val="C00000"/>
                </a:solidFill>
                <a:effectLst/>
                <a:uLnTx/>
                <a:uFillTx/>
                <a:cs typeface="微软雅黑" panose="020B0503020204020204" pitchFamily="34" charset="-122"/>
                <a:sym typeface="+mn-ea"/>
              </a:rPr>
              <a:t>服务器向根服务器</a:t>
            </a:r>
            <a:r>
              <a:rPr lang="zh-CN" altLang="en-US" dirty="0">
                <a:cs typeface="微软雅黑" panose="020B0503020204020204" pitchFamily="34" charset="-122"/>
                <a:sym typeface="+mn-ea"/>
              </a:rPr>
              <a:t>可以采用递归查询，但一般</a:t>
            </a:r>
            <a:r>
              <a:rPr kumimoji="1" lang="en-US" altLang="zh-CN" noProof="0" dirty="0">
                <a:ln>
                  <a:noFill/>
                </a:ln>
                <a:solidFill>
                  <a:srgbClr val="C00000"/>
                </a:solidFill>
                <a:effectLst/>
                <a:uLnTx/>
                <a:uFillTx/>
                <a:cs typeface="微软雅黑" panose="020B0503020204020204" pitchFamily="34" charset="-122"/>
                <a:sym typeface="+mn-ea"/>
              </a:rPr>
              <a:t>优先采用迭代查询</a:t>
            </a:r>
            <a:endParaRPr lang="zh-CN" altLang="en-US" dirty="0">
              <a:cs typeface="微软雅黑" panose="020B0503020204020204" pitchFamily="34" charset="-122"/>
              <a:sym typeface="+mn-ea"/>
            </a:endParaRP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dirty="0">
                <a:sym typeface="+mn-ea"/>
              </a:rPr>
              <a:t>域名解析过程概述</a:t>
            </a:r>
            <a:endParaRPr lang="zh-CN" altLang="en-US" dirty="0">
              <a:solidFill>
                <a:schemeClr val="tx1"/>
              </a:solidFill>
              <a:sym typeface="+mn-ea"/>
            </a:endParaRPr>
          </a:p>
        </p:txBody>
      </p:sp>
    </p:spTree>
    <p:extLst>
      <p:ext uri="{BB962C8B-B14F-4D97-AF65-F5344CB8AC3E}">
        <p14:creationId xmlns:p14="http://schemas.microsoft.com/office/powerpoint/2010/main" val="2846756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域名解析过程</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49</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502006"/>
            <a:ext cx="4201160" cy="4849899"/>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buFont typeface="Wingdings" panose="05000000000000000000" pitchFamily="2" charset="2"/>
              <a:buChar char="Ø"/>
            </a:pPr>
            <a:r>
              <a:rPr kumimoji="1" lang="en-US" altLang="zh-CN" noProof="0" dirty="0" err="1">
                <a:ln>
                  <a:noFill/>
                </a:ln>
                <a:solidFill>
                  <a:srgbClr val="C00000"/>
                </a:solidFill>
                <a:effectLst/>
                <a:uLnTx/>
                <a:uFillTx/>
                <a:cs typeface="微软雅黑" panose="020B0503020204020204" pitchFamily="34" charset="-122"/>
                <a:sym typeface="+mn-ea"/>
              </a:rPr>
              <a:t>递归查询</a:t>
            </a:r>
            <a:endParaRPr lang="en-US" altLang="zh-CN" noProof="0" dirty="0">
              <a:cs typeface="微软雅黑" panose="020B0503020204020204" pitchFamily="34" charset="-122"/>
              <a:sym typeface="+mn-ea"/>
            </a:endParaRPr>
          </a:p>
          <a:p>
            <a:pPr marL="668020" lvl="1" indent="-342900" algn="just">
              <a:lnSpc>
                <a:spcPct val="120000"/>
              </a:lnSpc>
            </a:pPr>
            <a:r>
              <a:rPr lang="zh-CN" altLang="en-US" dirty="0">
                <a:cs typeface="微软雅黑" panose="020B0503020204020204" pitchFamily="34" charset="-122"/>
                <a:sym typeface="+mn-ea"/>
              </a:rPr>
              <a:t>当收到查询请求报文的域名服务器不知被查询域名的IP地址时，该域名服务器就以DNS客户的身份向下一步应查询的域名服务器发出查询请求，即</a:t>
            </a:r>
            <a:r>
              <a:rPr kumimoji="1" lang="en-US" altLang="zh-CN" noProof="0" dirty="0">
                <a:ln>
                  <a:noFill/>
                </a:ln>
                <a:solidFill>
                  <a:srgbClr val="C00000"/>
                </a:solidFill>
                <a:effectLst/>
                <a:uLnTx/>
                <a:uFillTx/>
                <a:cs typeface="微软雅黑" panose="020B0503020204020204" pitchFamily="34" charset="-122"/>
                <a:sym typeface="+mn-ea"/>
              </a:rPr>
              <a:t>替</a:t>
            </a:r>
            <a:r>
              <a:rPr lang="zh-CN" altLang="en-US" dirty="0">
                <a:cs typeface="微软雅黑" panose="020B0503020204020204" pitchFamily="34" charset="-122"/>
                <a:sym typeface="+mn-ea"/>
              </a:rPr>
              <a:t>递归服务器继续</a:t>
            </a:r>
            <a:r>
              <a:rPr kumimoji="1" lang="en-US" altLang="zh-CN" noProof="0" dirty="0" err="1">
                <a:ln>
                  <a:noFill/>
                </a:ln>
                <a:solidFill>
                  <a:srgbClr val="C00000"/>
                </a:solidFill>
                <a:effectLst/>
                <a:uLnTx/>
                <a:uFillTx/>
                <a:cs typeface="微软雅黑" panose="020B0503020204020204" pitchFamily="34" charset="-122"/>
                <a:sym typeface="+mn-ea"/>
              </a:rPr>
              <a:t>查询</a:t>
            </a:r>
            <a:endParaRPr kumimoji="1" lang="en-US" altLang="zh-CN" noProof="0" dirty="0">
              <a:ln>
                <a:noFill/>
              </a:ln>
              <a:solidFill>
                <a:srgbClr val="C00000"/>
              </a:solidFill>
              <a:effectLst/>
              <a:uLnTx/>
              <a:uFillTx/>
              <a:cs typeface="微软雅黑" panose="020B0503020204020204" pitchFamily="34" charset="-122"/>
              <a:sym typeface="+mn-ea"/>
            </a:endParaRPr>
          </a:p>
          <a:p>
            <a:pPr marL="668020" lvl="1" indent="-342900" algn="just">
              <a:lnSpc>
                <a:spcPct val="120000"/>
              </a:lnSpc>
            </a:pPr>
            <a:r>
              <a:rPr kumimoji="1" lang="zh-CN" altLang="en-US" dirty="0">
                <a:solidFill>
                  <a:srgbClr val="C00000"/>
                </a:solidFill>
                <a:cs typeface="微软雅黑" panose="020B0503020204020204" pitchFamily="34" charset="-122"/>
                <a:sym typeface="+mn-ea"/>
              </a:rPr>
              <a:t>较少使用</a:t>
            </a:r>
            <a:endParaRPr lang="zh-CN" altLang="en-US" dirty="0">
              <a:cs typeface="微软雅黑" panose="020B0503020204020204" pitchFamily="34" charset="-122"/>
              <a:sym typeface="+mn-ea"/>
            </a:endParaRPr>
          </a:p>
        </p:txBody>
      </p:sp>
      <p:grpSp>
        <p:nvGrpSpPr>
          <p:cNvPr id="7" name="组合 6"/>
          <p:cNvGrpSpPr/>
          <p:nvPr/>
        </p:nvGrpSpPr>
        <p:grpSpPr>
          <a:xfrm>
            <a:off x="5735956" y="1550305"/>
            <a:ext cx="6456710" cy="4942820"/>
            <a:chOff x="6036691" y="1283467"/>
            <a:chExt cx="6155886" cy="4942540"/>
          </a:xfrm>
        </p:grpSpPr>
        <p:sp>
          <p:nvSpPr>
            <p:cNvPr id="8" name="矩形 32771"/>
            <p:cNvSpPr>
              <a:spLocks noChangeArrowheads="1"/>
            </p:cNvSpPr>
            <p:nvPr/>
          </p:nvSpPr>
          <p:spPr bwMode="auto">
            <a:xfrm flipH="1">
              <a:off x="7260996" y="1318392"/>
              <a:ext cx="3140075" cy="3065463"/>
            </a:xfrm>
            <a:prstGeom prst="rect">
              <a:avLst/>
            </a:prstGeom>
            <a:solidFill>
              <a:srgbClr val="EAEAEA"/>
            </a:solidFill>
            <a:ln w="9525">
              <a:solidFill>
                <a:schemeClr val="tx1"/>
              </a:solidFill>
              <a:prstDash val="dash"/>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11" name="文本框 32772"/>
            <p:cNvSpPr txBox="1">
              <a:spLocks noChangeArrowheads="1"/>
            </p:cNvSpPr>
            <p:nvPr/>
          </p:nvSpPr>
          <p:spPr bwMode="auto">
            <a:xfrm flipH="1">
              <a:off x="10168197" y="1483492"/>
              <a:ext cx="2023745" cy="70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cs typeface="Times New Roman" panose="02020603050405020304" charset="0"/>
                </a:rPr>
                <a:t>顶级域名服务器</a:t>
              </a:r>
            </a:p>
            <a:p>
              <a:pPr algn="ctr"/>
              <a:r>
                <a:rPr lang="en-US" altLang="zh-CN" sz="2000">
                  <a:solidFill>
                    <a:schemeClr val="folHlink"/>
                  </a:solidFill>
                  <a:latin typeface="微软雅黑" panose="020B0503020204020204" pitchFamily="34" charset="-122"/>
                  <a:ea typeface="微软雅黑" panose="020B0503020204020204" pitchFamily="34" charset="-122"/>
                  <a:cs typeface="Times New Roman" panose="02020603050405020304" charset="0"/>
                </a:rPr>
                <a:t>dns.com</a:t>
              </a:r>
            </a:p>
          </p:txBody>
        </p:sp>
        <p:sp>
          <p:nvSpPr>
            <p:cNvPr id="12" name="文本框 32773"/>
            <p:cNvSpPr txBox="1">
              <a:spLocks noChangeArrowheads="1"/>
            </p:cNvSpPr>
            <p:nvPr/>
          </p:nvSpPr>
          <p:spPr bwMode="auto">
            <a:xfrm flipH="1">
              <a:off x="10322451" y="3800464"/>
              <a:ext cx="1870126" cy="58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lang="zh-CN" altLang="en-US" sz="2000">
                  <a:solidFill>
                    <a:schemeClr val="folHlink"/>
                  </a:solidFill>
                  <a:latin typeface="微软雅黑" panose="020B0503020204020204" pitchFamily="34" charset="-122"/>
                  <a:ea typeface="微软雅黑" panose="020B0503020204020204" pitchFamily="34" charset="-122"/>
                  <a:cs typeface="Times New Roman" panose="02020603050405020304" charset="0"/>
                </a:rPr>
                <a:t>二级域名服务dns.abc.com</a:t>
              </a:r>
            </a:p>
          </p:txBody>
        </p:sp>
        <p:pic>
          <p:nvPicPr>
            <p:cNvPr id="18" name="图片 3277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31032" y="5410368"/>
              <a:ext cx="4889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32776"/>
            <p:cNvSpPr txBox="1">
              <a:spLocks noChangeArrowheads="1"/>
            </p:cNvSpPr>
            <p:nvPr/>
          </p:nvSpPr>
          <p:spPr bwMode="auto">
            <a:xfrm flipH="1">
              <a:off x="7065776" y="5888841"/>
              <a:ext cx="1465262" cy="33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altLang="zh-CN" sz="2000" dirty="0">
                  <a:solidFill>
                    <a:schemeClr val="folHlink"/>
                  </a:solidFill>
                  <a:latin typeface="微软雅黑" panose="020B0503020204020204" pitchFamily="34" charset="-122"/>
                  <a:ea typeface="微软雅黑" panose="020B0503020204020204" pitchFamily="34" charset="-122"/>
                  <a:cs typeface="Times New Roman" panose="02020603050405020304" charset="0"/>
                </a:rPr>
                <a:t>m.xyz.com </a:t>
              </a:r>
            </a:p>
          </p:txBody>
        </p:sp>
        <p:sp>
          <p:nvSpPr>
            <p:cNvPr id="20" name="文本框 32777"/>
            <p:cNvSpPr txBox="1">
              <a:spLocks noChangeArrowheads="1"/>
            </p:cNvSpPr>
            <p:nvPr/>
          </p:nvSpPr>
          <p:spPr bwMode="auto">
            <a:xfrm flipH="1">
              <a:off x="6036691" y="1499355"/>
              <a:ext cx="1187218" cy="39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rPr>
                <a:t>根服务器</a:t>
              </a:r>
            </a:p>
          </p:txBody>
        </p:sp>
        <p:pic>
          <p:nvPicPr>
            <p:cNvPr id="21" name="图片 3277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28477" y="1283467"/>
              <a:ext cx="693738"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3277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38277" y="1283467"/>
              <a:ext cx="696913"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bwMode="auto">
            <a:xfrm>
              <a:off x="7777740" y="2459805"/>
              <a:ext cx="436562" cy="914400"/>
              <a:chOff x="0" y="0"/>
              <a:chExt cx="275" cy="576"/>
            </a:xfrm>
          </p:grpSpPr>
          <p:sp>
            <p:nvSpPr>
              <p:cNvPr id="24" name="文本框 32781"/>
              <p:cNvSpPr txBox="1">
                <a:spLocks noChangeArrowheads="1"/>
              </p:cNvSpPr>
              <p:nvPr/>
            </p:nvSpPr>
            <p:spPr bwMode="auto">
              <a:xfrm flipH="1">
                <a:off x="0" y="46"/>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⑦</a:t>
                </a:r>
              </a:p>
            </p:txBody>
          </p:sp>
          <p:sp>
            <p:nvSpPr>
              <p:cNvPr id="25" name="直接连接符 32782"/>
              <p:cNvSpPr>
                <a:spLocks noChangeShapeType="1"/>
              </p:cNvSpPr>
              <p:nvPr/>
            </p:nvSpPr>
            <p:spPr bwMode="auto">
              <a:xfrm rot="10800000" flipH="1" flipV="1">
                <a:off x="13" y="0"/>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 name="组合 25"/>
            <p:cNvGrpSpPr/>
            <p:nvPr/>
          </p:nvGrpSpPr>
          <p:grpSpPr bwMode="auto">
            <a:xfrm>
              <a:off x="8034915" y="1693042"/>
              <a:ext cx="1592262" cy="398463"/>
              <a:chOff x="0" y="0"/>
              <a:chExt cx="1003" cy="251"/>
            </a:xfrm>
          </p:grpSpPr>
          <p:sp>
            <p:nvSpPr>
              <p:cNvPr id="27" name="文本框 32784"/>
              <p:cNvSpPr txBox="1">
                <a:spLocks noChangeArrowheads="1"/>
              </p:cNvSpPr>
              <p:nvPr/>
            </p:nvSpPr>
            <p:spPr bwMode="auto">
              <a:xfrm flipH="1">
                <a:off x="391" y="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③</a:t>
                </a:r>
              </a:p>
            </p:txBody>
          </p:sp>
          <p:sp>
            <p:nvSpPr>
              <p:cNvPr id="28" name="直接连接符 32785"/>
              <p:cNvSpPr>
                <a:spLocks noChangeShapeType="1"/>
              </p:cNvSpPr>
              <p:nvPr/>
            </p:nvSpPr>
            <p:spPr bwMode="auto">
              <a:xfrm rot="10800000" flipH="1">
                <a:off x="0" y="251"/>
                <a:ext cx="1003" cy="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29" name="图片 3278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627177" y="3221805"/>
              <a:ext cx="695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3278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28477" y="3221805"/>
              <a:ext cx="693738"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bwMode="auto">
            <a:xfrm>
              <a:off x="7282440" y="1297755"/>
              <a:ext cx="2233613" cy="2076450"/>
              <a:chOff x="0" y="0"/>
              <a:chExt cx="1407" cy="1308"/>
            </a:xfrm>
          </p:grpSpPr>
          <p:sp>
            <p:nvSpPr>
              <p:cNvPr id="32" name="文本框 32789"/>
              <p:cNvSpPr txBox="1">
                <a:spLocks noChangeArrowheads="1"/>
              </p:cNvSpPr>
              <p:nvPr/>
            </p:nvSpPr>
            <p:spPr bwMode="auto">
              <a:xfrm flipH="1">
                <a:off x="0" y="795"/>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②</a:t>
                </a:r>
              </a:p>
            </p:txBody>
          </p:sp>
          <p:sp>
            <p:nvSpPr>
              <p:cNvPr id="33" name="直接连接符 32790"/>
              <p:cNvSpPr>
                <a:spLocks noChangeShapeType="1"/>
              </p:cNvSpPr>
              <p:nvPr/>
            </p:nvSpPr>
            <p:spPr bwMode="auto">
              <a:xfrm rot="10800000" flipH="1">
                <a:off x="231" y="732"/>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 name="文本框 32791"/>
              <p:cNvSpPr txBox="1">
                <a:spLocks noChangeArrowheads="1"/>
              </p:cNvSpPr>
              <p:nvPr/>
            </p:nvSpPr>
            <p:spPr bwMode="auto">
              <a:xfrm flipH="1">
                <a:off x="494" y="0"/>
                <a:ext cx="91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递归查询</a:t>
                </a:r>
              </a:p>
            </p:txBody>
          </p:sp>
        </p:grpSp>
        <p:grpSp>
          <p:nvGrpSpPr>
            <p:cNvPr id="35" name="组合 34"/>
            <p:cNvGrpSpPr/>
            <p:nvPr/>
          </p:nvGrpSpPr>
          <p:grpSpPr bwMode="auto">
            <a:xfrm>
              <a:off x="6545840" y="4423543"/>
              <a:ext cx="1103312" cy="914400"/>
              <a:chOff x="-102" y="-393"/>
              <a:chExt cx="695" cy="576"/>
            </a:xfrm>
          </p:grpSpPr>
          <p:sp>
            <p:nvSpPr>
              <p:cNvPr id="36" name="文本框 32793"/>
              <p:cNvSpPr txBox="1">
                <a:spLocks noChangeArrowheads="1"/>
              </p:cNvSpPr>
              <p:nvPr/>
            </p:nvSpPr>
            <p:spPr bwMode="auto">
              <a:xfrm flipH="1">
                <a:off x="-102" y="-334"/>
                <a:ext cx="436"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rPr>
                  <a:t>递归</a:t>
                </a:r>
              </a:p>
              <a:p>
                <a:pPr algn="ctr">
                  <a:lnSpc>
                    <a:spcPct val="90000"/>
                  </a:lnSpc>
                </a:pPr>
                <a:r>
                  <a:rPr lang="zh-CN" altLang="en-US" sz="2000">
                    <a:solidFill>
                      <a:schemeClr val="folHlink"/>
                    </a:solidFill>
                    <a:latin typeface="微软雅黑" panose="020B0503020204020204" pitchFamily="34" charset="-122"/>
                    <a:ea typeface="微软雅黑" panose="020B0503020204020204" pitchFamily="34" charset="-122"/>
                  </a:rPr>
                  <a:t>查询</a:t>
                </a:r>
              </a:p>
            </p:txBody>
          </p:sp>
          <p:sp>
            <p:nvSpPr>
              <p:cNvPr id="37" name="文本框 32794"/>
              <p:cNvSpPr txBox="1">
                <a:spLocks noChangeArrowheads="1"/>
              </p:cNvSpPr>
              <p:nvPr/>
            </p:nvSpPr>
            <p:spPr bwMode="auto">
              <a:xfrm flipH="1">
                <a:off x="317" y="-246"/>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①</a:t>
                </a:r>
              </a:p>
            </p:txBody>
          </p:sp>
          <p:sp>
            <p:nvSpPr>
              <p:cNvPr id="38" name="直接连接符 32795"/>
              <p:cNvSpPr>
                <a:spLocks noChangeShapeType="1"/>
              </p:cNvSpPr>
              <p:nvPr/>
            </p:nvSpPr>
            <p:spPr bwMode="auto">
              <a:xfrm rot="10800000" flipH="1">
                <a:off x="593" y="-393"/>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bwMode="auto">
            <a:xfrm>
              <a:off x="7738052" y="4490218"/>
              <a:ext cx="2744788" cy="914400"/>
              <a:chOff x="2" y="-351"/>
              <a:chExt cx="1729" cy="576"/>
            </a:xfrm>
          </p:grpSpPr>
          <p:sp>
            <p:nvSpPr>
              <p:cNvPr id="40" name="矩形 32797"/>
              <p:cNvSpPr>
                <a:spLocks noChangeArrowheads="1"/>
              </p:cNvSpPr>
              <p:nvPr/>
            </p:nvSpPr>
            <p:spPr bwMode="auto">
              <a:xfrm>
                <a:off x="255" y="-262"/>
                <a:ext cx="1476" cy="267"/>
              </a:xfrm>
              <a:prstGeom prst="rect">
                <a:avLst/>
              </a:prstGeom>
              <a:solidFill>
                <a:srgbClr val="FFFF66"/>
              </a:solidFill>
              <a:ln w="9525">
                <a:solidFill>
                  <a:schemeClr val="tx1"/>
                </a:solidFill>
                <a:miter lim="800000"/>
              </a:ln>
            </p:spPr>
            <p:txBody>
              <a:bodyPr/>
              <a:lstStyle/>
              <a:p>
                <a:pPr algn="ctr"/>
                <a:r>
                  <a:rPr lang="en-US" altLang="zh-CN">
                    <a:solidFill>
                      <a:schemeClr val="folHlink"/>
                    </a:solidFill>
                    <a:latin typeface="微软雅黑" panose="020B0503020204020204" pitchFamily="34" charset="-122"/>
                    <a:ea typeface="微软雅黑" panose="020B0503020204020204" pitchFamily="34" charset="-122"/>
                    <a:cs typeface="Times New Roman" panose="02020603050405020304" charset="0"/>
                    <a:sym typeface="+mn-ea"/>
                  </a:rPr>
                  <a:t>y.abc.com </a:t>
                </a:r>
                <a:r>
                  <a:rPr lang="zh-CN" altLang="en-US">
                    <a:solidFill>
                      <a:schemeClr val="folHlink"/>
                    </a:solidFill>
                    <a:latin typeface="微软雅黑" panose="020B0503020204020204" pitchFamily="34" charset="-122"/>
                    <a:ea typeface="微软雅黑" panose="020B0503020204020204" pitchFamily="34" charset="-122"/>
                    <a:cs typeface="Times New Roman" panose="02020603050405020304" charset="0"/>
                    <a:sym typeface="+mn-ea"/>
                  </a:rPr>
                  <a:t>的 </a:t>
                </a:r>
                <a:r>
                  <a:rPr lang="en-US" altLang="zh-CN">
                    <a:solidFill>
                      <a:schemeClr val="folHlink"/>
                    </a:solidFill>
                    <a:latin typeface="微软雅黑" panose="020B0503020204020204" pitchFamily="34" charset="-122"/>
                    <a:ea typeface="微软雅黑" panose="020B0503020204020204" pitchFamily="34" charset="-122"/>
                    <a:cs typeface="Times New Roman" panose="02020603050405020304" charset="0"/>
                    <a:sym typeface="+mn-ea"/>
                  </a:rPr>
                  <a:t>IP </a:t>
                </a:r>
                <a:r>
                  <a:rPr lang="zh-CN" altLang="en-US">
                    <a:solidFill>
                      <a:schemeClr val="folHlink"/>
                    </a:solidFill>
                    <a:latin typeface="微软雅黑" panose="020B0503020204020204" pitchFamily="34" charset="-122"/>
                    <a:ea typeface="微软雅黑" panose="020B0503020204020204" pitchFamily="34" charset="-122"/>
                    <a:cs typeface="Times New Roman" panose="02020603050405020304" charset="0"/>
                    <a:sym typeface="+mn-ea"/>
                  </a:rPr>
                  <a:t>地址</a:t>
                </a:r>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42" name="文本框 32799"/>
              <p:cNvSpPr txBox="1">
                <a:spLocks noChangeArrowheads="1"/>
              </p:cNvSpPr>
              <p:nvPr/>
            </p:nvSpPr>
            <p:spPr bwMode="auto">
              <a:xfrm flipH="1">
                <a:off x="2" y="-247"/>
                <a:ext cx="27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⑧</a:t>
                </a:r>
              </a:p>
            </p:txBody>
          </p:sp>
          <p:sp>
            <p:nvSpPr>
              <p:cNvPr id="43" name="直接连接符 32800"/>
              <p:cNvSpPr>
                <a:spLocks noChangeShapeType="1"/>
              </p:cNvSpPr>
              <p:nvPr/>
            </p:nvSpPr>
            <p:spPr bwMode="auto">
              <a:xfrm rot="10800000" flipH="1" flipV="1">
                <a:off x="40" y="-351"/>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4" name="组合 43"/>
            <p:cNvGrpSpPr/>
            <p:nvPr/>
          </p:nvGrpSpPr>
          <p:grpSpPr bwMode="auto">
            <a:xfrm>
              <a:off x="8034915" y="2199455"/>
              <a:ext cx="1592262" cy="398463"/>
              <a:chOff x="0" y="0"/>
              <a:chExt cx="1003" cy="251"/>
            </a:xfrm>
          </p:grpSpPr>
          <p:sp>
            <p:nvSpPr>
              <p:cNvPr id="45" name="文本框 32802"/>
              <p:cNvSpPr txBox="1">
                <a:spLocks noChangeArrowheads="1"/>
              </p:cNvSpPr>
              <p:nvPr/>
            </p:nvSpPr>
            <p:spPr bwMode="auto">
              <a:xfrm flipH="1">
                <a:off x="335" y="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⑥</a:t>
                </a:r>
              </a:p>
            </p:txBody>
          </p:sp>
          <p:sp>
            <p:nvSpPr>
              <p:cNvPr id="46" name="直接连接符 32803"/>
              <p:cNvSpPr>
                <a:spLocks noChangeShapeType="1"/>
              </p:cNvSpPr>
              <p:nvPr/>
            </p:nvSpPr>
            <p:spPr bwMode="auto">
              <a:xfrm rot="10800000">
                <a:off x="0" y="49"/>
                <a:ext cx="1003" cy="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bwMode="auto">
            <a:xfrm>
              <a:off x="9539865" y="2377255"/>
              <a:ext cx="438150" cy="912812"/>
              <a:chOff x="0" y="0"/>
              <a:chExt cx="276" cy="575"/>
            </a:xfrm>
          </p:grpSpPr>
          <p:sp>
            <p:nvSpPr>
              <p:cNvPr id="48" name="文本框 32805"/>
              <p:cNvSpPr txBox="1">
                <a:spLocks noChangeArrowheads="1"/>
              </p:cNvSpPr>
              <p:nvPr/>
            </p:nvSpPr>
            <p:spPr bwMode="auto">
              <a:xfrm flipH="1">
                <a:off x="0" y="135"/>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⑤</a:t>
                </a:r>
              </a:p>
            </p:txBody>
          </p:sp>
          <p:sp>
            <p:nvSpPr>
              <p:cNvPr id="49" name="直接连接符 32806"/>
              <p:cNvSpPr>
                <a:spLocks noChangeShapeType="1"/>
              </p:cNvSpPr>
              <p:nvPr/>
            </p:nvSpPr>
            <p:spPr bwMode="auto">
              <a:xfrm rot="10800000" flipH="1">
                <a:off x="233" y="0"/>
                <a:ext cx="0" cy="575"/>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0" name="组合 49"/>
            <p:cNvGrpSpPr/>
            <p:nvPr/>
          </p:nvGrpSpPr>
          <p:grpSpPr bwMode="auto">
            <a:xfrm>
              <a:off x="10046277" y="2377255"/>
              <a:ext cx="436563" cy="912812"/>
              <a:chOff x="0" y="0"/>
              <a:chExt cx="275" cy="575"/>
            </a:xfrm>
          </p:grpSpPr>
          <p:sp>
            <p:nvSpPr>
              <p:cNvPr id="51" name="文本框 32808"/>
              <p:cNvSpPr txBox="1">
                <a:spLocks noChangeArrowheads="1"/>
              </p:cNvSpPr>
              <p:nvPr/>
            </p:nvSpPr>
            <p:spPr bwMode="auto">
              <a:xfrm flipH="1">
                <a:off x="0" y="68"/>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④</a:t>
                </a:r>
              </a:p>
            </p:txBody>
          </p:sp>
          <p:sp>
            <p:nvSpPr>
              <p:cNvPr id="52" name="直接连接符 32809"/>
              <p:cNvSpPr>
                <a:spLocks noChangeShapeType="1"/>
              </p:cNvSpPr>
              <p:nvPr/>
            </p:nvSpPr>
            <p:spPr bwMode="auto">
              <a:xfrm rot="10800000" flipH="1" flipV="1">
                <a:off x="8" y="0"/>
                <a:ext cx="0" cy="575"/>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sp>
        <p:nvSpPr>
          <p:cNvPr id="13" name="页脚占位符 12"/>
          <p:cNvSpPr>
            <a:spLocks noGrp="1"/>
          </p:cNvSpPr>
          <p:nvPr>
            <p:ph type="ftr" sz="quarter" idx="11"/>
          </p:nvPr>
        </p:nvSpPr>
        <p:spPr/>
        <p:txBody>
          <a:bodyPr/>
          <a:lstStyle/>
          <a:p>
            <a:r>
              <a:rPr kumimoji="1" lang="zh-CN" altLang="en-US" dirty="0"/>
              <a:t>引自：计算机网络，谢希仁</a:t>
            </a:r>
          </a:p>
        </p:txBody>
      </p:sp>
      <p:sp>
        <p:nvSpPr>
          <p:cNvPr id="60" name="文本框 34827"/>
          <p:cNvSpPr txBox="1">
            <a:spLocks noChangeArrowheads="1"/>
          </p:cNvSpPr>
          <p:nvPr/>
        </p:nvSpPr>
        <p:spPr bwMode="auto">
          <a:xfrm flipH="1">
            <a:off x="5338908" y="3759201"/>
            <a:ext cx="1675924"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60680" algn="ctr">
              <a:lnSpc>
                <a:spcPct val="100000"/>
              </a:lnSpc>
              <a:spcBef>
                <a:spcPts val="0"/>
              </a:spcBef>
              <a:spcAft>
                <a:spcPts val="0"/>
              </a:spcAft>
              <a:buClrTx/>
              <a:buSzTx/>
              <a:buFont typeface="Wingdings" panose="05000000000000000000" pitchFamily="2" charset="2"/>
            </a:pPr>
            <a:r>
              <a:rPr kumimoji="1" lang="en-US" altLang="zh-CN" sz="20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本地域</a:t>
            </a:r>
          </a:p>
          <a:p>
            <a:pPr indent="-360680" algn="ctr">
              <a:lnSpc>
                <a:spcPct val="100000"/>
              </a:lnSpc>
              <a:spcBef>
                <a:spcPts val="0"/>
              </a:spcBef>
              <a:spcAft>
                <a:spcPts val="0"/>
              </a:spcAft>
              <a:buClrTx/>
              <a:buSzTx/>
              <a:buFont typeface="Wingdings" panose="05000000000000000000" pitchFamily="2" charset="2"/>
            </a:pPr>
            <a:r>
              <a:rPr kumimoji="1" lang="en-US" altLang="zh-CN" sz="20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名字服务器</a:t>
            </a:r>
            <a:endParaRPr lang="zh-CN" altLang="en-US" sz="20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80000"/>
              </a:lnSpc>
            </a:pPr>
            <a:r>
              <a:rPr lang="en-US" altLang="zh-CN"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dns.xyz.com</a:t>
            </a:r>
          </a:p>
        </p:txBody>
      </p:sp>
    </p:spTree>
    <p:extLst>
      <p:ext uri="{BB962C8B-B14F-4D97-AF65-F5344CB8AC3E}">
        <p14:creationId xmlns:p14="http://schemas.microsoft.com/office/powerpoint/2010/main" val="368468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2002674"/>
          </a:xfrm>
        </p:spPr>
        <p:txBody>
          <a:bodyPr/>
          <a:lstStyle/>
          <a:p>
            <a:r>
              <a:rPr kumimoji="1" lang="zh-CN" altLang="en-US" dirty="0"/>
              <a:t>第七章 应用层</a:t>
            </a:r>
          </a:p>
        </p:txBody>
      </p:sp>
      <p:sp>
        <p:nvSpPr>
          <p:cNvPr id="3" name="副标题 2">
            <a:extLst>
              <a:ext uri="{FF2B5EF4-FFF2-40B4-BE49-F238E27FC236}">
                <a16:creationId xmlns:a16="http://schemas.microsoft.com/office/drawing/2014/main" id="{1BAADDAC-3DB3-ED4C-BCFE-CFA6839907EE}"/>
              </a:ext>
            </a:extLst>
          </p:cNvPr>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a:t>
            </a:r>
            <a:r>
              <a:rPr kumimoji="1" lang="en-US" altLang="zh-CN" sz="3200" dirty="0"/>
              <a:t>XXXXX</a:t>
            </a:r>
          </a:p>
          <a:p>
            <a:pPr>
              <a:lnSpc>
                <a:spcPct val="150000"/>
              </a:lnSpc>
            </a:pPr>
            <a:r>
              <a:rPr kumimoji="1" lang="en-US" altLang="zh-CN" sz="3200" dirty="0"/>
              <a:t>XXXX</a:t>
            </a:r>
            <a:r>
              <a:rPr kumimoji="1" lang="zh-CN" altLang="en-US" sz="3200" dirty="0"/>
              <a:t>大学</a:t>
            </a:r>
            <a:endParaRPr kumimoji="1" lang="en-US" altLang="zh-CN" sz="3200" dirty="0"/>
          </a:p>
        </p:txBody>
      </p:sp>
      <p:graphicFrame>
        <p:nvGraphicFramePr>
          <p:cNvPr id="5" name="表格 5">
            <a:extLst>
              <a:ext uri="{FF2B5EF4-FFF2-40B4-BE49-F238E27FC236}">
                <a16:creationId xmlns:a16="http://schemas.microsoft.com/office/drawing/2014/main" id="{31428EE8-625B-8B42-97B8-96ED7491F810}"/>
              </a:ext>
            </a:extLst>
          </p:cNvPr>
          <p:cNvGraphicFramePr>
            <a:graphicFrameLocks noGrp="1"/>
          </p:cNvGraphicFramePr>
          <p:nvPr>
            <p:extLst>
              <p:ext uri="{D42A27DB-BD31-4B8C-83A1-F6EECF244321}">
                <p14:modId xmlns:p14="http://schemas.microsoft.com/office/powerpoint/2010/main" val="3661416771"/>
              </p:ext>
            </p:extLst>
          </p:nvPr>
        </p:nvGraphicFramePr>
        <p:xfrm>
          <a:off x="7530378" y="5051341"/>
          <a:ext cx="4480193" cy="1676400"/>
        </p:xfrm>
        <a:graphic>
          <a:graphicData uri="http://schemas.openxmlformats.org/drawingml/2006/table">
            <a:tbl>
              <a:tblPr bandRow="1">
                <a:tableStyleId>{5C22544A-7EE6-4342-B048-85BDC9FD1C3A}</a:tableStyleId>
              </a:tblPr>
              <a:tblGrid>
                <a:gridCol w="2205276">
                  <a:extLst>
                    <a:ext uri="{9D8B030D-6E8A-4147-A177-3AD203B41FA5}">
                      <a16:colId xmlns:a16="http://schemas.microsoft.com/office/drawing/2014/main" val="305215917"/>
                    </a:ext>
                  </a:extLst>
                </a:gridCol>
                <a:gridCol w="2274917">
                  <a:extLst>
                    <a:ext uri="{9D8B030D-6E8A-4147-A177-3AD203B41FA5}">
                      <a16:colId xmlns:a16="http://schemas.microsoft.com/office/drawing/2014/main" val="1713699466"/>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dirty="0">
                          <a:latin typeface="微软雅黑" panose="020B0503020204020204" pitchFamily="34" charset="-122"/>
                          <a:ea typeface="微软雅黑" panose="020B0503020204020204" pitchFamily="34" charset="-122"/>
                        </a:rPr>
                        <a:t>致谢社区成员</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4222306946"/>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广州大学  姜誉</a:t>
                      </a:r>
                      <a:endParaRPr lang="en-US" altLang="zh-CN" sz="1600" dirty="0">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r>
                        <a:rPr lang="zh-CN" altLang="en-US" sz="1600" dirty="0">
                          <a:latin typeface="微软雅黑" panose="020B0503020204020204" pitchFamily="34" charset="-122"/>
                          <a:ea typeface="微软雅黑" panose="020B0503020204020204" pitchFamily="34" charset="-122"/>
                        </a:rPr>
                        <a:t>华北理工大学  郗海龙</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572219922"/>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西安理工大学  王志晓</a:t>
                      </a:r>
                      <a:endParaRPr lang="zh-CN" altLang="en-US" sz="1600" dirty="0">
                        <a:solidFill>
                          <a:schemeClr val="tx1"/>
                        </a:solidFill>
                        <a:effectLst/>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西南大学  于显平</a:t>
                      </a:r>
                      <a:endParaRPr lang="en-US" altLang="zh-CN" sz="16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2419539270"/>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清华大学  崔勇</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河北大学  蔡红云</a:t>
                      </a:r>
                      <a:endParaRPr lang="zh-CN" altLang="en-US" sz="1600" dirty="0">
                        <a:effectLst/>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extLst>
                  <a:ext uri="{0D108BD9-81ED-4DB2-BD59-A6C34878D82A}">
                    <a16:rowId xmlns:a16="http://schemas.microsoft.com/office/drawing/2014/main" val="2539908853"/>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河北大学  梁晓艳</a:t>
                      </a:r>
                      <a:endParaRPr lang="zh-CN" altLang="en-US" sz="1600" dirty="0">
                        <a:effectLst/>
                        <a:latin typeface="微软雅黑" panose="020B0503020204020204" pitchFamily="34" charset="-122"/>
                        <a:ea typeface="微软雅黑"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河北大学  杨晓晖</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42724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域名解析过程</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50</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489166"/>
            <a:ext cx="4230370" cy="4862739"/>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spcBef>
                <a:spcPct val="10000"/>
              </a:spcBef>
              <a:buFont typeface="Wingdings" panose="05000000000000000000" pitchFamily="2" charset="2"/>
              <a:buChar char="Ø"/>
            </a:pPr>
            <a:r>
              <a:rPr kumimoji="1" lang="en-US" altLang="zh-CN" noProof="0" dirty="0" err="1">
                <a:ln>
                  <a:noFill/>
                </a:ln>
                <a:solidFill>
                  <a:srgbClr val="C00000"/>
                </a:solidFill>
                <a:effectLst/>
                <a:uLnTx/>
                <a:uFillTx/>
                <a:cs typeface="微软雅黑" panose="020B0503020204020204" pitchFamily="34" charset="-122"/>
                <a:sym typeface="+mn-ea"/>
              </a:rPr>
              <a:t>迭代查询</a:t>
            </a:r>
            <a:endParaRPr lang="en-US" altLang="zh-CN" dirty="0">
              <a:cs typeface="微软雅黑" panose="020B0503020204020204" pitchFamily="34" charset="-122"/>
              <a:sym typeface="+mn-ea"/>
            </a:endParaRPr>
          </a:p>
          <a:p>
            <a:pPr marL="668020" lvl="1" indent="-342900">
              <a:spcBef>
                <a:spcPct val="10000"/>
              </a:spcBef>
            </a:pPr>
            <a:r>
              <a:rPr lang="zh-CN" altLang="en-US" dirty="0">
                <a:cs typeface="微软雅黑" panose="020B0503020204020204" pitchFamily="34" charset="-122"/>
                <a:sym typeface="+mn-ea"/>
              </a:rPr>
              <a:t>当收到查询请求报文的域名服务器不知道被查询域名的IP地址时，就把自己知道的下一步应查询的域名服务器IP地址告诉</a:t>
            </a:r>
            <a:r>
              <a:rPr kumimoji="1" lang="en-US" altLang="zh-CN" noProof="0" dirty="0">
                <a:ln>
                  <a:noFill/>
                </a:ln>
                <a:solidFill>
                  <a:srgbClr val="C00000"/>
                </a:solidFill>
                <a:effectLst/>
                <a:uLnTx/>
                <a:uFillTx/>
                <a:cs typeface="微软雅黑" panose="020B0503020204020204" pitchFamily="34" charset="-122"/>
                <a:sym typeface="+mn-ea"/>
              </a:rPr>
              <a:t>本地域名字服务器</a:t>
            </a:r>
            <a:r>
              <a:rPr lang="zh-CN" altLang="en-US" dirty="0">
                <a:cs typeface="微软雅黑" panose="020B0503020204020204" pitchFamily="34" charset="-122"/>
                <a:sym typeface="+mn-ea"/>
              </a:rPr>
              <a:t>，由本地域名字服务器继续向该域名服务器查询，直到得到所要解析的域名的IP地址，或者查询不到所要解析的域名的IP地址</a:t>
            </a:r>
            <a:endParaRPr lang="en-US" altLang="zh-CN" dirty="0">
              <a:cs typeface="微软雅黑" panose="020B0503020204020204" pitchFamily="34" charset="-122"/>
              <a:sym typeface="+mn-ea"/>
            </a:endParaRPr>
          </a:p>
          <a:p>
            <a:pPr marL="668020" lvl="1" indent="-342900">
              <a:spcBef>
                <a:spcPct val="10000"/>
              </a:spcBef>
            </a:pPr>
            <a:r>
              <a:rPr lang="zh-CN" altLang="en-US" dirty="0">
                <a:cs typeface="微软雅黑" panose="020B0503020204020204" pitchFamily="34" charset="-122"/>
                <a:sym typeface="+mn-ea"/>
              </a:rPr>
              <a:t>通常使用</a:t>
            </a:r>
            <a:endParaRPr lang="zh-CN" altLang="en-US" dirty="0">
              <a:cs typeface="微软雅黑" panose="020B0503020204020204" pitchFamily="34" charset="-122"/>
            </a:endParaRPr>
          </a:p>
          <a:p>
            <a:pPr marL="342900" indent="-342900" algn="l">
              <a:spcBef>
                <a:spcPct val="10000"/>
              </a:spcBef>
              <a:buFont typeface="Wingdings" panose="05000000000000000000" pitchFamily="2" charset="2"/>
              <a:buChar char="Ø"/>
            </a:pPr>
            <a:endParaRPr lang="zh-CN" altLang="en-US" dirty="0">
              <a:cs typeface="微软雅黑" panose="020B0503020204020204" pitchFamily="34" charset="-122"/>
              <a:sym typeface="+mn-ea"/>
            </a:endParaRPr>
          </a:p>
        </p:txBody>
      </p:sp>
      <p:sp>
        <p:nvSpPr>
          <p:cNvPr id="13" name="页脚占位符 12"/>
          <p:cNvSpPr>
            <a:spLocks noGrp="1"/>
          </p:cNvSpPr>
          <p:nvPr>
            <p:ph type="ftr" sz="quarter" idx="11"/>
          </p:nvPr>
        </p:nvSpPr>
        <p:spPr/>
        <p:txBody>
          <a:bodyPr/>
          <a:lstStyle/>
          <a:p>
            <a:r>
              <a:rPr kumimoji="1" lang="zh-CN" altLang="en-US" dirty="0"/>
              <a:t>引自：计算机网络，谢希仁</a:t>
            </a:r>
          </a:p>
        </p:txBody>
      </p:sp>
      <p:grpSp>
        <p:nvGrpSpPr>
          <p:cNvPr id="14" name="组合 13"/>
          <p:cNvGrpSpPr/>
          <p:nvPr/>
        </p:nvGrpSpPr>
        <p:grpSpPr>
          <a:xfrm>
            <a:off x="5034108" y="1673226"/>
            <a:ext cx="7157244" cy="4801235"/>
            <a:chOff x="4948383" y="1673226"/>
            <a:chExt cx="7157244" cy="4801235"/>
          </a:xfrm>
        </p:grpSpPr>
        <p:grpSp>
          <p:nvGrpSpPr>
            <p:cNvPr id="15" name="组合 14"/>
            <p:cNvGrpSpPr/>
            <p:nvPr/>
          </p:nvGrpSpPr>
          <p:grpSpPr bwMode="auto">
            <a:xfrm>
              <a:off x="7097858" y="4703764"/>
              <a:ext cx="3217862" cy="876300"/>
              <a:chOff x="0" y="0"/>
              <a:chExt cx="2027" cy="552"/>
            </a:xfrm>
          </p:grpSpPr>
          <p:sp>
            <p:nvSpPr>
              <p:cNvPr id="16" name="矩形 34820"/>
              <p:cNvSpPr>
                <a:spLocks noChangeArrowheads="1"/>
              </p:cNvSpPr>
              <p:nvPr/>
            </p:nvSpPr>
            <p:spPr bwMode="auto">
              <a:xfrm>
                <a:off x="221" y="105"/>
                <a:ext cx="1806" cy="217"/>
              </a:xfrm>
              <a:prstGeom prst="rect">
                <a:avLst/>
              </a:prstGeom>
              <a:solidFill>
                <a:srgbClr val="FFFF66"/>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54" name="文本框 34821"/>
              <p:cNvSpPr txBox="1">
                <a:spLocks noChangeArrowheads="1"/>
              </p:cNvSpPr>
              <p:nvPr/>
            </p:nvSpPr>
            <p:spPr bwMode="auto">
              <a:xfrm flipH="1">
                <a:off x="141" y="120"/>
                <a:ext cx="17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y.abc.com</a:t>
                </a:r>
                <a:r>
                  <a:rPr lang="en-US" altLang="zh-CN" sz="1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6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IP</a:t>
                </a:r>
                <a:r>
                  <a:rPr lang="en-US" altLang="zh-CN" sz="16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地址 </a:t>
                </a:r>
              </a:p>
            </p:txBody>
          </p:sp>
          <p:sp>
            <p:nvSpPr>
              <p:cNvPr id="55" name="文本框 34822"/>
              <p:cNvSpPr txBox="1">
                <a:spLocks noChangeArrowheads="1"/>
              </p:cNvSpPr>
              <p:nvPr/>
            </p:nvSpPr>
            <p:spPr bwMode="auto">
              <a:xfrm flipH="1">
                <a:off x="0" y="82"/>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⑧</a:t>
                </a:r>
              </a:p>
            </p:txBody>
          </p:sp>
          <p:sp>
            <p:nvSpPr>
              <p:cNvPr id="56" name="直接连接符 34823"/>
              <p:cNvSpPr>
                <a:spLocks noChangeShapeType="1"/>
              </p:cNvSpPr>
              <p:nvPr/>
            </p:nvSpPr>
            <p:spPr bwMode="auto">
              <a:xfrm rot="10800000" flipH="1" flipV="1">
                <a:off x="43" y="0"/>
                <a:ext cx="0" cy="552"/>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57" name="矩形 34824"/>
            <p:cNvSpPr>
              <a:spLocks noChangeArrowheads="1"/>
            </p:cNvSpPr>
            <p:nvPr/>
          </p:nvSpPr>
          <p:spPr bwMode="auto">
            <a:xfrm flipH="1">
              <a:off x="6594620" y="1706564"/>
              <a:ext cx="3411538" cy="2938462"/>
            </a:xfrm>
            <a:prstGeom prst="rect">
              <a:avLst/>
            </a:prstGeom>
            <a:solidFill>
              <a:srgbClr val="EAEAEA"/>
            </a:solidFill>
            <a:ln w="9525">
              <a:solidFill>
                <a:schemeClr val="tx1"/>
              </a:solidFill>
              <a:prstDash val="dash"/>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charset="0"/>
              </a:endParaRPr>
            </a:p>
          </p:txBody>
        </p:sp>
        <p:sp>
          <p:nvSpPr>
            <p:cNvPr id="58" name="文本框 34825"/>
            <p:cNvSpPr txBox="1">
              <a:spLocks noChangeArrowheads="1"/>
            </p:cNvSpPr>
            <p:nvPr/>
          </p:nvSpPr>
          <p:spPr bwMode="auto">
            <a:xfrm flipH="1">
              <a:off x="10011555" y="1808164"/>
              <a:ext cx="1960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顶级域名服务器</a:t>
              </a:r>
            </a:p>
            <a:p>
              <a:pPr algn="ctr"/>
              <a:r>
                <a:rPr lang="en-US" altLang="zh-CN"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dns.com</a:t>
              </a:r>
            </a:p>
          </p:txBody>
        </p:sp>
        <p:sp>
          <p:nvSpPr>
            <p:cNvPr id="59" name="文本框 34826"/>
            <p:cNvSpPr txBox="1">
              <a:spLocks noChangeArrowheads="1"/>
            </p:cNvSpPr>
            <p:nvPr/>
          </p:nvSpPr>
          <p:spPr bwMode="auto">
            <a:xfrm flipH="1">
              <a:off x="10010762" y="3865881"/>
              <a:ext cx="20948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lang="zh-CN" altLang="en-US" sz="200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二级域名服务器dns.abc.com</a:t>
              </a:r>
            </a:p>
          </p:txBody>
        </p:sp>
        <p:sp>
          <p:nvSpPr>
            <p:cNvPr id="60" name="文本框 34827"/>
            <p:cNvSpPr txBox="1">
              <a:spLocks noChangeArrowheads="1"/>
            </p:cNvSpPr>
            <p:nvPr/>
          </p:nvSpPr>
          <p:spPr bwMode="auto">
            <a:xfrm flipH="1">
              <a:off x="4948383" y="3865881"/>
              <a:ext cx="1675924"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60680" algn="ctr">
                <a:lnSpc>
                  <a:spcPct val="100000"/>
                </a:lnSpc>
                <a:spcBef>
                  <a:spcPts val="0"/>
                </a:spcBef>
                <a:spcAft>
                  <a:spcPts val="0"/>
                </a:spcAft>
                <a:buClrTx/>
                <a:buSzTx/>
                <a:buFont typeface="Wingdings" panose="05000000000000000000" pitchFamily="2" charset="2"/>
              </a:pPr>
              <a:r>
                <a:rPr kumimoji="1" lang="en-US" altLang="zh-CN" sz="20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本地域</a:t>
              </a:r>
            </a:p>
            <a:p>
              <a:pPr indent="-360680" algn="ctr">
                <a:lnSpc>
                  <a:spcPct val="100000"/>
                </a:lnSpc>
                <a:spcBef>
                  <a:spcPts val="0"/>
                </a:spcBef>
                <a:spcAft>
                  <a:spcPts val="0"/>
                </a:spcAft>
                <a:buClrTx/>
                <a:buSzTx/>
                <a:buFont typeface="Wingdings" panose="05000000000000000000" pitchFamily="2" charset="2"/>
              </a:pPr>
              <a:r>
                <a:rPr kumimoji="1" lang="en-US" altLang="zh-CN" sz="20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名字服务器</a:t>
              </a:r>
              <a:endParaRPr lang="zh-CN" altLang="en-US" sz="20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80000"/>
                </a:lnSpc>
              </a:pPr>
              <a:r>
                <a:rPr lang="en-US" altLang="zh-CN" sz="2000" dirty="0">
                  <a:solidFill>
                    <a:schemeClr val="folHlink"/>
                  </a:solidFill>
                  <a:latin typeface="微软雅黑" panose="020B0503020204020204" pitchFamily="34" charset="-122"/>
                  <a:ea typeface="微软雅黑" panose="020B0503020204020204" pitchFamily="34" charset="-122"/>
                  <a:cs typeface="微软雅黑" panose="020B0503020204020204" pitchFamily="34" charset="-122"/>
                </a:rPr>
                <a:t>dns.xyz.com</a:t>
              </a:r>
            </a:p>
          </p:txBody>
        </p:sp>
        <p:pic>
          <p:nvPicPr>
            <p:cNvPr id="61" name="图片 3482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93058" y="5667376"/>
              <a:ext cx="5318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文本框 34829"/>
            <p:cNvSpPr txBox="1">
              <a:spLocks noChangeArrowheads="1"/>
            </p:cNvSpPr>
            <p:nvPr/>
          </p:nvSpPr>
          <p:spPr bwMode="auto">
            <a:xfrm flipH="1">
              <a:off x="6224733" y="6137276"/>
              <a:ext cx="145859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altLang="zh-CN" sz="2000" dirty="0">
                  <a:solidFill>
                    <a:schemeClr val="folHlink"/>
                  </a:solidFill>
                  <a:latin typeface="微软雅黑" panose="020B0503020204020204" pitchFamily="34" charset="-122"/>
                  <a:ea typeface="微软雅黑" panose="020B0503020204020204" pitchFamily="34" charset="-122"/>
                  <a:cs typeface="Times New Roman" panose="02020603050405020304" charset="0"/>
                </a:rPr>
                <a:t>m.xyz.com </a:t>
              </a:r>
            </a:p>
          </p:txBody>
        </p:sp>
        <p:sp>
          <p:nvSpPr>
            <p:cNvPr id="63" name="文本框 34830"/>
            <p:cNvSpPr txBox="1">
              <a:spLocks noChangeArrowheads="1"/>
            </p:cNvSpPr>
            <p:nvPr/>
          </p:nvSpPr>
          <p:spPr bwMode="auto">
            <a:xfrm flipH="1">
              <a:off x="5304935" y="2036764"/>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rPr>
                <a:t>根服务器</a:t>
              </a:r>
            </a:p>
          </p:txBody>
        </p:sp>
        <p:pic>
          <p:nvPicPr>
            <p:cNvPr id="64" name="图片 348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693045" y="3530601"/>
              <a:ext cx="754063"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348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693045" y="1673226"/>
              <a:ext cx="754063"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348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094933" y="1673226"/>
              <a:ext cx="757237"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组合 66"/>
            <p:cNvGrpSpPr/>
            <p:nvPr/>
          </p:nvGrpSpPr>
          <p:grpSpPr bwMode="auto">
            <a:xfrm>
              <a:off x="7364558" y="2589214"/>
              <a:ext cx="1827212" cy="1117600"/>
              <a:chOff x="0" y="0"/>
              <a:chExt cx="1151" cy="704"/>
            </a:xfrm>
          </p:grpSpPr>
          <p:sp>
            <p:nvSpPr>
              <p:cNvPr id="68" name="文本框 34835"/>
              <p:cNvSpPr txBox="1">
                <a:spLocks noChangeArrowheads="1"/>
              </p:cNvSpPr>
              <p:nvPr/>
            </p:nvSpPr>
            <p:spPr bwMode="auto">
              <a:xfrm flipH="1">
                <a:off x="546" y="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④</a:t>
                </a:r>
              </a:p>
            </p:txBody>
          </p:sp>
          <p:sp>
            <p:nvSpPr>
              <p:cNvPr id="69" name="直接连接符 34836"/>
              <p:cNvSpPr>
                <a:spLocks noChangeShapeType="1"/>
              </p:cNvSpPr>
              <p:nvPr/>
            </p:nvSpPr>
            <p:spPr bwMode="auto">
              <a:xfrm rot="10800000" flipH="1">
                <a:off x="0" y="23"/>
                <a:ext cx="1151" cy="681"/>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69"/>
            <p:cNvGrpSpPr/>
            <p:nvPr/>
          </p:nvGrpSpPr>
          <p:grpSpPr bwMode="auto">
            <a:xfrm>
              <a:off x="7461395" y="2713039"/>
              <a:ext cx="1941513" cy="1171575"/>
              <a:chOff x="0" y="0"/>
              <a:chExt cx="1223" cy="738"/>
            </a:xfrm>
          </p:grpSpPr>
          <p:sp>
            <p:nvSpPr>
              <p:cNvPr id="71" name="文本框 34838"/>
              <p:cNvSpPr txBox="1">
                <a:spLocks noChangeArrowheads="1"/>
              </p:cNvSpPr>
              <p:nvPr/>
            </p:nvSpPr>
            <p:spPr bwMode="auto">
              <a:xfrm flipH="1">
                <a:off x="788" y="183"/>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⑤</a:t>
                </a:r>
              </a:p>
            </p:txBody>
          </p:sp>
          <p:sp>
            <p:nvSpPr>
              <p:cNvPr id="72" name="直接连接符 34839"/>
              <p:cNvSpPr>
                <a:spLocks noChangeShapeType="1"/>
              </p:cNvSpPr>
              <p:nvPr/>
            </p:nvSpPr>
            <p:spPr bwMode="auto">
              <a:xfrm flipH="1">
                <a:off x="0" y="0"/>
                <a:ext cx="1223" cy="738"/>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pic>
          <p:nvPicPr>
            <p:cNvPr id="73" name="图片 348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91770" y="3530601"/>
              <a:ext cx="75565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 name="组合 73"/>
            <p:cNvGrpSpPr/>
            <p:nvPr/>
          </p:nvGrpSpPr>
          <p:grpSpPr bwMode="auto">
            <a:xfrm>
              <a:off x="7461395" y="3741739"/>
              <a:ext cx="1778000" cy="398463"/>
              <a:chOff x="0" y="0"/>
              <a:chExt cx="1120" cy="251"/>
            </a:xfrm>
          </p:grpSpPr>
          <p:sp>
            <p:nvSpPr>
              <p:cNvPr id="75" name="文本框 34842"/>
              <p:cNvSpPr txBox="1">
                <a:spLocks noChangeArrowheads="1"/>
              </p:cNvSpPr>
              <p:nvPr/>
            </p:nvSpPr>
            <p:spPr bwMode="auto">
              <a:xfrm flipH="1">
                <a:off x="524" y="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⑥</a:t>
                </a:r>
              </a:p>
            </p:txBody>
          </p:sp>
          <p:sp>
            <p:nvSpPr>
              <p:cNvPr id="76" name="直接连接符 34843"/>
              <p:cNvSpPr>
                <a:spLocks noChangeShapeType="1"/>
              </p:cNvSpPr>
              <p:nvPr/>
            </p:nvSpPr>
            <p:spPr bwMode="auto">
              <a:xfrm rot="16200000" flipH="1">
                <a:off x="560" y="-318"/>
                <a:ext cx="0" cy="112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7" name="组合 76"/>
            <p:cNvGrpSpPr/>
            <p:nvPr/>
          </p:nvGrpSpPr>
          <p:grpSpPr bwMode="auto">
            <a:xfrm>
              <a:off x="7461395" y="4179889"/>
              <a:ext cx="1778000" cy="398463"/>
              <a:chOff x="0" y="0"/>
              <a:chExt cx="1120" cy="251"/>
            </a:xfrm>
          </p:grpSpPr>
          <p:sp>
            <p:nvSpPr>
              <p:cNvPr id="78" name="直接连接符 34845"/>
              <p:cNvSpPr>
                <a:spLocks noChangeShapeType="1"/>
              </p:cNvSpPr>
              <p:nvPr/>
            </p:nvSpPr>
            <p:spPr bwMode="auto">
              <a:xfrm rot="5400000">
                <a:off x="560" y="-500"/>
                <a:ext cx="0" cy="112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9" name="文本框 34846"/>
              <p:cNvSpPr txBox="1">
                <a:spLocks noChangeArrowheads="1"/>
              </p:cNvSpPr>
              <p:nvPr/>
            </p:nvSpPr>
            <p:spPr bwMode="auto">
              <a:xfrm flipH="1">
                <a:off x="524" y="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⑦</a:t>
                </a:r>
              </a:p>
            </p:txBody>
          </p:sp>
        </p:grpSp>
        <p:grpSp>
          <p:nvGrpSpPr>
            <p:cNvPr id="80" name="组合 79"/>
            <p:cNvGrpSpPr/>
            <p:nvPr/>
          </p:nvGrpSpPr>
          <p:grpSpPr bwMode="auto">
            <a:xfrm>
              <a:off x="6643833" y="2792414"/>
              <a:ext cx="436563" cy="884237"/>
              <a:chOff x="0" y="0"/>
              <a:chExt cx="275" cy="557"/>
            </a:xfrm>
          </p:grpSpPr>
          <p:sp>
            <p:nvSpPr>
              <p:cNvPr id="81" name="文本框 34848"/>
              <p:cNvSpPr txBox="1">
                <a:spLocks noChangeArrowheads="1"/>
              </p:cNvSpPr>
              <p:nvPr/>
            </p:nvSpPr>
            <p:spPr bwMode="auto">
              <a:xfrm flipH="1">
                <a:off x="0" y="14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②</a:t>
                </a:r>
              </a:p>
            </p:txBody>
          </p:sp>
          <p:sp>
            <p:nvSpPr>
              <p:cNvPr id="82" name="直接连接符 34849"/>
              <p:cNvSpPr>
                <a:spLocks noChangeShapeType="1"/>
              </p:cNvSpPr>
              <p:nvPr/>
            </p:nvSpPr>
            <p:spPr bwMode="auto">
              <a:xfrm rot="10800000" flipH="1">
                <a:off x="251" y="0"/>
                <a:ext cx="0" cy="557"/>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3" name="组合 82"/>
            <p:cNvGrpSpPr/>
            <p:nvPr/>
          </p:nvGrpSpPr>
          <p:grpSpPr bwMode="auto">
            <a:xfrm>
              <a:off x="7185170" y="1708151"/>
              <a:ext cx="1890713" cy="1968500"/>
              <a:chOff x="0" y="0"/>
              <a:chExt cx="1191" cy="1240"/>
            </a:xfrm>
          </p:grpSpPr>
          <p:grpSp>
            <p:nvGrpSpPr>
              <p:cNvPr id="84" name="组合 34851"/>
              <p:cNvGrpSpPr/>
              <p:nvPr/>
            </p:nvGrpSpPr>
            <p:grpSpPr bwMode="auto">
              <a:xfrm>
                <a:off x="0" y="688"/>
                <a:ext cx="275" cy="552"/>
                <a:chOff x="0" y="0"/>
                <a:chExt cx="275" cy="552"/>
              </a:xfrm>
            </p:grpSpPr>
            <p:sp>
              <p:nvSpPr>
                <p:cNvPr id="85" name="文本框 34852"/>
                <p:cNvSpPr txBox="1">
                  <a:spLocks noChangeArrowheads="1"/>
                </p:cNvSpPr>
                <p:nvPr/>
              </p:nvSpPr>
              <p:spPr bwMode="auto">
                <a:xfrm flipH="1">
                  <a:off x="0" y="50"/>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③</a:t>
                  </a:r>
                </a:p>
              </p:txBody>
            </p:sp>
            <p:sp>
              <p:nvSpPr>
                <p:cNvPr id="86" name="直接连接符 34853"/>
                <p:cNvSpPr>
                  <a:spLocks noChangeShapeType="1"/>
                </p:cNvSpPr>
                <p:nvPr/>
              </p:nvSpPr>
              <p:spPr bwMode="auto">
                <a:xfrm rot="10800000" flipH="1" flipV="1">
                  <a:off x="13" y="0"/>
                  <a:ext cx="0" cy="552"/>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87" name="文本框 34854"/>
              <p:cNvSpPr txBox="1">
                <a:spLocks noChangeArrowheads="1"/>
              </p:cNvSpPr>
              <p:nvPr/>
            </p:nvSpPr>
            <p:spPr bwMode="auto">
              <a:xfrm flipH="1">
                <a:off x="256" y="0"/>
                <a:ext cx="93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迭代查询</a:t>
                </a:r>
              </a:p>
            </p:txBody>
          </p:sp>
        </p:grpSp>
        <p:grpSp>
          <p:nvGrpSpPr>
            <p:cNvPr id="88" name="组合 87"/>
            <p:cNvGrpSpPr/>
            <p:nvPr/>
          </p:nvGrpSpPr>
          <p:grpSpPr bwMode="auto">
            <a:xfrm>
              <a:off x="6008833" y="4703764"/>
              <a:ext cx="1033462" cy="876300"/>
              <a:chOff x="0" y="0"/>
              <a:chExt cx="651" cy="552"/>
            </a:xfrm>
          </p:grpSpPr>
          <p:sp>
            <p:nvSpPr>
              <p:cNvPr id="89" name="文本框 34856"/>
              <p:cNvSpPr txBox="1">
                <a:spLocks noChangeArrowheads="1"/>
              </p:cNvSpPr>
              <p:nvPr/>
            </p:nvSpPr>
            <p:spPr bwMode="auto">
              <a:xfrm flipH="1">
                <a:off x="0" y="11"/>
                <a:ext cx="435"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solidFill>
                      <a:schemeClr val="folHlink"/>
                    </a:solidFill>
                    <a:latin typeface="微软雅黑" panose="020B0503020204020204" pitchFamily="34" charset="-122"/>
                    <a:ea typeface="微软雅黑" panose="020B0503020204020204" pitchFamily="34" charset="-122"/>
                  </a:rPr>
                  <a:t>递归</a:t>
                </a:r>
              </a:p>
              <a:p>
                <a:pPr algn="ctr">
                  <a:lnSpc>
                    <a:spcPct val="90000"/>
                  </a:lnSpc>
                </a:pPr>
                <a:r>
                  <a:rPr lang="zh-CN" altLang="en-US" sz="2000">
                    <a:solidFill>
                      <a:schemeClr val="folHlink"/>
                    </a:solidFill>
                    <a:latin typeface="微软雅黑" panose="020B0503020204020204" pitchFamily="34" charset="-122"/>
                    <a:ea typeface="微软雅黑" panose="020B0503020204020204" pitchFamily="34" charset="-122"/>
                  </a:rPr>
                  <a:t>查询</a:t>
                </a:r>
              </a:p>
            </p:txBody>
          </p:sp>
          <p:sp>
            <p:nvSpPr>
              <p:cNvPr id="90" name="文本框 34857"/>
              <p:cNvSpPr txBox="1">
                <a:spLocks noChangeArrowheads="1"/>
              </p:cNvSpPr>
              <p:nvPr/>
            </p:nvSpPr>
            <p:spPr bwMode="auto">
              <a:xfrm flipH="1">
                <a:off x="376" y="118"/>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folHlink"/>
                    </a:solidFill>
                    <a:latin typeface="微软雅黑" panose="020B0503020204020204" pitchFamily="34" charset="-122"/>
                    <a:ea typeface="微软雅黑" panose="020B0503020204020204" pitchFamily="34" charset="-122"/>
                  </a:rPr>
                  <a:t>①</a:t>
                </a:r>
              </a:p>
            </p:txBody>
          </p:sp>
          <p:sp>
            <p:nvSpPr>
              <p:cNvPr id="91" name="直接连接符 34858"/>
              <p:cNvSpPr>
                <a:spLocks noChangeShapeType="1"/>
              </p:cNvSpPr>
              <p:nvPr/>
            </p:nvSpPr>
            <p:spPr bwMode="auto">
              <a:xfrm rot="10800000" flipH="1">
                <a:off x="626" y="0"/>
                <a:ext cx="0" cy="552"/>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1839326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51</a:t>
            </a:fld>
            <a:endParaRPr kumimoji="1" lang="zh-CN" altLang="en-US" dirty="0"/>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dirty="0">
                <a:sym typeface="+mn-ea"/>
              </a:rPr>
              <a:t>常用的资源(Resource)类型</a:t>
            </a:r>
            <a:endParaRPr lang="zh-CN" dirty="0">
              <a:solidFill>
                <a:schemeClr val="tx1"/>
              </a:solidFill>
              <a:sym typeface="+mn-ea"/>
            </a:endParaRPr>
          </a:p>
        </p:txBody>
      </p:sp>
      <p:graphicFrame>
        <p:nvGraphicFramePr>
          <p:cNvPr id="9" name="表格 4"/>
          <p:cNvGraphicFramePr>
            <a:graphicFrameLocks noGrp="1"/>
          </p:cNvGraphicFramePr>
          <p:nvPr>
            <p:custDataLst>
              <p:tags r:id="rId1"/>
            </p:custDataLst>
          </p:nvPr>
        </p:nvGraphicFramePr>
        <p:xfrm>
          <a:off x="814285" y="1927031"/>
          <a:ext cx="10818752" cy="4206240"/>
        </p:xfrm>
        <a:graphic>
          <a:graphicData uri="http://schemas.openxmlformats.org/drawingml/2006/table">
            <a:tbl>
              <a:tblPr firstRow="1" bandRow="1">
                <a:tableStyleId>{5C22544A-7EE6-4342-B048-85BDC9FD1C3A}</a:tableStyleId>
              </a:tblPr>
              <a:tblGrid>
                <a:gridCol w="1932371">
                  <a:extLst>
                    <a:ext uri="{9D8B030D-6E8A-4147-A177-3AD203B41FA5}">
                      <a16:colId xmlns:a16="http://schemas.microsoft.com/office/drawing/2014/main" val="20000"/>
                    </a:ext>
                  </a:extLst>
                </a:gridCol>
                <a:gridCol w="1952816">
                  <a:extLst>
                    <a:ext uri="{9D8B030D-6E8A-4147-A177-3AD203B41FA5}">
                      <a16:colId xmlns:a16="http://schemas.microsoft.com/office/drawing/2014/main" val="20001"/>
                    </a:ext>
                  </a:extLst>
                </a:gridCol>
                <a:gridCol w="6933565">
                  <a:extLst>
                    <a:ext uri="{9D8B030D-6E8A-4147-A177-3AD203B41FA5}">
                      <a16:colId xmlns:a16="http://schemas.microsoft.com/office/drawing/2014/main" val="20002"/>
                    </a:ext>
                  </a:extLst>
                </a:gridCol>
              </a:tblGrid>
              <a:tr h="396240">
                <a:tc>
                  <a:txBody>
                    <a:bodyPr/>
                    <a:lstStyle/>
                    <a:p>
                      <a:pPr algn="ctr"/>
                      <a:r>
                        <a:rPr lang="zh-CN" altLang="en-US" sz="2000" b="0" dirty="0">
                          <a:latin typeface="微软雅黑" panose="020B0503020204020204" pitchFamily="34" charset="-122"/>
                          <a:ea typeface="微软雅黑" panose="020B0503020204020204" pitchFamily="34" charset="-122"/>
                        </a:rPr>
                        <a:t>类型代码</a:t>
                      </a:r>
                      <a:endParaRPr lang="en-US" altLang="zh-CN" sz="2000" b="0" dirty="0">
                        <a:latin typeface="微软雅黑" panose="020B0503020204020204" pitchFamily="34" charset="-122"/>
                        <a:ea typeface="微软雅黑" panose="020B0503020204020204" pitchFamily="34" charset="-122"/>
                      </a:endParaRPr>
                    </a:p>
                  </a:txBody>
                  <a:tcPr/>
                </a:tc>
                <a:tc>
                  <a:txBody>
                    <a:bodyPr/>
                    <a:lstStyle/>
                    <a:p>
                      <a:pPr algn="ctr"/>
                      <a:r>
                        <a:rPr lang="zh-CN" altLang="en-US" sz="2000" b="0" dirty="0">
                          <a:latin typeface="微软雅黑" panose="020B0503020204020204" pitchFamily="34" charset="-122"/>
                          <a:ea typeface="微软雅黑" panose="020B0503020204020204" pitchFamily="34" charset="-122"/>
                        </a:rPr>
                        <a:t>描述</a:t>
                      </a:r>
                    </a:p>
                  </a:txBody>
                  <a:tcPr/>
                </a:tc>
                <a:tc>
                  <a:txBody>
                    <a:bodyPr/>
                    <a:lstStyle/>
                    <a:p>
                      <a:pPr algn="ctr"/>
                      <a:r>
                        <a:rPr lang="zh-CN" altLang="en-US" sz="2000" b="0" dirty="0">
                          <a:latin typeface="微软雅黑" panose="020B0503020204020204" pitchFamily="34" charset="-122"/>
                          <a:ea typeface="微软雅黑" panose="020B0503020204020204" pitchFamily="34" charset="-122"/>
                        </a:rPr>
                        <a:t>功能</a:t>
                      </a:r>
                    </a:p>
                  </a:txBody>
                  <a:tcPr/>
                </a:tc>
                <a:extLst>
                  <a:ext uri="{0D108BD9-81ED-4DB2-BD59-A6C34878D82A}">
                    <a16:rowId xmlns:a16="http://schemas.microsoft.com/office/drawing/2014/main" val="10000"/>
                  </a:ext>
                </a:extLst>
              </a:tr>
              <a:tr h="100584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SOA</a:t>
                      </a:r>
                    </a:p>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(Start Of Authority)</a:t>
                      </a:r>
                    </a:p>
                  </a:txBody>
                  <a:tcP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权威记录的起始</a:t>
                      </a:r>
                    </a:p>
                  </a:txBody>
                  <a:tcPr anchor="ctr"/>
                </a:tc>
                <a:tc>
                  <a:txBody>
                    <a:bodyPr/>
                    <a:lstStyle/>
                    <a:p>
                      <a:pPr algn="l"/>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指定有关</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区域的权威性信息，包含主要名字服务器、域名管理员的电邮地址、域名的流水式编号、和几个有关刷新区域的定时器</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extLst>
                  <a:ext uri="{0D108BD9-81ED-4DB2-BD59-A6C34878D82A}">
                    <a16:rowId xmlns:a16="http://schemas.microsoft.com/office/drawing/2014/main" val="10001"/>
                  </a:ext>
                </a:extLst>
              </a:tr>
              <a:tr h="39624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A (Address)</a:t>
                      </a:r>
                    </a:p>
                  </a:txBody>
                  <a:tcPr/>
                </a:tc>
                <a:tc>
                  <a:txBody>
                    <a:bodyPr/>
                    <a:lstStyle/>
                    <a:p>
                      <a:pPr algn="ct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地址记录</a:t>
                      </a:r>
                    </a:p>
                  </a:txBody>
                  <a:tcPr anchor="ctr"/>
                </a:tc>
                <a:tc>
                  <a:txBody>
                    <a:bodyPr/>
                    <a:lstStyle/>
                    <a:p>
                      <a:pPr algn="l"/>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传回一个 </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32 </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比特的 </a:t>
                      </a:r>
                      <a:r>
                        <a:rPr lang="en-US" altLang="zh-CN" sz="2000" b="0" i="0" u="none"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IPv4</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地址</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extLst>
                  <a:ext uri="{0D108BD9-81ED-4DB2-BD59-A6C34878D82A}">
                    <a16:rowId xmlns:a16="http://schemas.microsoft.com/office/drawing/2014/main" val="10002"/>
                  </a:ext>
                </a:extLst>
              </a:tr>
              <a:tr h="39624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AAAA (Address)</a:t>
                      </a:r>
                    </a:p>
                  </a:txBody>
                  <a:tcPr/>
                </a:tc>
                <a:tc>
                  <a:txBody>
                    <a:bodyPr/>
                    <a:lstStyle/>
                    <a:p>
                      <a:pPr algn="ct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IPv6</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地址记录</a:t>
                      </a:r>
                    </a:p>
                  </a:txBody>
                  <a:tcPr anchor="ctr"/>
                </a:tc>
                <a:tc>
                  <a:txBody>
                    <a:bodyPr/>
                    <a:lstStyle/>
                    <a:p>
                      <a:pPr algn="l"/>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传回一个 </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128 </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比特的 </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IPv6 </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地址</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extLst>
                  <a:ext uri="{0D108BD9-81ED-4DB2-BD59-A6C34878D82A}">
                    <a16:rowId xmlns:a16="http://schemas.microsoft.com/office/drawing/2014/main" val="10003"/>
                  </a:ext>
                </a:extLst>
              </a:tr>
              <a:tr h="70104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MXMX (Mail Exchanger)</a:t>
                      </a:r>
                    </a:p>
                  </a:txBody>
                  <a:tcP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电子邮件交互记录</a:t>
                      </a:r>
                    </a:p>
                  </a:txBody>
                  <a:tcPr anchor="ctr"/>
                </a:tc>
                <a:tc>
                  <a:txBody>
                    <a:bodyPr/>
                    <a:lstStyle/>
                    <a:p>
                      <a:pPr algn="l"/>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引导域名到该域名的</a:t>
                      </a:r>
                      <a:r>
                        <a:rPr lang="zh-CN" altLang="en-US" sz="2000" b="0" i="0" u="none"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邮件传输代理</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MTA, Message Transfer Agents</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）列表</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extLst>
                  <a:ext uri="{0D108BD9-81ED-4DB2-BD59-A6C34878D82A}">
                    <a16:rowId xmlns:a16="http://schemas.microsoft.com/office/drawing/2014/main" val="10004"/>
                  </a:ext>
                </a:extLst>
              </a:tr>
              <a:tr h="70104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CNAME (Cano</a:t>
                      </a:r>
                      <a:r>
                        <a:rPr lang="en-US" altLang="zh-CN" sz="2000" b="0" dirty="0" err="1">
                          <a:latin typeface="微软雅黑" panose="020B0503020204020204" pitchFamily="34" charset="-122"/>
                          <a:ea typeface="微软雅黑" panose="020B0503020204020204" pitchFamily="34" charset="-122"/>
                          <a:cs typeface="Times New Roman" panose="02020603050405020304" charset="0"/>
                        </a:rPr>
                        <a:t>nical</a:t>
                      </a:r>
                      <a:r>
                        <a:rPr lang="en-US" altLang="zh-CN" sz="2000" b="0" dirty="0">
                          <a:latin typeface="微软雅黑" panose="020B0503020204020204" pitchFamily="34" charset="-122"/>
                          <a:ea typeface="微软雅黑" panose="020B0503020204020204" pitchFamily="34" charset="-122"/>
                          <a:cs typeface="Times New Roman" panose="02020603050405020304" charset="0"/>
                        </a:rPr>
                        <a:t> NAME)</a:t>
                      </a:r>
                    </a:p>
                  </a:txBody>
                  <a:tcP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规范名称记录</a:t>
                      </a:r>
                    </a:p>
                  </a:txBody>
                  <a:tcPr anchor="ctr"/>
                </a:tc>
                <a:tc>
                  <a:txBody>
                    <a:bodyPr/>
                    <a:lstStyle/>
                    <a:p>
                      <a:pPr algn="l"/>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主机名字的别名：</a:t>
                      </a:r>
                      <a:r>
                        <a:rPr lang="zh-CN" altLang="en-US" sz="2000" b="0" i="0" u="none" kern="1200" dirty="0">
                          <a:solidFill>
                            <a:schemeClr val="dk1"/>
                          </a:solidFill>
                          <a:effectLst/>
                          <a:latin typeface="微软雅黑" panose="020B0503020204020204" pitchFamily="34" charset="-122"/>
                          <a:ea typeface="微软雅黑" panose="020B0503020204020204" pitchFamily="34" charset="-122"/>
                          <a:cs typeface="+mn-cs"/>
                        </a:rPr>
                        <a:t>域名系统</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将会继续尝试查找新的名字</a:t>
                      </a:r>
                      <a:endParaRPr lang="zh-CN" altLang="en-US" sz="20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bl>
          </a:graphicData>
        </a:graphic>
      </p:graphicFrame>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Tree>
    <p:extLst>
      <p:ext uri="{BB962C8B-B14F-4D97-AF65-F5344CB8AC3E}">
        <p14:creationId xmlns:p14="http://schemas.microsoft.com/office/powerpoint/2010/main" val="373557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52</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zh-CN" dirty="0">
                <a:sym typeface="+mn-ea"/>
              </a:rPr>
              <a:t>常用的资源(Resource)类型</a:t>
            </a:r>
            <a:endParaRPr lang="zh-CN" dirty="0">
              <a:solidFill>
                <a:schemeClr val="tx1"/>
              </a:solidFill>
              <a:sym typeface="+mn-ea"/>
            </a:endParaRPr>
          </a:p>
        </p:txBody>
      </p:sp>
      <p:graphicFrame>
        <p:nvGraphicFramePr>
          <p:cNvPr id="11" name="表格 10"/>
          <p:cNvGraphicFramePr>
            <a:graphicFrameLocks noGrp="1"/>
          </p:cNvGraphicFramePr>
          <p:nvPr>
            <p:custDataLst>
              <p:tags r:id="rId1"/>
            </p:custDataLst>
          </p:nvPr>
        </p:nvGraphicFramePr>
        <p:xfrm>
          <a:off x="899935" y="2012553"/>
          <a:ext cx="10429971" cy="4476750"/>
        </p:xfrm>
        <a:graphic>
          <a:graphicData uri="http://schemas.openxmlformats.org/drawingml/2006/table">
            <a:tbl>
              <a:tblPr firstRow="1" bandRow="1">
                <a:tableStyleId>{5C22544A-7EE6-4342-B048-85BDC9FD1C3A}</a:tableStyleId>
              </a:tblPr>
              <a:tblGrid>
                <a:gridCol w="1724944">
                  <a:extLst>
                    <a:ext uri="{9D8B030D-6E8A-4147-A177-3AD203B41FA5}">
                      <a16:colId xmlns:a16="http://schemas.microsoft.com/office/drawing/2014/main" val="20000"/>
                    </a:ext>
                  </a:extLst>
                </a:gridCol>
                <a:gridCol w="2021050">
                  <a:extLst>
                    <a:ext uri="{9D8B030D-6E8A-4147-A177-3AD203B41FA5}">
                      <a16:colId xmlns:a16="http://schemas.microsoft.com/office/drawing/2014/main" val="20001"/>
                    </a:ext>
                  </a:extLst>
                </a:gridCol>
                <a:gridCol w="6683977">
                  <a:extLst>
                    <a:ext uri="{9D8B030D-6E8A-4147-A177-3AD203B41FA5}">
                      <a16:colId xmlns:a16="http://schemas.microsoft.com/office/drawing/2014/main" val="20002"/>
                    </a:ext>
                  </a:extLst>
                </a:gridCol>
              </a:tblGrid>
              <a:tr h="396240">
                <a:tc>
                  <a:txBody>
                    <a:bodyPr/>
                    <a:lstStyle/>
                    <a:p>
                      <a:pPr algn="ct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类型代码 </a:t>
                      </a:r>
                    </a:p>
                  </a:txBody>
                  <a:tcPr/>
                </a:tc>
                <a:tc>
                  <a:txBody>
                    <a:bodyPr/>
                    <a:lstStyle/>
                    <a:p>
                      <a:pPr algn="ctr"/>
                      <a:r>
                        <a:rPr lang="zh-CN" altLang="en-US" sz="2000" b="0" dirty="0">
                          <a:latin typeface="微软雅黑" panose="020B0503020204020204" pitchFamily="34" charset="-122"/>
                          <a:ea typeface="微软雅黑" panose="020B0503020204020204" pitchFamily="34" charset="-122"/>
                        </a:rPr>
                        <a:t>描述</a:t>
                      </a:r>
                    </a:p>
                  </a:txBody>
                  <a:tcPr/>
                </a:tc>
                <a:tc>
                  <a:txBody>
                    <a:bodyPr/>
                    <a:lstStyle/>
                    <a:p>
                      <a:pPr algn="ctr"/>
                      <a:r>
                        <a:rPr lang="zh-CN" altLang="en-US" sz="2000" b="0" dirty="0">
                          <a:latin typeface="微软雅黑" panose="020B0503020204020204" pitchFamily="34" charset="-122"/>
                          <a:ea typeface="微软雅黑" panose="020B0503020204020204" pitchFamily="34" charset="-122"/>
                        </a:rPr>
                        <a:t>功能</a:t>
                      </a:r>
                    </a:p>
                  </a:txBody>
                  <a:tcPr/>
                </a:tc>
                <a:extLst>
                  <a:ext uri="{0D108BD9-81ED-4DB2-BD59-A6C34878D82A}">
                    <a16:rowId xmlns:a16="http://schemas.microsoft.com/office/drawing/2014/main" val="10000"/>
                  </a:ext>
                </a:extLst>
              </a:tr>
              <a:tr h="35052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PTR(pointer)</a:t>
                      </a:r>
                    </a:p>
                  </a:txBody>
                  <a:tcPr anchor="ct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指针记录</a:t>
                      </a:r>
                    </a:p>
                  </a:txBody>
                  <a:tcPr anchor="ctr"/>
                </a:tc>
                <a:tc>
                  <a:txBody>
                    <a:bodyPr/>
                    <a:lstStyle/>
                    <a:p>
                      <a:pPr algn="l"/>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引导至一个</a:t>
                      </a:r>
                      <a:r>
                        <a:rPr lang="zh-CN" altLang="en-US" sz="2000" b="0" i="0" u="none"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规范名称</a:t>
                      </a:r>
                      <a:r>
                        <a:rPr lang="en-US" altLang="zh-CN" sz="2000" b="0" i="0" u="none"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Canonical Name)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，最常用来运行</a:t>
                      </a:r>
                      <a:r>
                        <a:rPr lang="zh-CN" altLang="en-US" sz="2000" b="0" i="0" u="none"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反向 </a:t>
                      </a:r>
                      <a:r>
                        <a:rPr lang="en-US" altLang="zh-CN" sz="2000" b="0" i="0" u="none"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DNS </a:t>
                      </a:r>
                      <a:r>
                        <a:rPr lang="zh-CN" altLang="en-US" sz="2000" b="0" i="0" u="none"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查找</a:t>
                      </a:r>
                      <a:endParaRPr lang="zh-CN" altLang="en-US" sz="2000" b="0" u="none"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extLst>
                  <a:ext uri="{0D108BD9-81ED-4DB2-BD59-A6C34878D82A}">
                    <a16:rowId xmlns:a16="http://schemas.microsoft.com/office/drawing/2014/main" val="10001"/>
                  </a:ext>
                </a:extLst>
              </a:tr>
              <a:tr h="35052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NS (Name Server)</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cs typeface="Times New Roman" panose="02020603050405020304" charset="0"/>
                        </a:rPr>
                        <a:t>名称服务器记录</a:t>
                      </a:r>
                    </a:p>
                  </a:txBody>
                  <a:tcPr anchor="ctr"/>
                </a:tc>
                <a:tc>
                  <a:txBody>
                    <a:bodyPr/>
                    <a:lstStyle/>
                    <a:p>
                      <a:pPr algn="l"/>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用于说明这个区域有哪些</a:t>
                      </a: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服务器负责解析</a:t>
                      </a:r>
                    </a:p>
                  </a:txBody>
                  <a:tcPr anchor="ctr"/>
                </a:tc>
                <a:extLst>
                  <a:ext uri="{0D108BD9-81ED-4DB2-BD59-A6C34878D82A}">
                    <a16:rowId xmlns:a16="http://schemas.microsoft.com/office/drawing/2014/main" val="10002"/>
                  </a:ext>
                </a:extLst>
              </a:tr>
              <a:tr h="37084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SPF (sender policy framework)</a:t>
                      </a:r>
                    </a:p>
                  </a:txBody>
                  <a:tcPr anchor="ctr"/>
                </a:tc>
                <a:tc>
                  <a:txBody>
                    <a:bodyPr/>
                    <a:lstStyle/>
                    <a:p>
                      <a:pPr algn="ct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SPF</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记录</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tc>
                  <a:txBody>
                    <a:bodyPr/>
                    <a:lstStyle/>
                    <a:p>
                      <a:pPr algn="l"/>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让一个域把邮件服务信息进行编码，即域内哪台机器负责把邮件发送到</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其余地方，有助于接受机器检查邮件是否有效</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extLst>
                  <a:ext uri="{0D108BD9-81ED-4DB2-BD59-A6C34878D82A}">
                    <a16:rowId xmlns:a16="http://schemas.microsoft.com/office/drawing/2014/main" val="10003"/>
                  </a:ext>
                </a:extLst>
              </a:tr>
              <a:tr h="37084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SRV </a:t>
                      </a:r>
                    </a:p>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(Service)</a:t>
                      </a:r>
                    </a:p>
                  </a:txBody>
                  <a:tcPr anchor="ct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服务定位器</a:t>
                      </a:r>
                    </a:p>
                  </a:txBody>
                  <a:tcPr anchor="ctr"/>
                </a:tc>
                <a:tc>
                  <a:txBody>
                    <a:bodyPr/>
                    <a:lstStyle/>
                    <a:p>
                      <a:pPr algn="l"/>
                      <a:r>
                        <a:rPr lang="zh-CN" altLang="en-US" sz="2000" b="0" dirty="0">
                          <a:effectLst/>
                          <a:latin typeface="微软雅黑" panose="020B0503020204020204" pitchFamily="34" charset="-122"/>
                          <a:ea typeface="微软雅黑" panose="020B0503020204020204" pitchFamily="34" charset="-122"/>
                          <a:cs typeface="微软雅黑" panose="020B0503020204020204" pitchFamily="34" charset="-122"/>
                        </a:rPr>
                        <a:t>把主机标识为域内的一种给定服务。例如</a:t>
                      </a:r>
                      <a:r>
                        <a:rPr lang="en-US" altLang="zh-CN" sz="2000" b="0" dirty="0">
                          <a:effectLst/>
                          <a:latin typeface="微软雅黑" panose="020B0503020204020204" pitchFamily="34" charset="-122"/>
                          <a:ea typeface="微软雅黑" panose="020B0503020204020204" pitchFamily="34" charset="-122"/>
                          <a:cs typeface="微软雅黑" panose="020B0503020204020204" pitchFamily="34" charset="-122"/>
                        </a:rPr>
                        <a:t>cs.washington.edu</a:t>
                      </a:r>
                      <a:r>
                        <a:rPr lang="zh-CN" altLang="en-US" sz="2000" b="0" dirty="0">
                          <a:effectLst/>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2000" b="0" dirty="0">
                          <a:effectLst/>
                          <a:latin typeface="微软雅黑" panose="020B0503020204020204" pitchFamily="34" charset="-122"/>
                          <a:ea typeface="微软雅黑" panose="020B0503020204020204" pitchFamily="34" charset="-122"/>
                          <a:cs typeface="微软雅黑" panose="020B0503020204020204" pitchFamily="34" charset="-122"/>
                        </a:rPr>
                        <a:t>web</a:t>
                      </a:r>
                      <a:r>
                        <a:rPr lang="zh-CN" altLang="en-US" sz="2000" b="0" dirty="0">
                          <a:effectLst/>
                          <a:latin typeface="微软雅黑" panose="020B0503020204020204" pitchFamily="34" charset="-122"/>
                          <a:ea typeface="微软雅黑" panose="020B0503020204020204" pitchFamily="34" charset="-122"/>
                          <a:cs typeface="微软雅黑" panose="020B0503020204020204" pitchFamily="34" charset="-122"/>
                        </a:rPr>
                        <a:t>服务器可以标识成</a:t>
                      </a:r>
                      <a:r>
                        <a:rPr lang="en-US" altLang="zh-CN" sz="2000" b="0" dirty="0">
                          <a:effectLst/>
                          <a:latin typeface="微软雅黑" panose="020B0503020204020204" pitchFamily="34" charset="-122"/>
                          <a:ea typeface="微软雅黑" panose="020B0503020204020204" pitchFamily="34" charset="-122"/>
                          <a:cs typeface="微软雅黑" panose="020B0503020204020204" pitchFamily="34" charset="-122"/>
                        </a:rPr>
                        <a:t>cockatoo. cs.washington.edu</a:t>
                      </a:r>
                      <a:endParaRPr lang="zh-CN" altLang="en-US" sz="2000" b="0" dirty="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28575" marR="28575" marT="28575" marB="28575" anchor="ctr"/>
                </a:tc>
                <a:extLst>
                  <a:ext uri="{0D108BD9-81ED-4DB2-BD59-A6C34878D82A}">
                    <a16:rowId xmlns:a16="http://schemas.microsoft.com/office/drawing/2014/main" val="10004"/>
                  </a:ext>
                </a:extLst>
              </a:tr>
              <a:tr h="370840">
                <a:tc>
                  <a:txBody>
                    <a:bodyPr/>
                    <a:lstStyle/>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TXT</a:t>
                      </a:r>
                    </a:p>
                    <a:p>
                      <a:pPr algn="ctr"/>
                      <a:r>
                        <a:rPr lang="en-US" altLang="zh-CN" sz="2000" b="0" dirty="0">
                          <a:latin typeface="微软雅黑" panose="020B0503020204020204" pitchFamily="34" charset="-122"/>
                          <a:ea typeface="微软雅黑" panose="020B0503020204020204" pitchFamily="34" charset="-122"/>
                          <a:cs typeface="Times New Roman" panose="02020603050405020304" charset="0"/>
                        </a:rPr>
                        <a:t>(Text)</a:t>
                      </a:r>
                    </a:p>
                  </a:txBody>
                  <a:tcPr anchor="ct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文本记录</a:t>
                      </a:r>
                    </a:p>
                  </a:txBody>
                  <a:tcPr anchor="ctr"/>
                </a:tc>
                <a:tc>
                  <a:txBody>
                    <a:bodyPr/>
                    <a:lstStyle/>
                    <a:p>
                      <a:pPr algn="l"/>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最初用于允许域以任意方式标识自己，如今通常被编码成机器可读信息，一般是</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SPF</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信息</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52021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53</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835785"/>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pPr>
            <a:r>
              <a:rPr lang="zh-CN" altLang="en-US" sz="2400" dirty="0">
                <a:cs typeface="微软雅黑" panose="020B0503020204020204" pitchFamily="34" charset="-122"/>
                <a:sym typeface="+mn-ea"/>
              </a:rPr>
              <a:t>分为三部分：</a:t>
            </a:r>
            <a:r>
              <a:rPr kumimoji="1" lang="en-US" altLang="zh-CN" sz="2400" noProof="0" dirty="0" err="1">
                <a:ln>
                  <a:noFill/>
                </a:ln>
                <a:solidFill>
                  <a:srgbClr val="C00000"/>
                </a:solidFill>
                <a:effectLst/>
                <a:uLnTx/>
                <a:uFillTx/>
                <a:cs typeface="微软雅黑" panose="020B0503020204020204" pitchFamily="34" charset="-122"/>
                <a:sym typeface="+mn-ea"/>
              </a:rPr>
              <a:t>基础结构</a:t>
            </a:r>
            <a:r>
              <a:rPr lang="zh-CN" altLang="en-US" sz="2400" dirty="0">
                <a:cs typeface="微软雅黑" panose="020B0503020204020204" pitchFamily="34" charset="-122"/>
                <a:sym typeface="+mn-ea"/>
              </a:rPr>
              <a:t>(报文首部)、</a:t>
            </a:r>
            <a:r>
              <a:rPr kumimoji="1" lang="en-US" altLang="zh-CN" sz="2400" noProof="0" dirty="0" err="1">
                <a:ln>
                  <a:noFill/>
                </a:ln>
                <a:solidFill>
                  <a:srgbClr val="C00000"/>
                </a:solidFill>
                <a:effectLst/>
                <a:uLnTx/>
                <a:uFillTx/>
                <a:cs typeface="微软雅黑" panose="020B0503020204020204" pitchFamily="34" charset="-122"/>
                <a:sym typeface="+mn-ea"/>
              </a:rPr>
              <a:t>问题</a:t>
            </a:r>
            <a:r>
              <a:rPr lang="zh-CN" altLang="en-US" sz="2400" dirty="0">
                <a:cs typeface="微软雅黑" panose="020B0503020204020204" pitchFamily="34" charset="-122"/>
                <a:sym typeface="+mn-ea"/>
              </a:rPr>
              <a:t>、</a:t>
            </a:r>
            <a:r>
              <a:rPr kumimoji="1" lang="en-US" altLang="zh-CN" sz="2400" noProof="0" dirty="0">
                <a:ln>
                  <a:noFill/>
                </a:ln>
                <a:solidFill>
                  <a:srgbClr val="C00000"/>
                </a:solidFill>
                <a:effectLst/>
                <a:uLnTx/>
                <a:uFillTx/>
                <a:cs typeface="微软雅黑" panose="020B0503020204020204" pitchFamily="34" charset="-122"/>
                <a:sym typeface="+mn-ea"/>
              </a:rPr>
              <a:t>资源记录(RR, Resource Record)</a:t>
            </a:r>
          </a:p>
          <a:p>
            <a:pPr marL="342900" indent="-342900" algn="just">
              <a:lnSpc>
                <a:spcPct val="120000"/>
              </a:lnSpc>
            </a:pPr>
            <a:r>
              <a:rPr lang="zh-CN" altLang="en-US" sz="2400" dirty="0">
                <a:cs typeface="微软雅黑" panose="020B0503020204020204" pitchFamily="34" charset="-122"/>
                <a:sym typeface="+mn-ea"/>
              </a:rPr>
              <a:t>报文类型分为查询</a:t>
            </a:r>
            <a:r>
              <a:rPr kumimoji="1" lang="en-US" altLang="zh-CN" sz="2400" noProof="0" dirty="0">
                <a:ln>
                  <a:noFill/>
                </a:ln>
                <a:solidFill>
                  <a:srgbClr val="C00000"/>
                </a:solidFill>
                <a:effectLst/>
                <a:uLnTx/>
                <a:uFillTx/>
                <a:cs typeface="微软雅黑" panose="020B0503020204020204" pitchFamily="34" charset="-122"/>
                <a:sym typeface="+mn-ea"/>
              </a:rPr>
              <a:t>请求(query)</a:t>
            </a:r>
            <a:r>
              <a:rPr lang="zh-CN" altLang="en-US" sz="2400" dirty="0">
                <a:cs typeface="微软雅黑" panose="020B0503020204020204" pitchFamily="34" charset="-122"/>
                <a:sym typeface="+mn-ea"/>
              </a:rPr>
              <a:t>和查询</a:t>
            </a:r>
            <a:r>
              <a:rPr kumimoji="1" lang="en-US" altLang="zh-CN" sz="2400" noProof="0" dirty="0">
                <a:ln>
                  <a:noFill/>
                </a:ln>
                <a:solidFill>
                  <a:srgbClr val="C00000"/>
                </a:solidFill>
                <a:effectLst/>
                <a:uLnTx/>
                <a:uFillTx/>
                <a:cs typeface="微软雅黑" panose="020B0503020204020204" pitchFamily="34" charset="-122"/>
                <a:sym typeface="+mn-ea"/>
              </a:rPr>
              <a:t>响应(reply)</a:t>
            </a:r>
            <a:r>
              <a:rPr lang="zh-CN" altLang="en-US" sz="2400" dirty="0">
                <a:cs typeface="微软雅黑" panose="020B0503020204020204" pitchFamily="34" charset="-122"/>
                <a:sym typeface="+mn-ea"/>
              </a:rPr>
              <a:t>两类，请求和响应的报文结构</a:t>
            </a:r>
            <a:r>
              <a:rPr kumimoji="1" lang="en-US" altLang="zh-CN" sz="2400" noProof="0" dirty="0">
                <a:ln>
                  <a:noFill/>
                </a:ln>
                <a:solidFill>
                  <a:srgbClr val="C00000"/>
                </a:solidFill>
                <a:effectLst/>
                <a:uLnTx/>
                <a:uFillTx/>
                <a:cs typeface="微软雅黑" panose="020B0503020204020204" pitchFamily="34" charset="-122"/>
                <a:sym typeface="+mn-ea"/>
              </a:rPr>
              <a:t>基本相同</a:t>
            </a:r>
            <a:endParaRPr lang="zh-CN" altLang="en-US" sz="2400" dirty="0">
              <a:cs typeface="微软雅黑" panose="020B0503020204020204" pitchFamily="34" charset="-122"/>
            </a:endParaRPr>
          </a:p>
          <a:p>
            <a:pPr marL="342900" lvl="1" indent="-342900" algn="just">
              <a:lnSpc>
                <a:spcPct val="120000"/>
              </a:lnSpc>
              <a:buFont typeface="Wingdings" panose="05000000000000000000" pitchFamily="2" charset="2"/>
              <a:buChar char="Ø"/>
            </a:pPr>
            <a:endParaRPr lang="zh-CN" altLang="en-US" dirty="0">
              <a:cs typeface="微软雅黑" panose="020B0503020204020204" pitchFamily="34" charset="-122"/>
              <a:sym typeface="+mn-ea"/>
            </a:endParaRPr>
          </a:p>
        </p:txBody>
      </p:sp>
      <p:sp>
        <p:nvSpPr>
          <p:cNvPr id="6" name="内容占位符 2"/>
          <p:cNvSpPr>
            <a:spLocks noGrp="1"/>
          </p:cNvSpPr>
          <p:nvPr/>
        </p:nvSpPr>
        <p:spPr>
          <a:xfrm>
            <a:off x="838200" y="1351915"/>
            <a:ext cx="8417560" cy="535940"/>
          </a:xfrm>
          <a:prstGeom prst="rect">
            <a:avLst/>
          </a:prstGeom>
        </p:spPr>
        <p:txBody>
          <a:bodyPr vert="horz" lIns="91440" tIns="45720" rIns="91440" bIns="45720" rtlCol="0">
            <a:normAutofit fontScale="90000"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sz="2890" dirty="0">
                <a:sym typeface="+mn-ea"/>
              </a:rPr>
              <a:t>DNS</a:t>
            </a:r>
            <a:r>
              <a:rPr lang="zh-CN" altLang="en-US" sz="2890" dirty="0">
                <a:sym typeface="+mn-ea"/>
              </a:rPr>
              <a:t>报文格式</a:t>
            </a:r>
            <a:endParaRPr lang="zh-CN" altLang="en-US" sz="2890" dirty="0">
              <a:solidFill>
                <a:schemeClr val="tx1"/>
              </a:solidFill>
              <a:sym typeface="+mn-ea"/>
            </a:endParaRPr>
          </a:p>
        </p:txBody>
      </p:sp>
      <p:graphicFrame>
        <p:nvGraphicFramePr>
          <p:cNvPr id="25" name="表格 6"/>
          <p:cNvGraphicFramePr>
            <a:graphicFrameLocks noGrp="1"/>
          </p:cNvGraphicFramePr>
          <p:nvPr>
            <p:custDataLst>
              <p:tags r:id="rId1"/>
            </p:custDataLst>
          </p:nvPr>
        </p:nvGraphicFramePr>
        <p:xfrm>
          <a:off x="987452" y="3373055"/>
          <a:ext cx="7882890" cy="1112520"/>
        </p:xfrm>
        <a:graphic>
          <a:graphicData uri="http://schemas.openxmlformats.org/drawingml/2006/table">
            <a:tbl>
              <a:tblPr firstRow="1" bandRow="1">
                <a:tableStyleId>{5C22544A-7EE6-4342-B048-85BDC9FD1C3A}</a:tableStyleId>
              </a:tblPr>
              <a:tblGrid>
                <a:gridCol w="3941445">
                  <a:extLst>
                    <a:ext uri="{9D8B030D-6E8A-4147-A177-3AD203B41FA5}">
                      <a16:colId xmlns:a16="http://schemas.microsoft.com/office/drawing/2014/main" val="20000"/>
                    </a:ext>
                  </a:extLst>
                </a:gridCol>
                <a:gridCol w="3941445">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事务</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Transaction ID</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标志（</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Flags</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问题计数（</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Questions</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回答资源记录数（</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Answer RRs</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权威资源记录计数（</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Authority RRs</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附加资源记录数（</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Additional RRs</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bl>
          </a:graphicData>
        </a:graphic>
      </p:graphicFrame>
      <p:graphicFrame>
        <p:nvGraphicFramePr>
          <p:cNvPr id="24" name="表格 6"/>
          <p:cNvGraphicFramePr>
            <a:graphicFrameLocks noGrp="1"/>
          </p:cNvGraphicFramePr>
          <p:nvPr/>
        </p:nvGraphicFramePr>
        <p:xfrm>
          <a:off x="994603" y="4554576"/>
          <a:ext cx="7830355" cy="1483360"/>
        </p:xfrm>
        <a:graphic>
          <a:graphicData uri="http://schemas.openxmlformats.org/drawingml/2006/table">
            <a:tbl>
              <a:tblPr firstRow="1" bandRow="1">
                <a:tableStyleId>{5C22544A-7EE6-4342-B048-85BDC9FD1C3A}</a:tableStyleId>
              </a:tblPr>
              <a:tblGrid>
                <a:gridCol w="7830355">
                  <a:extLst>
                    <a:ext uri="{9D8B030D-6E8A-4147-A177-3AD203B41FA5}">
                      <a16:colId xmlns:a16="http://schemas.microsoft.com/office/drawing/2014/main" val="20000"/>
                    </a:ext>
                  </a:extLst>
                </a:gridCol>
              </a:tblGrid>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查询问题区域（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Queries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回答问题区域（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Answers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1"/>
                  </a:ext>
                </a:extLst>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权威名称服务器区域（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Authoritative name servers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附加信息区域（</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Additional records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3"/>
                  </a:ext>
                </a:extLst>
              </a:tr>
            </a:tbl>
          </a:graphicData>
        </a:graphic>
      </p:graphicFrame>
      <p:sp>
        <p:nvSpPr>
          <p:cNvPr id="16" name="文本框 15"/>
          <p:cNvSpPr txBox="1"/>
          <p:nvPr/>
        </p:nvSpPr>
        <p:spPr>
          <a:xfrm>
            <a:off x="994603" y="4894761"/>
            <a:ext cx="7854914" cy="1105250"/>
          </a:xfrm>
          <a:prstGeom prst="rect">
            <a:avLst/>
          </a:prstGeom>
          <a:noFill/>
          <a:ln w="38100">
            <a:solidFill>
              <a:srgbClr val="FF0000"/>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17" name="箭头: 右 16"/>
          <p:cNvSpPr/>
          <p:nvPr/>
        </p:nvSpPr>
        <p:spPr>
          <a:xfrm>
            <a:off x="9001270" y="3889749"/>
            <a:ext cx="572655" cy="2933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9906433" y="3850572"/>
            <a:ext cx="1832408" cy="398780"/>
          </a:xfrm>
          <a:prstGeom prst="rect">
            <a:avLst/>
          </a:prstGeom>
          <a:noFill/>
        </p:spPr>
        <p:txBody>
          <a:bodyPr wrap="square">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基础结构部分</a:t>
            </a:r>
          </a:p>
        </p:txBody>
      </p:sp>
      <p:sp>
        <p:nvSpPr>
          <p:cNvPr id="20" name="箭头: 右 19"/>
          <p:cNvSpPr/>
          <p:nvPr/>
        </p:nvSpPr>
        <p:spPr>
          <a:xfrm>
            <a:off x="9001270" y="4564341"/>
            <a:ext cx="572655" cy="2933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箭头: 右 20"/>
          <p:cNvSpPr/>
          <p:nvPr/>
        </p:nvSpPr>
        <p:spPr>
          <a:xfrm>
            <a:off x="9016135" y="5283461"/>
            <a:ext cx="572655" cy="2933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文本框 21"/>
          <p:cNvSpPr txBox="1"/>
          <p:nvPr/>
        </p:nvSpPr>
        <p:spPr>
          <a:xfrm>
            <a:off x="9906433" y="4411846"/>
            <a:ext cx="1832408" cy="398780"/>
          </a:xfrm>
          <a:prstGeom prst="rect">
            <a:avLst/>
          </a:prstGeom>
          <a:noFill/>
        </p:spPr>
        <p:txBody>
          <a:bodyPr wrap="square">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问题部分</a:t>
            </a:r>
          </a:p>
        </p:txBody>
      </p:sp>
      <p:sp>
        <p:nvSpPr>
          <p:cNvPr id="23" name="文本框 22"/>
          <p:cNvSpPr txBox="1"/>
          <p:nvPr/>
        </p:nvSpPr>
        <p:spPr>
          <a:xfrm>
            <a:off x="9906433" y="5211035"/>
            <a:ext cx="1832408" cy="398780"/>
          </a:xfrm>
          <a:prstGeom prst="rect">
            <a:avLst/>
          </a:prstGeom>
          <a:noFill/>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资源部分</a:t>
            </a:r>
          </a:p>
        </p:txBody>
      </p:sp>
      <p:sp>
        <p:nvSpPr>
          <p:cNvPr id="18" name="文本框 17"/>
          <p:cNvSpPr txBox="1"/>
          <p:nvPr/>
        </p:nvSpPr>
        <p:spPr>
          <a:xfrm>
            <a:off x="3800476" y="6127134"/>
            <a:ext cx="1745615" cy="398780"/>
          </a:xfrm>
          <a:prstGeom prst="rect">
            <a:avLst/>
          </a:prstGeom>
          <a:noFill/>
        </p:spPr>
        <p:txBody>
          <a:bodyPr wrap="none" rtlCol="0">
            <a:spAutoFit/>
          </a:bodyPr>
          <a:lstStyle/>
          <a:p>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报文格式</a:t>
            </a:r>
          </a:p>
        </p:txBody>
      </p:sp>
      <p:sp>
        <p:nvSpPr>
          <p:cNvPr id="14" name="文本框 13"/>
          <p:cNvSpPr txBox="1"/>
          <p:nvPr/>
        </p:nvSpPr>
        <p:spPr>
          <a:xfrm>
            <a:off x="987425" y="3319831"/>
            <a:ext cx="7869555" cy="1198880"/>
          </a:xfrm>
          <a:prstGeom prst="rect">
            <a:avLst/>
          </a:prstGeom>
          <a:noFill/>
          <a:ln w="38100">
            <a:solidFill>
              <a:schemeClr val="accent1"/>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5641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54</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850390"/>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zh-CN" altLang="en-US" sz="2400" dirty="0">
                <a:cs typeface="微软雅黑" panose="020B0503020204020204" pitchFamily="34" charset="-122"/>
                <a:sym typeface="+mn-ea"/>
              </a:rPr>
              <a:t>事务ID：DNS报文的ID标识。对于请求报文和其对应的响应报文，该字段的值是</a:t>
            </a:r>
            <a:r>
              <a:rPr kumimoji="1" lang="en-US" altLang="zh-CN" sz="2400" noProof="0" dirty="0">
                <a:ln>
                  <a:noFill/>
                </a:ln>
                <a:solidFill>
                  <a:srgbClr val="C00000"/>
                </a:solidFill>
                <a:effectLst/>
                <a:uLnTx/>
                <a:uFillTx/>
                <a:cs typeface="微软雅黑" panose="020B0503020204020204" pitchFamily="34" charset="-122"/>
                <a:sym typeface="+mn-ea"/>
              </a:rPr>
              <a:t>相同的</a:t>
            </a:r>
            <a:r>
              <a:rPr lang="zh-CN" altLang="en-US" sz="2400" dirty="0">
                <a:cs typeface="微软雅黑" panose="020B0503020204020204" pitchFamily="34" charset="-122"/>
                <a:sym typeface="+mn-ea"/>
              </a:rPr>
              <a:t>。通过它可以区分 DNS 应答报文是对哪个请求进行响应的</a:t>
            </a:r>
            <a:endParaRPr lang="zh-CN" altLang="en-US" sz="2400" b="1" dirty="0">
              <a:solidFill>
                <a:srgbClr val="0070C0"/>
              </a:solidFill>
              <a:cs typeface="微软雅黑" panose="020B0503020204020204" pitchFamily="34" charset="-122"/>
            </a:endParaRPr>
          </a:p>
          <a:p>
            <a:pPr marL="285750" indent="-285750" algn="l">
              <a:buFont typeface="Wingdings" panose="05000000000000000000" pitchFamily="2" charset="2"/>
              <a:buChar char="Ø"/>
            </a:pPr>
            <a:r>
              <a:rPr lang="zh-CN" altLang="en-US" sz="2400" dirty="0">
                <a:cs typeface="微软雅黑" panose="020B0503020204020204" pitchFamily="34" charset="-122"/>
                <a:sym typeface="+mn-ea"/>
              </a:rPr>
              <a:t>标志：DNS报文中的标志字段，具体结构下页说明</a:t>
            </a:r>
            <a:endParaRPr lang="zh-CN" altLang="en-US" sz="2400" b="1" dirty="0">
              <a:solidFill>
                <a:srgbClr val="0070C0"/>
              </a:solidFill>
              <a:cs typeface="微软雅黑" panose="020B0503020204020204" pitchFamily="34" charset="-122"/>
            </a:endParaRPr>
          </a:p>
          <a:p>
            <a:pPr marL="285750" indent="-285750" algn="l">
              <a:buFont typeface="Wingdings" panose="05000000000000000000" pitchFamily="2" charset="2"/>
              <a:buChar char="Ø"/>
            </a:pPr>
            <a:r>
              <a:rPr lang="zh-CN" altLang="en-US" sz="2400" dirty="0">
                <a:cs typeface="微软雅黑" panose="020B0503020204020204" pitchFamily="34" charset="-122"/>
                <a:sym typeface="+mn-ea"/>
              </a:rPr>
              <a:t>问题计数：</a:t>
            </a:r>
            <a:r>
              <a:rPr kumimoji="1" lang="en-US" altLang="zh-CN" sz="2400" noProof="0" dirty="0">
                <a:ln>
                  <a:noFill/>
                </a:ln>
                <a:solidFill>
                  <a:srgbClr val="C00000"/>
                </a:solidFill>
                <a:effectLst/>
                <a:uLnTx/>
                <a:uFillTx/>
                <a:cs typeface="微软雅黑" panose="020B0503020204020204" pitchFamily="34" charset="-122"/>
                <a:sym typeface="+mn-ea"/>
              </a:rPr>
              <a:t>DNS查询请求</a:t>
            </a:r>
            <a:r>
              <a:rPr lang="zh-CN" altLang="en-US" sz="2400" dirty="0">
                <a:cs typeface="微软雅黑" panose="020B0503020204020204" pitchFamily="34" charset="-122"/>
                <a:sym typeface="+mn-ea"/>
              </a:rPr>
              <a:t>的数目</a:t>
            </a:r>
            <a:endParaRPr lang="zh-CN" altLang="en-US" sz="2400" b="1" dirty="0">
              <a:solidFill>
                <a:srgbClr val="0070C0"/>
              </a:solidFill>
              <a:cs typeface="微软雅黑" panose="020B0503020204020204" pitchFamily="34" charset="-122"/>
            </a:endParaRPr>
          </a:p>
          <a:p>
            <a:pPr marL="285750" indent="-285750" algn="l">
              <a:buFont typeface="Wingdings" panose="05000000000000000000" pitchFamily="2" charset="2"/>
              <a:buChar char="Ø"/>
            </a:pPr>
            <a:r>
              <a:rPr lang="zh-CN" altLang="en-US" sz="2400" dirty="0">
                <a:cs typeface="微软雅黑" panose="020B0503020204020204" pitchFamily="34" charset="-122"/>
                <a:sym typeface="+mn-ea"/>
              </a:rPr>
              <a:t>回答资源记录数：</a:t>
            </a:r>
            <a:r>
              <a:rPr kumimoji="1" lang="en-US" altLang="zh-CN" sz="2400" noProof="0" dirty="0">
                <a:ln>
                  <a:noFill/>
                </a:ln>
                <a:solidFill>
                  <a:srgbClr val="C00000"/>
                </a:solidFill>
                <a:effectLst/>
                <a:uLnTx/>
                <a:uFillTx/>
                <a:cs typeface="微软雅黑" panose="020B0503020204020204" pitchFamily="34" charset="-122"/>
                <a:sym typeface="+mn-ea"/>
              </a:rPr>
              <a:t>DNS响应</a:t>
            </a:r>
            <a:r>
              <a:rPr lang="zh-CN" altLang="en-US" sz="2400" dirty="0">
                <a:cs typeface="微软雅黑" panose="020B0503020204020204" pitchFamily="34" charset="-122"/>
                <a:sym typeface="+mn-ea"/>
              </a:rPr>
              <a:t>的数目</a:t>
            </a:r>
            <a:endParaRPr lang="zh-CN" altLang="en-US" sz="2400" b="1" dirty="0">
              <a:solidFill>
                <a:srgbClr val="0070C0"/>
              </a:solidFill>
              <a:cs typeface="微软雅黑" panose="020B0503020204020204" pitchFamily="34" charset="-122"/>
            </a:endParaRPr>
          </a:p>
          <a:p>
            <a:pPr marL="285750" indent="-285750" algn="l">
              <a:buFont typeface="Wingdings" panose="05000000000000000000" pitchFamily="2" charset="2"/>
              <a:buChar char="Ø"/>
            </a:pPr>
            <a:r>
              <a:rPr lang="zh-CN" altLang="en-US" sz="2400" dirty="0">
                <a:cs typeface="微软雅黑" panose="020B0503020204020204" pitchFamily="34" charset="-122"/>
                <a:sym typeface="+mn-ea"/>
              </a:rPr>
              <a:t>权威资源记录数：</a:t>
            </a:r>
            <a:r>
              <a:rPr kumimoji="1" lang="en-US" altLang="zh-CN" sz="2400" noProof="0" dirty="0">
                <a:ln>
                  <a:noFill/>
                </a:ln>
                <a:solidFill>
                  <a:srgbClr val="C00000"/>
                </a:solidFill>
                <a:effectLst/>
                <a:uLnTx/>
                <a:uFillTx/>
                <a:cs typeface="微软雅黑" panose="020B0503020204020204" pitchFamily="34" charset="-122"/>
                <a:sym typeface="+mn-ea"/>
              </a:rPr>
              <a:t>权威资源记录</a:t>
            </a:r>
            <a:r>
              <a:rPr lang="zh-CN" altLang="en-US" sz="2400" dirty="0">
                <a:cs typeface="微软雅黑" panose="020B0503020204020204" pitchFamily="34" charset="-122"/>
                <a:sym typeface="+mn-ea"/>
              </a:rPr>
              <a:t>的数目</a:t>
            </a:r>
            <a:endParaRPr lang="zh-CN" altLang="en-US" sz="2400" b="1" dirty="0">
              <a:solidFill>
                <a:srgbClr val="0070C0"/>
              </a:solidFill>
              <a:cs typeface="微软雅黑" panose="020B0503020204020204" pitchFamily="34" charset="-122"/>
            </a:endParaRPr>
          </a:p>
          <a:p>
            <a:pPr marL="285750" indent="-285750" algn="l">
              <a:buFont typeface="Wingdings" panose="05000000000000000000" pitchFamily="2" charset="2"/>
              <a:buChar char="Ø"/>
            </a:pPr>
            <a:r>
              <a:rPr lang="zh-CN" altLang="en-US" sz="2400" dirty="0">
                <a:cs typeface="微软雅黑" panose="020B0503020204020204" pitchFamily="34" charset="-122"/>
                <a:sym typeface="+mn-ea"/>
              </a:rPr>
              <a:t>附加资源记录数：额外的记录数目（权威名字服务器对应IP地址的数目）</a:t>
            </a:r>
            <a:endParaRPr lang="zh-CN" altLang="en-US" sz="2400" dirty="0">
              <a:cs typeface="微软雅黑" panose="020B0503020204020204" pitchFamily="34" charset="-122"/>
            </a:endParaRPr>
          </a:p>
          <a:p>
            <a:pPr marL="800100" lvl="1" indent="-342900">
              <a:lnSpc>
                <a:spcPct val="110000"/>
              </a:lnSpc>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351915"/>
            <a:ext cx="8417560" cy="536575"/>
          </a:xfrm>
          <a:prstGeom prst="rect">
            <a:avLst/>
          </a:prstGeom>
        </p:spPr>
        <p:txBody>
          <a:bodyPr vert="horz" lIns="91440" tIns="45720" rIns="91440" bIns="45720" rtlCol="0">
            <a:normAutofit fontScale="90000"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sz="2890" dirty="0">
                <a:sym typeface="+mn-ea"/>
              </a:rPr>
              <a:t>DNS</a:t>
            </a:r>
            <a:r>
              <a:rPr lang="zh-CN" altLang="en-US" sz="2890" dirty="0">
                <a:sym typeface="+mn-ea"/>
              </a:rPr>
              <a:t>报文格式的</a:t>
            </a:r>
            <a:r>
              <a:rPr kumimoji="1" lang="en-US" altLang="zh-CN" sz="2890" noProof="0" dirty="0">
                <a:ln>
                  <a:noFill/>
                </a:ln>
                <a:solidFill>
                  <a:srgbClr val="C00000"/>
                </a:solidFill>
                <a:effectLst/>
                <a:uLnTx/>
                <a:uFillTx/>
                <a:cs typeface="微软雅黑" panose="020B0503020204020204" pitchFamily="34" charset="-122"/>
                <a:sym typeface="+mn-ea"/>
              </a:rPr>
              <a:t>基础结构部分</a:t>
            </a:r>
          </a:p>
        </p:txBody>
      </p:sp>
      <p:graphicFrame>
        <p:nvGraphicFramePr>
          <p:cNvPr id="7" name="表格 6"/>
          <p:cNvGraphicFramePr>
            <a:graphicFrameLocks noGrp="1"/>
          </p:cNvGraphicFramePr>
          <p:nvPr>
            <p:custDataLst>
              <p:tags r:id="rId1"/>
            </p:custDataLst>
          </p:nvPr>
        </p:nvGraphicFramePr>
        <p:xfrm>
          <a:off x="1867083" y="5236043"/>
          <a:ext cx="9144000" cy="1227455"/>
        </p:xfrm>
        <a:graphic>
          <a:graphicData uri="http://schemas.openxmlformats.org/drawingml/2006/table">
            <a:tbl>
              <a:tblPr firstRow="1" bandRow="1">
                <a:tableStyleId>{5C22544A-7EE6-4342-B048-85BDC9FD1C3A}</a:tableStyleId>
              </a:tblPr>
              <a:tblGrid>
                <a:gridCol w="4876165">
                  <a:extLst>
                    <a:ext uri="{9D8B030D-6E8A-4147-A177-3AD203B41FA5}">
                      <a16:colId xmlns:a16="http://schemas.microsoft.com/office/drawing/2014/main" val="20000"/>
                    </a:ext>
                  </a:extLst>
                </a:gridCol>
                <a:gridCol w="4267835">
                  <a:extLst>
                    <a:ext uri="{9D8B030D-6E8A-4147-A177-3AD203B41FA5}">
                      <a16:colId xmlns:a16="http://schemas.microsoft.com/office/drawing/2014/main" val="20001"/>
                    </a:ext>
                  </a:extLst>
                </a:gridCol>
              </a:tblGrid>
              <a:tr h="396240">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事务</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Transaction ID</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标志（</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Flags</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96240">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问题计数（</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Questions</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回答资源记录数（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Answer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434975">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权威资源记录数（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Authority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附加资源记录数（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Additional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bl>
          </a:graphicData>
        </a:graphic>
      </p:graphicFrame>
      <p:sp>
        <p:nvSpPr>
          <p:cNvPr id="13" name="文本框 12"/>
          <p:cNvSpPr txBox="1"/>
          <p:nvPr/>
        </p:nvSpPr>
        <p:spPr>
          <a:xfrm>
            <a:off x="4916871" y="4882062"/>
            <a:ext cx="3044423" cy="400110"/>
          </a:xfrm>
          <a:prstGeom prst="rect">
            <a:avLst/>
          </a:prstGeom>
          <a:noFill/>
        </p:spPr>
        <p:txBody>
          <a:bodyPr wrap="none" rtlCol="0">
            <a:spAutoFit/>
          </a:bodyPr>
          <a:lstStyle/>
          <a:p>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报文的基础结构部分</a:t>
            </a:r>
          </a:p>
        </p:txBody>
      </p:sp>
    </p:spTree>
    <p:extLst>
      <p:ext uri="{BB962C8B-B14F-4D97-AF65-F5344CB8AC3E}">
        <p14:creationId xmlns:p14="http://schemas.microsoft.com/office/powerpoint/2010/main" val="19365624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55</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66863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zh-CN" altLang="en-US" sz="2400" dirty="0">
                <a:cs typeface="微软雅黑" panose="020B0503020204020204" pitchFamily="34" charset="-122"/>
                <a:sym typeface="+mn-ea"/>
              </a:rPr>
              <a:t>QR（Query/Response）：</a:t>
            </a:r>
            <a:r>
              <a:rPr lang="zh-CN" altLang="en-US" sz="2400" dirty="0">
                <a:solidFill>
                  <a:srgbClr val="FF0000"/>
                </a:solidFill>
                <a:cs typeface="微软雅黑" panose="020B0503020204020204" pitchFamily="34" charset="-122"/>
                <a:sym typeface="+mn-ea"/>
              </a:rPr>
              <a:t>查询请求</a:t>
            </a:r>
            <a:r>
              <a:rPr lang="en-US" altLang="zh-CN" sz="2400" dirty="0">
                <a:solidFill>
                  <a:srgbClr val="FF0000"/>
                </a:solidFill>
                <a:cs typeface="微软雅黑" panose="020B0503020204020204" pitchFamily="34" charset="-122"/>
                <a:sym typeface="+mn-ea"/>
              </a:rPr>
              <a:t>/</a:t>
            </a:r>
            <a:r>
              <a:rPr lang="zh-CN" altLang="en-US" sz="2400" dirty="0">
                <a:solidFill>
                  <a:srgbClr val="FF0000"/>
                </a:solidFill>
                <a:cs typeface="微软雅黑" panose="020B0503020204020204" pitchFamily="34" charset="-122"/>
                <a:sym typeface="+mn-ea"/>
              </a:rPr>
              <a:t>响应的标志信息</a:t>
            </a:r>
            <a:r>
              <a:rPr lang="zh-CN" altLang="en-US" sz="2400" dirty="0">
                <a:cs typeface="微软雅黑" panose="020B0503020204020204" pitchFamily="34" charset="-122"/>
                <a:sym typeface="+mn-ea"/>
              </a:rPr>
              <a:t>。查询请求时值为0；响应时值为1</a:t>
            </a:r>
            <a:endParaRPr lang="zh-CN" altLang="en-US" sz="2400" dirty="0">
              <a:solidFill>
                <a:srgbClr val="0070C0"/>
              </a:solidFill>
              <a:cs typeface="微软雅黑" panose="020B0503020204020204" pitchFamily="34" charset="-122"/>
            </a:endParaRPr>
          </a:p>
          <a:p>
            <a:pPr marL="285750" indent="-285750" algn="just">
              <a:buFont typeface="Wingdings" panose="05000000000000000000" pitchFamily="2" charset="2"/>
              <a:buChar char="Ø"/>
            </a:pPr>
            <a:r>
              <a:rPr lang="zh-CN" altLang="en-US" sz="2400" dirty="0">
                <a:cs typeface="微软雅黑" panose="020B0503020204020204" pitchFamily="34" charset="-122"/>
                <a:sym typeface="+mn-ea"/>
              </a:rPr>
              <a:t>Opcode：操作码。其中，0表示</a:t>
            </a:r>
            <a:r>
              <a:rPr lang="zh-CN" altLang="en-US" sz="2400" dirty="0">
                <a:solidFill>
                  <a:srgbClr val="FF0000"/>
                </a:solidFill>
                <a:cs typeface="微软雅黑" panose="020B0503020204020204" pitchFamily="34" charset="-122"/>
                <a:sym typeface="+mn-ea"/>
              </a:rPr>
              <a:t>标准查询</a:t>
            </a:r>
            <a:r>
              <a:rPr lang="zh-CN" altLang="en-US" sz="2400" dirty="0">
                <a:cs typeface="微软雅黑" panose="020B0503020204020204" pitchFamily="34" charset="-122"/>
                <a:sym typeface="+mn-ea"/>
              </a:rPr>
              <a:t>；1表示</a:t>
            </a:r>
            <a:r>
              <a:rPr lang="zh-CN" altLang="en-US" sz="2400" dirty="0">
                <a:solidFill>
                  <a:srgbClr val="FF0000"/>
                </a:solidFill>
                <a:cs typeface="微软雅黑" panose="020B0503020204020204" pitchFamily="34" charset="-122"/>
                <a:sym typeface="+mn-ea"/>
              </a:rPr>
              <a:t>反向查询</a:t>
            </a:r>
            <a:r>
              <a:rPr lang="zh-CN" altLang="en-US" sz="2400" dirty="0">
                <a:cs typeface="微软雅黑" panose="020B0503020204020204" pitchFamily="34" charset="-122"/>
                <a:sym typeface="+mn-ea"/>
              </a:rPr>
              <a:t>；2表示</a:t>
            </a:r>
            <a:r>
              <a:rPr lang="zh-CN" altLang="en-US" sz="2400" dirty="0">
                <a:solidFill>
                  <a:srgbClr val="FF0000"/>
                </a:solidFill>
                <a:cs typeface="微软雅黑" panose="020B0503020204020204" pitchFamily="34" charset="-122"/>
                <a:sym typeface="+mn-ea"/>
              </a:rPr>
              <a:t>服务器状态请求</a:t>
            </a:r>
            <a:endParaRPr lang="zh-CN" altLang="en-US" sz="2400" dirty="0">
              <a:solidFill>
                <a:srgbClr val="0070C0"/>
              </a:solidFill>
              <a:cs typeface="微软雅黑" panose="020B0503020204020204" pitchFamily="34" charset="-122"/>
            </a:endParaRPr>
          </a:p>
          <a:p>
            <a:pPr marL="285750" indent="-285750" algn="just">
              <a:buFont typeface="Wingdings" panose="05000000000000000000" pitchFamily="2" charset="2"/>
              <a:buChar char="Ø"/>
            </a:pPr>
            <a:r>
              <a:rPr lang="zh-CN" altLang="en-US" sz="2400" dirty="0">
                <a:cs typeface="微软雅黑" panose="020B0503020204020204" pitchFamily="34" charset="-122"/>
                <a:sym typeface="+mn-ea"/>
              </a:rPr>
              <a:t>AA（Authoritative）：授权应答，该字段在</a:t>
            </a:r>
            <a:r>
              <a:rPr lang="zh-CN" altLang="en-US" sz="2400" dirty="0">
                <a:solidFill>
                  <a:srgbClr val="FF0000"/>
                </a:solidFill>
                <a:cs typeface="微软雅黑" panose="020B0503020204020204" pitchFamily="34" charset="-122"/>
                <a:sym typeface="+mn-ea"/>
              </a:rPr>
              <a:t>响应报文中有效</a:t>
            </a:r>
            <a:r>
              <a:rPr lang="zh-CN" altLang="en-US" sz="2400" dirty="0">
                <a:cs typeface="微软雅黑" panose="020B0503020204020204" pitchFamily="34" charset="-122"/>
                <a:sym typeface="+mn-ea"/>
              </a:rPr>
              <a:t>。值为1时表示名称服务器是权威服务器；值为0时表示不是权威服务器</a:t>
            </a:r>
            <a:endParaRPr lang="zh-CN" altLang="en-US" sz="2400" dirty="0">
              <a:solidFill>
                <a:srgbClr val="0070C0"/>
              </a:solidFill>
              <a:cs typeface="微软雅黑" panose="020B0503020204020204" pitchFamily="34" charset="-122"/>
            </a:endParaRPr>
          </a:p>
          <a:p>
            <a:pPr marL="285750" indent="-285750" algn="just">
              <a:buClrTx/>
              <a:buSzTx/>
              <a:buFont typeface="Wingdings" panose="05000000000000000000" pitchFamily="2" charset="2"/>
              <a:buChar char="Ø"/>
            </a:pPr>
            <a:r>
              <a:rPr lang="zh-CN" altLang="en-US" sz="2400" dirty="0">
                <a:cs typeface="微软雅黑" panose="020B0503020204020204" pitchFamily="34" charset="-122"/>
                <a:sym typeface="+mn-ea"/>
              </a:rPr>
              <a:t>TC（Truncated）：表示</a:t>
            </a:r>
            <a:r>
              <a:rPr lang="zh-CN" altLang="en-US" sz="2400" dirty="0">
                <a:solidFill>
                  <a:srgbClr val="FF0000"/>
                </a:solidFill>
                <a:cs typeface="微软雅黑" panose="020B0503020204020204" pitchFamily="34" charset="-122"/>
                <a:sym typeface="+mn-ea"/>
              </a:rPr>
              <a:t>是否被截断</a:t>
            </a:r>
            <a:r>
              <a:rPr lang="zh-CN" altLang="en-US" sz="2400" dirty="0">
                <a:cs typeface="微软雅黑" panose="020B0503020204020204" pitchFamily="34" charset="-122"/>
                <a:sym typeface="+mn-ea"/>
              </a:rPr>
              <a:t>。值为1时，表示响应已超过512字节并已被截断，只返回前512个字节</a:t>
            </a:r>
            <a:endParaRPr lang="zh-CN" altLang="en-US" sz="2400" dirty="0">
              <a:cs typeface="微软雅黑" panose="020B0503020204020204" pitchFamily="34" charset="-122"/>
            </a:endParaRPr>
          </a:p>
          <a:p>
            <a:pPr marL="285750" lvl="1" indent="-285750" algn="just">
              <a:lnSpc>
                <a:spcPct val="110000"/>
              </a:lnSpc>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351915"/>
            <a:ext cx="8417560" cy="643890"/>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a:t>
            </a:r>
            <a:r>
              <a:rPr lang="zh-CN" altLang="en-US" dirty="0">
                <a:sym typeface="+mn-ea"/>
              </a:rPr>
              <a:t>报文格式的</a:t>
            </a:r>
            <a:r>
              <a:rPr kumimoji="1" lang="en-US" altLang="zh-CN" noProof="0" dirty="0">
                <a:ln>
                  <a:noFill/>
                </a:ln>
                <a:solidFill>
                  <a:srgbClr val="C00000"/>
                </a:solidFill>
                <a:effectLst/>
                <a:uLnTx/>
                <a:uFillTx/>
                <a:cs typeface="微软雅黑" panose="020B0503020204020204" pitchFamily="34" charset="-122"/>
                <a:sym typeface="+mn-ea"/>
              </a:rPr>
              <a:t>标志(Flags)</a:t>
            </a:r>
            <a:r>
              <a:rPr lang="zh-CN" altLang="en-US" dirty="0">
                <a:sym typeface="+mn-ea"/>
              </a:rPr>
              <a:t>字段</a:t>
            </a:r>
            <a:endParaRPr kumimoji="1" lang="en-US" altLang="zh-CN" noProof="0" dirty="0">
              <a:ln>
                <a:noFill/>
              </a:ln>
              <a:solidFill>
                <a:srgbClr val="C00000"/>
              </a:solidFill>
              <a:effectLst/>
              <a:uLnTx/>
              <a:uFillTx/>
              <a:cs typeface="微软雅黑" panose="020B0503020204020204" pitchFamily="34" charset="-122"/>
              <a:sym typeface="+mn-ea"/>
            </a:endParaRPr>
          </a:p>
        </p:txBody>
      </p:sp>
      <p:graphicFrame>
        <p:nvGraphicFramePr>
          <p:cNvPr id="8" name="表格 4"/>
          <p:cNvGraphicFramePr>
            <a:graphicFrameLocks noGrp="1"/>
          </p:cNvGraphicFramePr>
          <p:nvPr/>
        </p:nvGraphicFramePr>
        <p:xfrm>
          <a:off x="1895475" y="5760262"/>
          <a:ext cx="8128000" cy="426720"/>
        </p:xfrm>
        <a:graphic>
          <a:graphicData uri="http://schemas.openxmlformats.org/drawingml/2006/table">
            <a:tbl>
              <a:tblPr firstRow="1" bandRow="1">
                <a:tableStyleId>{5C22544A-7EE6-4342-B048-85BDC9FD1C3A}</a:tableStyleId>
              </a:tblPr>
              <a:tblGrid>
                <a:gridCol w="895350">
                  <a:extLst>
                    <a:ext uri="{9D8B030D-6E8A-4147-A177-3AD203B41FA5}">
                      <a16:colId xmlns:a16="http://schemas.microsoft.com/office/drawing/2014/main" val="20000"/>
                    </a:ext>
                  </a:extLst>
                </a:gridCol>
                <a:gridCol w="136080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1016000">
                  <a:extLst>
                    <a:ext uri="{9D8B030D-6E8A-4147-A177-3AD203B41FA5}">
                      <a16:colId xmlns:a16="http://schemas.microsoft.com/office/drawing/2014/main" val="20006"/>
                    </a:ext>
                  </a:extLst>
                </a:gridCol>
                <a:gridCol w="1016000">
                  <a:extLst>
                    <a:ext uri="{9D8B030D-6E8A-4147-A177-3AD203B41FA5}">
                      <a16:colId xmlns:a16="http://schemas.microsoft.com/office/drawing/2014/main" val="20007"/>
                    </a:ext>
                  </a:extLst>
                </a:gridCol>
              </a:tblGrid>
              <a:tr h="374065">
                <a:tc>
                  <a:txBody>
                    <a:bodyPr/>
                    <a:lstStyle/>
                    <a:p>
                      <a:pPr algn="ctr">
                        <a:buClrTx/>
                        <a:buSzTx/>
                        <a:buFontTx/>
                      </a:pPr>
                      <a:r>
                        <a:rPr lang="zh-CN" altLang="en-US" sz="2200" b="0"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QR</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Opcode</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TC</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RD</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Z</a:t>
                      </a:r>
                    </a:p>
                  </a:txBody>
                  <a:tcPr>
                    <a:solidFill>
                      <a:schemeClr val="accent1">
                        <a:lumMod val="60000"/>
                        <a:lumOff val="40000"/>
                      </a:schemeClr>
                    </a:solidFill>
                  </a:tcPr>
                </a:tc>
                <a:tc>
                  <a:txBody>
                    <a:bodyPr/>
                    <a:lstStyle/>
                    <a:p>
                      <a:pPr algn="ctr"/>
                      <a:r>
                        <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charset="0"/>
                        </a:rPr>
                        <a:t>Rcode</a:t>
                      </a:r>
                    </a:p>
                  </a:txBody>
                  <a:tcP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4601731" y="5347185"/>
            <a:ext cx="3015615" cy="398780"/>
          </a:xfrm>
          <a:prstGeom prst="rect">
            <a:avLst/>
          </a:prstGeom>
          <a:noFill/>
        </p:spPr>
        <p:txBody>
          <a:bodyPr wrap="none" rtlCol="0">
            <a:spAutoFit/>
          </a:bodyPr>
          <a:lstStyle/>
          <a:p>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报文的标志字段格式</a:t>
            </a:r>
          </a:p>
        </p:txBody>
      </p:sp>
    </p:spTree>
    <p:extLst>
      <p:ext uri="{BB962C8B-B14F-4D97-AF65-F5344CB8AC3E}">
        <p14:creationId xmlns:p14="http://schemas.microsoft.com/office/powerpoint/2010/main" val="1011886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56</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Wingdings" panose="05000000000000000000" pitchFamily="2" charset="2"/>
              <a:buChar char="Ø"/>
            </a:pPr>
            <a:r>
              <a:rPr lang="zh-CN" altLang="en-US" sz="2400" dirty="0">
                <a:cs typeface="微软雅黑" panose="020B0503020204020204" pitchFamily="34" charset="-122"/>
                <a:sym typeface="+mn-ea"/>
              </a:rPr>
              <a:t>RD（Recursion Desired）：期望递归。该字段能在一个查询中设置，并在响应中返回。该标志告诉域名服务器必须处理这个查询，这种方式被称为一个</a:t>
            </a:r>
            <a:r>
              <a:rPr lang="zh-CN" altLang="en-US" sz="2400" dirty="0">
                <a:solidFill>
                  <a:srgbClr val="FF0000"/>
                </a:solidFill>
                <a:cs typeface="微软雅黑" panose="020B0503020204020204" pitchFamily="34" charset="-122"/>
                <a:sym typeface="+mn-ea"/>
              </a:rPr>
              <a:t>递归查询</a:t>
            </a:r>
            <a:r>
              <a:rPr lang="zh-CN" altLang="en-US" sz="2400" dirty="0">
                <a:cs typeface="微软雅黑" panose="020B0503020204020204" pitchFamily="34" charset="-122"/>
                <a:sym typeface="+mn-ea"/>
              </a:rPr>
              <a:t>。如果该位为0，且被请求的域名服务器没有一个授权回答，它将返回一个能解答该查询的其他域名服务器列表。这种方式被称为</a:t>
            </a:r>
            <a:r>
              <a:rPr lang="zh-CN" altLang="en-US" sz="2400" dirty="0">
                <a:solidFill>
                  <a:srgbClr val="FF0000"/>
                </a:solidFill>
                <a:cs typeface="微软雅黑" panose="020B0503020204020204" pitchFamily="34" charset="-122"/>
                <a:sym typeface="+mn-ea"/>
              </a:rPr>
              <a:t>迭代查询</a:t>
            </a:r>
            <a:endParaRPr lang="en-US" altLang="zh-CN"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285750" indent="-285750" algn="just">
              <a:lnSpc>
                <a:spcPct val="110000"/>
              </a:lnSpc>
              <a:buFont typeface="Wingdings" panose="05000000000000000000" pitchFamily="2" charset="2"/>
              <a:buChar char="Ø"/>
            </a:pPr>
            <a:r>
              <a:rPr lang="zh-CN" altLang="en-US" sz="2400" dirty="0">
                <a:cs typeface="微软雅黑" panose="020B0503020204020204" pitchFamily="34" charset="-122"/>
                <a:sym typeface="+mn-ea"/>
              </a:rPr>
              <a:t>RA（Recursion Available）：可用递归。该字段</a:t>
            </a:r>
            <a:r>
              <a:rPr lang="zh-CN" altLang="en-US" sz="2400" dirty="0">
                <a:solidFill>
                  <a:srgbClr val="FF0000"/>
                </a:solidFill>
                <a:cs typeface="微软雅黑" panose="020B0503020204020204" pitchFamily="34" charset="-122"/>
                <a:sym typeface="+mn-ea"/>
              </a:rPr>
              <a:t>只出现在响应报文</a:t>
            </a:r>
            <a:r>
              <a:rPr lang="zh-CN" altLang="en-US" sz="2400" dirty="0">
                <a:cs typeface="微软雅黑" panose="020B0503020204020204" pitchFamily="34" charset="-122"/>
                <a:sym typeface="+mn-ea"/>
              </a:rPr>
              <a:t>中。当值为1时，表示</a:t>
            </a:r>
            <a:r>
              <a:rPr lang="zh-CN" altLang="en-US" sz="2400" dirty="0">
                <a:solidFill>
                  <a:srgbClr val="FF0000"/>
                </a:solidFill>
                <a:cs typeface="微软雅黑" panose="020B0503020204020204" pitchFamily="34" charset="-122"/>
                <a:sym typeface="+mn-ea"/>
              </a:rPr>
              <a:t>服务器支持递归查询</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285750" indent="-285750" algn="just">
              <a:lnSpc>
                <a:spcPct val="110000"/>
              </a:lnSpc>
              <a:buFont typeface="Wingdings" panose="05000000000000000000" pitchFamily="2" charset="2"/>
              <a:buChar char="Ø"/>
            </a:pPr>
            <a:r>
              <a:rPr lang="zh-CN" altLang="en-US" sz="2400" dirty="0">
                <a:cs typeface="微软雅黑" panose="020B0503020204020204" pitchFamily="34" charset="-122"/>
                <a:sym typeface="+mn-ea"/>
              </a:rPr>
              <a:t>Z：保留字段，在所有的请求和响应报文中，它的值</a:t>
            </a:r>
            <a:r>
              <a:rPr lang="zh-CN" altLang="en-US" sz="2400" dirty="0">
                <a:solidFill>
                  <a:srgbClr val="FF0000"/>
                </a:solidFill>
                <a:cs typeface="微软雅黑" panose="020B0503020204020204" pitchFamily="34" charset="-122"/>
                <a:sym typeface="+mn-ea"/>
              </a:rPr>
              <a:t>必须为0</a:t>
            </a:r>
            <a:endParaRPr lang="zh-CN" altLang="en-US" sz="2400" dirty="0">
              <a:cs typeface="微软雅黑" panose="020B0503020204020204" pitchFamily="34" charset="-122"/>
            </a:endParaRPr>
          </a:p>
          <a:p>
            <a:pPr marL="285750" lvl="1" indent="-285750" algn="just">
              <a:lnSpc>
                <a:spcPct val="110000"/>
              </a:lnSpc>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351915"/>
            <a:ext cx="8417560" cy="64452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a:t>
            </a:r>
            <a:r>
              <a:rPr lang="zh-CN" altLang="en-US" dirty="0">
                <a:sym typeface="+mn-ea"/>
              </a:rPr>
              <a:t>报文格式的</a:t>
            </a:r>
            <a:r>
              <a:rPr kumimoji="1" lang="en-US" altLang="zh-CN" noProof="0" dirty="0">
                <a:ln>
                  <a:noFill/>
                </a:ln>
                <a:solidFill>
                  <a:srgbClr val="C00000"/>
                </a:solidFill>
                <a:effectLst/>
                <a:uLnTx/>
                <a:uFillTx/>
                <a:cs typeface="微软雅黑" panose="020B0503020204020204" pitchFamily="34" charset="-122"/>
                <a:sym typeface="+mn-ea"/>
              </a:rPr>
              <a:t>标志(Flags)</a:t>
            </a:r>
            <a:r>
              <a:rPr lang="zh-CN" altLang="en-US" dirty="0">
                <a:sym typeface="+mn-ea"/>
              </a:rPr>
              <a:t>字段</a:t>
            </a:r>
            <a:endParaRPr kumimoji="1" lang="en-US" altLang="zh-CN" noProof="0" dirty="0">
              <a:ln>
                <a:noFill/>
              </a:ln>
              <a:solidFill>
                <a:srgbClr val="C00000"/>
              </a:solidFill>
              <a:effectLst/>
              <a:uLnTx/>
              <a:uFillTx/>
              <a:cs typeface="微软雅黑" panose="020B0503020204020204" pitchFamily="34" charset="-122"/>
              <a:sym typeface="+mn-ea"/>
            </a:endParaRPr>
          </a:p>
        </p:txBody>
      </p:sp>
      <p:graphicFrame>
        <p:nvGraphicFramePr>
          <p:cNvPr id="8" name="表格 4"/>
          <p:cNvGraphicFramePr>
            <a:graphicFrameLocks noGrp="1"/>
          </p:cNvGraphicFramePr>
          <p:nvPr/>
        </p:nvGraphicFramePr>
        <p:xfrm>
          <a:off x="1895475" y="5760262"/>
          <a:ext cx="8128000" cy="4267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24015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1016000">
                  <a:extLst>
                    <a:ext uri="{9D8B030D-6E8A-4147-A177-3AD203B41FA5}">
                      <a16:colId xmlns:a16="http://schemas.microsoft.com/office/drawing/2014/main" val="20006"/>
                    </a:ext>
                  </a:extLst>
                </a:gridCol>
                <a:gridCol w="1016000">
                  <a:extLst>
                    <a:ext uri="{9D8B030D-6E8A-4147-A177-3AD203B41FA5}">
                      <a16:colId xmlns:a16="http://schemas.microsoft.com/office/drawing/2014/main" val="20007"/>
                    </a:ext>
                  </a:extLst>
                </a:gridCol>
              </a:tblGrid>
              <a:tr h="374065">
                <a:tc>
                  <a:txBody>
                    <a:bodyPr/>
                    <a:lstStyle/>
                    <a:p>
                      <a:pPr algn="ctr"/>
                      <a:r>
                        <a:rPr lang="en-US" altLang="zh-CN" sz="2000" b="0" kern="1200" dirty="0">
                          <a:solidFill>
                            <a:schemeClr val="tx1"/>
                          </a:solidFill>
                          <a:latin typeface="微软雅黑" panose="020B0503020204020204" pitchFamily="34" charset="-122"/>
                          <a:ea typeface="微软雅黑" panose="020B0503020204020204" pitchFamily="34" charset="-122"/>
                          <a:cs typeface="Times New Roman" panose="02020603050405020304" charset="0"/>
                        </a:rPr>
                        <a:t>QR</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Opcode</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AA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TC</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RD</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RA</a:t>
                      </a: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Z</a:t>
                      </a:r>
                    </a:p>
                  </a:txBody>
                  <a:tcPr>
                    <a:solidFill>
                      <a:schemeClr val="accent1">
                        <a:lumMod val="60000"/>
                        <a:lumOff val="40000"/>
                      </a:schemeClr>
                    </a:solidFill>
                  </a:tcPr>
                </a:tc>
                <a:tc>
                  <a:txBody>
                    <a:bodyPr/>
                    <a:lstStyle/>
                    <a:p>
                      <a:pPr algn="ctr"/>
                      <a:r>
                        <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charset="0"/>
                        </a:rPr>
                        <a:t>Rcode</a:t>
                      </a:r>
                    </a:p>
                  </a:txBody>
                  <a:tcP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4601731" y="5347185"/>
            <a:ext cx="3015615" cy="398780"/>
          </a:xfrm>
          <a:prstGeom prst="rect">
            <a:avLst/>
          </a:prstGeom>
          <a:noFill/>
        </p:spPr>
        <p:txBody>
          <a:bodyPr wrap="none" rtlCol="0">
            <a:spAutoFit/>
          </a:bodyPr>
          <a:lstStyle/>
          <a:p>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报文的标志字段格式</a:t>
            </a:r>
          </a:p>
        </p:txBody>
      </p:sp>
    </p:spTree>
    <p:extLst>
      <p:ext uri="{BB962C8B-B14F-4D97-AF65-F5344CB8AC3E}">
        <p14:creationId xmlns:p14="http://schemas.microsoft.com/office/powerpoint/2010/main" val="1562178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57</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864995"/>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Ø"/>
            </a:pPr>
            <a:r>
              <a:rPr lang="zh-CN" altLang="en-US" sz="2400" dirty="0">
                <a:cs typeface="微软雅黑" panose="020B0503020204020204" pitchFamily="34" charset="-122"/>
                <a:sym typeface="+mn-ea"/>
              </a:rPr>
              <a:t>Rcode（Reply code）：返回码字段，表示</a:t>
            </a:r>
            <a:r>
              <a:rPr lang="zh-CN" altLang="en-US" sz="2400" dirty="0">
                <a:solidFill>
                  <a:srgbClr val="FF0000"/>
                </a:solidFill>
                <a:cs typeface="微软雅黑" panose="020B0503020204020204" pitchFamily="34" charset="-122"/>
                <a:sym typeface="+mn-ea"/>
              </a:rPr>
              <a:t>响应的差错状态。常用Rcode有</a:t>
            </a:r>
            <a:endParaRPr lang="en-US" altLang="zh-CN"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lvl="1" algn="just">
              <a:lnSpc>
                <a:spcPct val="100000"/>
              </a:lnSpc>
            </a:pPr>
            <a:r>
              <a:rPr lang="zh-CN" altLang="en-US" sz="2200" dirty="0">
                <a:cs typeface="微软雅黑" panose="020B0503020204020204" pitchFamily="34" charset="-122"/>
                <a:sym typeface="+mn-ea"/>
              </a:rPr>
              <a:t>当值为0(</a:t>
            </a:r>
            <a:r>
              <a:rPr lang="zh-CN" altLang="en-US" sz="2200" dirty="0">
                <a:solidFill>
                  <a:srgbClr val="FF0000"/>
                </a:solidFill>
                <a:cs typeface="微软雅黑" panose="020B0503020204020204" pitchFamily="34" charset="-122"/>
                <a:sym typeface="+mn-ea"/>
              </a:rPr>
              <a:t>NoError</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没有错误</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00000"/>
              </a:lnSpc>
            </a:pPr>
            <a:r>
              <a:rPr lang="zh-CN" altLang="en-US" sz="2200" dirty="0">
                <a:cs typeface="微软雅黑" panose="020B0503020204020204" pitchFamily="34" charset="-122"/>
                <a:sym typeface="+mn-ea"/>
              </a:rPr>
              <a:t>当值为1(</a:t>
            </a:r>
            <a:r>
              <a:rPr lang="zh-CN" altLang="en-US" sz="2200" dirty="0">
                <a:solidFill>
                  <a:srgbClr val="FF0000"/>
                </a:solidFill>
                <a:cs typeface="微软雅黑" panose="020B0503020204020204" pitchFamily="34" charset="-122"/>
                <a:sym typeface="+mn-ea"/>
              </a:rPr>
              <a:t>FormErr</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报文格式错误</a:t>
            </a:r>
            <a:r>
              <a:rPr lang="zh-CN" altLang="en-US" sz="2200" dirty="0">
                <a:cs typeface="微软雅黑" panose="020B0503020204020204" pitchFamily="34" charset="-122"/>
                <a:sym typeface="+mn-ea"/>
              </a:rPr>
              <a:t>，服务器不能理解请求的报文</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00000"/>
              </a:lnSpc>
            </a:pPr>
            <a:r>
              <a:rPr lang="zh-CN" altLang="en-US" sz="2200" dirty="0">
                <a:cs typeface="微软雅黑" panose="020B0503020204020204" pitchFamily="34" charset="-122"/>
                <a:sym typeface="+mn-ea"/>
              </a:rPr>
              <a:t>当值为2(</a:t>
            </a:r>
            <a:r>
              <a:rPr lang="zh-CN" altLang="en-US" sz="2200" dirty="0">
                <a:solidFill>
                  <a:srgbClr val="FF0000"/>
                </a:solidFill>
                <a:cs typeface="微软雅黑" panose="020B0503020204020204" pitchFamily="34" charset="-122"/>
                <a:sym typeface="+mn-ea"/>
              </a:rPr>
              <a:t>ServFail</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域名服务器失败</a:t>
            </a:r>
            <a:r>
              <a:rPr lang="zh-CN" altLang="en-US" sz="2200" dirty="0">
                <a:cs typeface="微软雅黑" panose="020B0503020204020204" pitchFamily="34" charset="-122"/>
                <a:sym typeface="+mn-ea"/>
              </a:rPr>
              <a:t>，因为服务器的原因导致没办法处理这个请求</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00000"/>
              </a:lnSpc>
            </a:pPr>
            <a:r>
              <a:rPr lang="zh-CN" altLang="en-US" sz="2200" dirty="0">
                <a:cs typeface="微软雅黑" panose="020B0503020204020204" pitchFamily="34" charset="-122"/>
                <a:sym typeface="+mn-ea"/>
              </a:rPr>
              <a:t>当值为3(</a:t>
            </a:r>
            <a:r>
              <a:rPr lang="zh-CN" altLang="en-US" sz="2200" dirty="0">
                <a:solidFill>
                  <a:srgbClr val="FF0000"/>
                </a:solidFill>
                <a:cs typeface="微软雅黑" panose="020B0503020204020204" pitchFamily="34" charset="-122"/>
                <a:sym typeface="+mn-ea"/>
              </a:rPr>
              <a:t>NXDomain</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域名不存在</a:t>
            </a:r>
            <a:r>
              <a:rPr lang="zh-CN" altLang="en-US" sz="2200" dirty="0">
                <a:cs typeface="微软雅黑" panose="020B0503020204020204" pitchFamily="34" charset="-122"/>
                <a:sym typeface="+mn-ea"/>
              </a:rPr>
              <a:t>，只有对授权域名解析服务器有意义，指出解析的域名不存在</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00000"/>
              </a:lnSpc>
            </a:pPr>
            <a:r>
              <a:rPr lang="zh-CN" altLang="en-US" sz="2200" dirty="0">
                <a:cs typeface="微软雅黑" panose="020B0503020204020204" pitchFamily="34" charset="-122"/>
                <a:sym typeface="+mn-ea"/>
              </a:rPr>
              <a:t>当值为4(</a:t>
            </a:r>
            <a:r>
              <a:rPr lang="zh-CN" altLang="en-US" sz="2200" dirty="0">
                <a:solidFill>
                  <a:srgbClr val="FF0000"/>
                </a:solidFill>
                <a:cs typeface="微软雅黑" panose="020B0503020204020204" pitchFamily="34" charset="-122"/>
                <a:sym typeface="+mn-ea"/>
              </a:rPr>
              <a:t>NotImp</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查询类型不支持</a:t>
            </a:r>
            <a:r>
              <a:rPr lang="zh-CN" altLang="en-US" sz="2200" dirty="0">
                <a:cs typeface="微软雅黑" panose="020B0503020204020204" pitchFamily="34" charset="-122"/>
                <a:sym typeface="+mn-ea"/>
              </a:rPr>
              <a:t>，即域名服务器不支持查询类型</a:t>
            </a:r>
            <a:endParaRPr lang="zh-CN" altLang="en-US" sz="2055" b="1" dirty="0">
              <a:solidFill>
                <a:srgbClr val="0070C0"/>
              </a:solidFill>
              <a:latin typeface="Times New Roman" panose="02020603050405020304" charset="0"/>
              <a:ea typeface="宋体" panose="02010600030101010101" pitchFamily="2" charset="-122"/>
              <a:cs typeface="Times New Roman" panose="02020603050405020304" charset="0"/>
            </a:endParaRPr>
          </a:p>
          <a:p>
            <a:pPr lvl="1" algn="just">
              <a:lnSpc>
                <a:spcPct val="100000"/>
              </a:lnSpc>
            </a:pPr>
            <a:r>
              <a:rPr lang="zh-CN" altLang="en-US" sz="2200" dirty="0">
                <a:cs typeface="微软雅黑" panose="020B0503020204020204" pitchFamily="34" charset="-122"/>
                <a:sym typeface="+mn-ea"/>
              </a:rPr>
              <a:t>当值为5(</a:t>
            </a:r>
            <a:r>
              <a:rPr lang="zh-CN" altLang="en-US" sz="2200" dirty="0">
                <a:solidFill>
                  <a:srgbClr val="FF0000"/>
                </a:solidFill>
                <a:cs typeface="微软雅黑" panose="020B0503020204020204" pitchFamily="34" charset="-122"/>
                <a:sym typeface="+mn-ea"/>
              </a:rPr>
              <a:t>Refused</a:t>
            </a:r>
            <a:r>
              <a:rPr lang="zh-CN" altLang="en-US" sz="2200" dirty="0">
                <a:cs typeface="微软雅黑" panose="020B0503020204020204" pitchFamily="34" charset="-122"/>
                <a:sym typeface="+mn-ea"/>
              </a:rPr>
              <a:t>)时，表示</a:t>
            </a:r>
            <a:r>
              <a:rPr lang="zh-CN" altLang="en-US" sz="2200" dirty="0">
                <a:solidFill>
                  <a:srgbClr val="FF0000"/>
                </a:solidFill>
                <a:cs typeface="微软雅黑" panose="020B0503020204020204" pitchFamily="34" charset="-122"/>
                <a:sym typeface="+mn-ea"/>
              </a:rPr>
              <a:t>拒绝</a:t>
            </a:r>
            <a:r>
              <a:rPr lang="zh-CN" altLang="en-US" sz="2200" dirty="0">
                <a:cs typeface="微软雅黑" panose="020B0503020204020204" pitchFamily="34" charset="-122"/>
                <a:sym typeface="+mn-ea"/>
              </a:rPr>
              <a:t>应答，一般是服务器由于设置的策略拒绝给出应答，如服务器不希望对某些请求者给出应答</a:t>
            </a: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351915"/>
            <a:ext cx="8417560" cy="535940"/>
          </a:xfrm>
          <a:prstGeom prst="rect">
            <a:avLst/>
          </a:prstGeom>
        </p:spPr>
        <p:txBody>
          <a:bodyPr vert="horz" lIns="91440" tIns="45720" rIns="91440" bIns="45720" rtlCol="0">
            <a:normAutofit fontScale="90000"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sz="2890" dirty="0">
                <a:sym typeface="+mn-ea"/>
              </a:rPr>
              <a:t>DNS</a:t>
            </a:r>
            <a:r>
              <a:rPr lang="zh-CN" altLang="en-US" sz="2890" dirty="0">
                <a:sym typeface="+mn-ea"/>
              </a:rPr>
              <a:t>报文格式的</a:t>
            </a:r>
            <a:r>
              <a:rPr kumimoji="1" lang="en-US" altLang="zh-CN" sz="2890" noProof="0" dirty="0">
                <a:ln>
                  <a:noFill/>
                </a:ln>
                <a:solidFill>
                  <a:srgbClr val="C00000"/>
                </a:solidFill>
                <a:effectLst/>
                <a:uLnTx/>
                <a:uFillTx/>
                <a:cs typeface="微软雅黑" panose="020B0503020204020204" pitchFamily="34" charset="-122"/>
                <a:sym typeface="+mn-ea"/>
              </a:rPr>
              <a:t>标志(Flags)</a:t>
            </a:r>
            <a:r>
              <a:rPr lang="zh-CN" altLang="en-US" sz="2890" dirty="0">
                <a:sym typeface="+mn-ea"/>
              </a:rPr>
              <a:t>字段</a:t>
            </a:r>
            <a:endParaRPr kumimoji="1" lang="en-US" altLang="zh-CN" sz="2890" noProof="0" dirty="0">
              <a:ln>
                <a:noFill/>
              </a:ln>
              <a:solidFill>
                <a:srgbClr val="C00000"/>
              </a:solidFill>
              <a:effectLst/>
              <a:uLnTx/>
              <a:uFillTx/>
              <a:cs typeface="微软雅黑" panose="020B0503020204020204" pitchFamily="34" charset="-122"/>
              <a:sym typeface="+mn-ea"/>
            </a:endParaRPr>
          </a:p>
        </p:txBody>
      </p:sp>
      <p:graphicFrame>
        <p:nvGraphicFramePr>
          <p:cNvPr id="8" name="表格 4"/>
          <p:cNvGraphicFramePr>
            <a:graphicFrameLocks noGrp="1"/>
          </p:cNvGraphicFramePr>
          <p:nvPr/>
        </p:nvGraphicFramePr>
        <p:xfrm>
          <a:off x="1895475" y="6133642"/>
          <a:ext cx="8128000" cy="4267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24015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1016000">
                  <a:extLst>
                    <a:ext uri="{9D8B030D-6E8A-4147-A177-3AD203B41FA5}">
                      <a16:colId xmlns:a16="http://schemas.microsoft.com/office/drawing/2014/main" val="20006"/>
                    </a:ext>
                  </a:extLst>
                </a:gridCol>
                <a:gridCol w="1016000">
                  <a:extLst>
                    <a:ext uri="{9D8B030D-6E8A-4147-A177-3AD203B41FA5}">
                      <a16:colId xmlns:a16="http://schemas.microsoft.com/office/drawing/2014/main" val="20007"/>
                    </a:ext>
                  </a:extLst>
                </a:gridCol>
              </a:tblGrid>
              <a:tr h="374065">
                <a:tc>
                  <a:txBody>
                    <a:bodyPr/>
                    <a:lstStyle/>
                    <a:p>
                      <a:pPr algn="ctr"/>
                      <a:r>
                        <a:rPr lang="en-US" altLang="zh-CN" sz="2000" b="0" kern="1200" dirty="0">
                          <a:solidFill>
                            <a:schemeClr val="tx1"/>
                          </a:solidFill>
                          <a:latin typeface="微软雅黑" panose="020B0503020204020204" pitchFamily="34" charset="-122"/>
                          <a:ea typeface="微软雅黑" panose="020B0503020204020204" pitchFamily="34" charset="-122"/>
                          <a:cs typeface="Times New Roman" panose="02020603050405020304" charset="0"/>
                        </a:rPr>
                        <a:t>QR</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Opcode</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AA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TC</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RD</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RA</a:t>
                      </a: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charset="0"/>
                        </a:rPr>
                        <a:t>Z</a:t>
                      </a:r>
                    </a:p>
                  </a:txBody>
                  <a:tcPr>
                    <a:solidFill>
                      <a:schemeClr val="accent1">
                        <a:lumMod val="60000"/>
                        <a:lumOff val="40000"/>
                      </a:schemeClr>
                    </a:solidFill>
                  </a:tcPr>
                </a:tc>
                <a:tc>
                  <a:txBody>
                    <a:bodyPr/>
                    <a:lstStyle/>
                    <a:p>
                      <a:pPr algn="ct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Rcode</a:t>
                      </a:r>
                      <a:endPar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charset="0"/>
                      </a:endParaRPr>
                    </a:p>
                  </a:txBody>
                  <a:tcPr>
                    <a:solidFill>
                      <a:schemeClr val="accent1">
                        <a:lumMod val="60000"/>
                        <a:lumOff val="40000"/>
                      </a:schemeClr>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4601731" y="5793590"/>
            <a:ext cx="3015615" cy="398780"/>
          </a:xfrm>
          <a:prstGeom prst="rect">
            <a:avLst/>
          </a:prstGeom>
          <a:noFill/>
        </p:spPr>
        <p:txBody>
          <a:bodyPr wrap="none" rtlCol="0">
            <a:spAutoFit/>
          </a:bodyPr>
          <a:lstStyle/>
          <a:p>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报文的标志字段格式</a:t>
            </a:r>
          </a:p>
        </p:txBody>
      </p:sp>
    </p:spTree>
    <p:extLst>
      <p:ext uri="{BB962C8B-B14F-4D97-AF65-F5344CB8AC3E}">
        <p14:creationId xmlns:p14="http://schemas.microsoft.com/office/powerpoint/2010/main" val="2231598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58</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862035"/>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20000"/>
              </a:lnSpc>
              <a:buClrTx/>
              <a:buSzTx/>
              <a:buFont typeface="Wingdings" panose="05000000000000000000" pitchFamily="2" charset="2"/>
              <a:buChar char="Ø"/>
            </a:pPr>
            <a:r>
              <a:rPr lang="zh-CN" altLang="en-US" dirty="0">
                <a:cs typeface="微软雅黑" panose="020B0503020204020204" pitchFamily="34" charset="-122"/>
                <a:sym typeface="+mn-ea"/>
              </a:rPr>
              <a:t>用来显示</a:t>
            </a:r>
            <a:r>
              <a:rPr kumimoji="1" lang="en-US" altLang="zh-CN" noProof="0" dirty="0">
                <a:ln>
                  <a:noFill/>
                </a:ln>
                <a:solidFill>
                  <a:srgbClr val="C00000"/>
                </a:solidFill>
                <a:effectLst/>
                <a:uLnTx/>
                <a:uFillTx/>
                <a:cs typeface="微软雅黑" panose="020B0503020204020204" pitchFamily="34" charset="-122"/>
                <a:sym typeface="+mn-ea"/>
              </a:rPr>
              <a:t>DNS查询请求的问题</a:t>
            </a:r>
            <a:r>
              <a:rPr lang="zh-CN" altLang="en-US" dirty="0">
                <a:cs typeface="微软雅黑" panose="020B0503020204020204" pitchFamily="34" charset="-122"/>
                <a:sym typeface="+mn-ea"/>
              </a:rPr>
              <a:t>，通常只有一个问题</a:t>
            </a:r>
            <a:endParaRPr lang="en-US" altLang="zh-CN" dirty="0">
              <a:cs typeface="微软雅黑" panose="020B0503020204020204" pitchFamily="34" charset="-122"/>
              <a:sym typeface="+mn-ea"/>
            </a:endParaRPr>
          </a:p>
          <a:p>
            <a:pPr marL="285750" indent="-285750" algn="just">
              <a:lnSpc>
                <a:spcPct val="120000"/>
              </a:lnSpc>
              <a:buClrTx/>
              <a:buSzTx/>
              <a:buFont typeface="Wingdings" panose="05000000000000000000" pitchFamily="2" charset="2"/>
              <a:buChar char="Ø"/>
            </a:pPr>
            <a:r>
              <a:rPr lang="zh-CN" altLang="en-US" dirty="0">
                <a:cs typeface="微软雅黑" panose="020B0503020204020204" pitchFamily="34" charset="-122"/>
                <a:sym typeface="+mn-ea"/>
              </a:rPr>
              <a:t>包含正在进行的查询信息，包含</a:t>
            </a:r>
            <a:r>
              <a:rPr kumimoji="1" lang="en-US" altLang="zh-CN" noProof="0" dirty="0">
                <a:ln>
                  <a:noFill/>
                </a:ln>
                <a:solidFill>
                  <a:srgbClr val="C00000"/>
                </a:solidFill>
                <a:effectLst/>
                <a:uLnTx/>
                <a:uFillTx/>
                <a:cs typeface="微软雅黑" panose="020B0503020204020204" pitchFamily="34" charset="-122"/>
                <a:sym typeface="+mn-ea"/>
              </a:rPr>
              <a:t>查询名（被查询主机名字）、查询类型、查询类</a:t>
            </a:r>
            <a:endParaRPr lang="zh-CN" altLang="en-US" dirty="0">
              <a:cs typeface="微软雅黑" panose="020B0503020204020204" pitchFamily="34" charset="-122"/>
            </a:endParaRPr>
          </a:p>
          <a:p>
            <a:pPr lvl="1" algn="just">
              <a:lnSpc>
                <a:spcPct val="120000"/>
              </a:lnSpc>
            </a:pPr>
            <a:r>
              <a:rPr lang="zh-CN" altLang="en-US" sz="2400" dirty="0">
                <a:cs typeface="微软雅黑" panose="020B0503020204020204" pitchFamily="34" charset="-122"/>
                <a:sym typeface="+mn-ea"/>
              </a:rPr>
              <a:t>查询名</a:t>
            </a:r>
            <a:r>
              <a:rPr lang="en-US" altLang="zh-CN" sz="2400" dirty="0">
                <a:cs typeface="微软雅黑" panose="020B0503020204020204" pitchFamily="34" charset="-122"/>
                <a:sym typeface="+mn-ea"/>
              </a:rPr>
              <a:t>(name)</a:t>
            </a:r>
            <a:r>
              <a:rPr lang="zh-CN" altLang="en-US" sz="2400" dirty="0">
                <a:cs typeface="微软雅黑" panose="020B0503020204020204" pitchFamily="34" charset="-122"/>
                <a:sym typeface="+mn-ea"/>
              </a:rPr>
              <a:t>：一般为</a:t>
            </a:r>
            <a:r>
              <a:rPr kumimoji="1" lang="en-US" altLang="zh-CN" noProof="0" dirty="0">
                <a:ln>
                  <a:noFill/>
                </a:ln>
                <a:solidFill>
                  <a:srgbClr val="C00000"/>
                </a:solidFill>
                <a:effectLst/>
                <a:uLnTx/>
                <a:uFillTx/>
                <a:cs typeface="微软雅黑" panose="020B0503020204020204" pitchFamily="34" charset="-122"/>
                <a:sym typeface="+mn-ea"/>
              </a:rPr>
              <a:t>要查询的域名</a:t>
            </a:r>
            <a:r>
              <a:rPr lang="zh-CN" altLang="en-US" sz="2400" dirty="0">
                <a:cs typeface="微软雅黑" panose="020B0503020204020204" pitchFamily="34" charset="-122"/>
                <a:sym typeface="+mn-ea"/>
              </a:rPr>
              <a:t>，有时是IP地址，用于反向查询</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20000"/>
              </a:lnSpc>
            </a:pPr>
            <a:r>
              <a:rPr lang="zh-CN" altLang="en-US" sz="2400" dirty="0">
                <a:cs typeface="微软雅黑" panose="020B0503020204020204" pitchFamily="34" charset="-122"/>
                <a:sym typeface="+mn-ea"/>
              </a:rPr>
              <a:t>查询类型</a:t>
            </a:r>
            <a:r>
              <a:rPr lang="en-US" altLang="zh-CN" sz="2400" dirty="0">
                <a:cs typeface="微软雅黑" panose="020B0503020204020204" pitchFamily="34" charset="-122"/>
                <a:sym typeface="+mn-ea"/>
              </a:rPr>
              <a:t>(type)</a:t>
            </a:r>
            <a:r>
              <a:rPr lang="zh-CN" altLang="en-US" sz="2400" dirty="0">
                <a:cs typeface="微软雅黑" panose="020B0503020204020204" pitchFamily="34" charset="-122"/>
                <a:sym typeface="+mn-ea"/>
              </a:rPr>
              <a:t>：DNS查询请求的</a:t>
            </a:r>
            <a:r>
              <a:rPr kumimoji="1" lang="en-US" altLang="zh-CN" sz="2400" noProof="0" dirty="0">
                <a:ln>
                  <a:noFill/>
                </a:ln>
                <a:solidFill>
                  <a:srgbClr val="C00000"/>
                </a:solidFill>
                <a:effectLst/>
                <a:uLnTx/>
                <a:uFillTx/>
                <a:cs typeface="微软雅黑" panose="020B0503020204020204" pitchFamily="34" charset="-122"/>
                <a:sym typeface="+mn-ea"/>
              </a:rPr>
              <a:t>资源类型</a:t>
            </a:r>
            <a:r>
              <a:rPr lang="zh-CN" altLang="en-US" sz="2400" dirty="0">
                <a:cs typeface="微软雅黑" panose="020B0503020204020204" pitchFamily="34" charset="-122"/>
                <a:sym typeface="+mn-ea"/>
              </a:rPr>
              <a:t>。通常查询类型为A类型，表示由域名获取对应的IP地址</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lvl="1" algn="just">
              <a:lnSpc>
                <a:spcPct val="120000"/>
              </a:lnSpc>
            </a:pPr>
            <a:r>
              <a:rPr lang="zh-CN" altLang="en-US" sz="2400" dirty="0">
                <a:cs typeface="微软雅黑" panose="020B0503020204020204" pitchFamily="34" charset="-122"/>
                <a:sym typeface="+mn-ea"/>
              </a:rPr>
              <a:t>查询类</a:t>
            </a:r>
            <a:r>
              <a:rPr lang="en-US" altLang="zh-CN" sz="2400" dirty="0">
                <a:cs typeface="微软雅黑" panose="020B0503020204020204" pitchFamily="34" charset="-122"/>
                <a:sym typeface="+mn-ea"/>
              </a:rPr>
              <a:t>(class)</a:t>
            </a:r>
            <a:r>
              <a:rPr lang="zh-CN" altLang="en-US" sz="2400" dirty="0">
                <a:cs typeface="微软雅黑" panose="020B0503020204020204" pitchFamily="34" charset="-122"/>
                <a:sym typeface="+mn-ea"/>
              </a:rPr>
              <a:t>：</a:t>
            </a:r>
            <a:r>
              <a:rPr kumimoji="1" lang="en-US" altLang="zh-CN" sz="2400" noProof="0" dirty="0">
                <a:ln>
                  <a:noFill/>
                </a:ln>
                <a:solidFill>
                  <a:srgbClr val="C00000"/>
                </a:solidFill>
                <a:effectLst/>
                <a:uLnTx/>
                <a:uFillTx/>
                <a:cs typeface="微软雅黑" panose="020B0503020204020204" pitchFamily="34" charset="-122"/>
                <a:sym typeface="+mn-ea"/>
              </a:rPr>
              <a:t>地址类型</a:t>
            </a:r>
            <a:r>
              <a:rPr lang="zh-CN" altLang="en-US" sz="2400" dirty="0">
                <a:cs typeface="微软雅黑" panose="020B0503020204020204" pitchFamily="34" charset="-122"/>
                <a:sym typeface="+mn-ea"/>
              </a:rPr>
              <a:t>，通常为互联网地址，值为1(IN)</a:t>
            </a:r>
            <a:endParaRPr lang="zh-CN" altLang="en-US" sz="2050" b="1" dirty="0">
              <a:solidFill>
                <a:srgbClr val="FF0000"/>
              </a:solidFill>
              <a:latin typeface="Times New Roman" panose="02020603050405020304" charset="0"/>
              <a:ea typeface="宋体" panose="02010600030101010101" pitchFamily="2" charset="-122"/>
              <a:cs typeface="Times New Roman" panose="02020603050405020304" charset="0"/>
              <a:sym typeface="+mn-ea"/>
            </a:endParaRPr>
          </a:p>
          <a:p>
            <a:pPr marL="742950" lvl="1" indent="-285750" algn="just">
              <a:lnSpc>
                <a:spcPct val="120000"/>
              </a:lnSpc>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243965"/>
            <a:ext cx="8417560" cy="61785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err="1">
                <a:sym typeface="+mn-ea"/>
              </a:rPr>
              <a:t>DNS报文格式的</a:t>
            </a:r>
            <a:r>
              <a:rPr kumimoji="1" lang="en-US" altLang="zh-CN" noProof="0" dirty="0" err="1">
                <a:ln>
                  <a:noFill/>
                </a:ln>
                <a:solidFill>
                  <a:srgbClr val="C00000"/>
                </a:solidFill>
                <a:effectLst/>
                <a:uLnTx/>
                <a:uFillTx/>
                <a:cs typeface="微软雅黑" panose="020B0503020204020204" pitchFamily="34" charset="-122"/>
                <a:sym typeface="+mn-ea"/>
              </a:rPr>
              <a:t>问题部分</a:t>
            </a:r>
            <a:endParaRPr kumimoji="1" lang="en-US" altLang="zh-CN" noProof="0" dirty="0">
              <a:ln>
                <a:noFill/>
              </a:ln>
              <a:solidFill>
                <a:srgbClr val="C00000"/>
              </a:solidFill>
              <a:effectLst/>
              <a:uLnTx/>
              <a:uFillTx/>
              <a:cs typeface="微软雅黑" panose="020B0503020204020204" pitchFamily="34" charset="-122"/>
              <a:sym typeface="+mn-ea"/>
            </a:endParaRPr>
          </a:p>
        </p:txBody>
      </p:sp>
      <p:sp>
        <p:nvSpPr>
          <p:cNvPr id="11" name="文本框 10"/>
          <p:cNvSpPr txBox="1"/>
          <p:nvPr/>
        </p:nvSpPr>
        <p:spPr>
          <a:xfrm>
            <a:off x="4729383" y="5419285"/>
            <a:ext cx="1733167"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问题部分格式</a:t>
            </a:r>
          </a:p>
        </p:txBody>
      </p:sp>
      <p:graphicFrame>
        <p:nvGraphicFramePr>
          <p:cNvPr id="12" name="表格 6"/>
          <p:cNvGraphicFramePr>
            <a:graphicFrameLocks noGrp="1"/>
          </p:cNvGraphicFramePr>
          <p:nvPr/>
        </p:nvGraphicFramePr>
        <p:xfrm>
          <a:off x="3747424" y="5819368"/>
          <a:ext cx="3796146" cy="396240"/>
        </p:xfrm>
        <a:graphic>
          <a:graphicData uri="http://schemas.openxmlformats.org/drawingml/2006/table">
            <a:tbl>
              <a:tblPr firstRow="1" bandRow="1">
                <a:tableStyleId>{5C22544A-7EE6-4342-B048-85BDC9FD1C3A}</a:tableStyleId>
              </a:tblPr>
              <a:tblGrid>
                <a:gridCol w="3796146">
                  <a:extLst>
                    <a:ext uri="{9D8B030D-6E8A-4147-A177-3AD203B41FA5}">
                      <a16:colId xmlns:a16="http://schemas.microsoft.com/office/drawing/2014/main" val="20000"/>
                    </a:ext>
                  </a:extLst>
                </a:gridCol>
              </a:tblGrid>
              <a:tr h="370840">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查询名</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5" name="表格 6"/>
          <p:cNvGraphicFramePr>
            <a:graphicFrameLocks noGrp="1"/>
          </p:cNvGraphicFramePr>
          <p:nvPr/>
        </p:nvGraphicFramePr>
        <p:xfrm>
          <a:off x="3747424" y="6169317"/>
          <a:ext cx="3796146" cy="396240"/>
        </p:xfrm>
        <a:graphic>
          <a:graphicData uri="http://schemas.openxmlformats.org/drawingml/2006/table">
            <a:tbl>
              <a:tblPr firstRow="1" bandRow="1">
                <a:tableStyleId>{5C22544A-7EE6-4342-B048-85BDC9FD1C3A}</a:tableStyleId>
              </a:tblPr>
              <a:tblGrid>
                <a:gridCol w="1898073">
                  <a:extLst>
                    <a:ext uri="{9D8B030D-6E8A-4147-A177-3AD203B41FA5}">
                      <a16:colId xmlns:a16="http://schemas.microsoft.com/office/drawing/2014/main" val="20000"/>
                    </a:ext>
                  </a:extLst>
                </a:gridCol>
                <a:gridCol w="1898073">
                  <a:extLst>
                    <a:ext uri="{9D8B030D-6E8A-4147-A177-3AD203B41FA5}">
                      <a16:colId xmlns:a16="http://schemas.microsoft.com/office/drawing/2014/main" val="20001"/>
                    </a:ext>
                  </a:extLst>
                </a:gridCol>
              </a:tblGrid>
              <a:tr h="370840">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查询类型</a:t>
                      </a:r>
                    </a:p>
                  </a:txBody>
                  <a:tcPr>
                    <a:solidFill>
                      <a:schemeClr val="accent1">
                        <a:lumMod val="40000"/>
                        <a:lumOff val="60000"/>
                      </a:schemeClr>
                    </a:solidFill>
                  </a:tcPr>
                </a:tc>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查询类</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87919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59</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50188"/>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20000"/>
              </a:lnSpc>
              <a:buClrTx/>
              <a:buSzTx/>
              <a:buFont typeface="Wingdings" panose="05000000000000000000" pitchFamily="2" charset="2"/>
              <a:buChar char="Ø"/>
            </a:pPr>
            <a:r>
              <a:rPr lang="zh-CN" altLang="en-US" dirty="0">
                <a:cs typeface="微软雅黑" panose="020B0503020204020204" pitchFamily="34" charset="-122"/>
                <a:sym typeface="+mn-ea"/>
              </a:rPr>
              <a:t>资源记录部分是DNS报文格式的最后3个字段，</a:t>
            </a:r>
            <a:r>
              <a:rPr kumimoji="1" lang="en-US" altLang="zh-CN" noProof="0" dirty="0">
                <a:ln>
                  <a:noFill/>
                </a:ln>
                <a:solidFill>
                  <a:srgbClr val="C00000"/>
                </a:solidFill>
                <a:effectLst/>
                <a:uLnTx/>
                <a:uFillTx/>
                <a:cs typeface="微软雅黑" panose="020B0503020204020204" pitchFamily="34" charset="-122"/>
                <a:sym typeface="+mn-ea"/>
              </a:rPr>
              <a:t>只有在DNS响应报文中才出现</a:t>
            </a:r>
            <a:r>
              <a:rPr lang="zh-CN" altLang="en-US" dirty="0">
                <a:cs typeface="微软雅黑" panose="020B0503020204020204" pitchFamily="34" charset="-122"/>
                <a:sym typeface="+mn-ea"/>
              </a:rPr>
              <a:t>，包括</a:t>
            </a:r>
            <a:r>
              <a:rPr kumimoji="1" lang="en-US" altLang="zh-CN" noProof="0" dirty="0">
                <a:ln>
                  <a:noFill/>
                </a:ln>
                <a:solidFill>
                  <a:srgbClr val="C00000"/>
                </a:solidFill>
                <a:effectLst/>
                <a:uLnTx/>
                <a:uFillTx/>
                <a:cs typeface="微软雅黑" panose="020B0503020204020204" pitchFamily="34" charset="-122"/>
                <a:sym typeface="+mn-ea"/>
              </a:rPr>
              <a:t>回答问题区域字段、权威名字服务器区域字段、附加信息区域字段</a:t>
            </a:r>
            <a:r>
              <a:rPr lang="zh-CN" altLang="en-US" dirty="0">
                <a:cs typeface="微软雅黑" panose="020B0503020204020204" pitchFamily="34" charset="-122"/>
                <a:sym typeface="+mn-ea"/>
              </a:rPr>
              <a:t>。这3个字段都采用</a:t>
            </a:r>
            <a:r>
              <a:rPr kumimoji="1" lang="en-US" altLang="zh-CN" noProof="0" dirty="0" err="1">
                <a:ln>
                  <a:noFill/>
                </a:ln>
                <a:solidFill>
                  <a:srgbClr val="C00000"/>
                </a:solidFill>
                <a:effectLst/>
                <a:uLnTx/>
                <a:uFillTx/>
                <a:cs typeface="微软雅黑" panose="020B0503020204020204" pitchFamily="34" charset="-122"/>
                <a:sym typeface="+mn-ea"/>
              </a:rPr>
              <a:t>资源记录</a:t>
            </a:r>
            <a:r>
              <a:rPr lang="zh-CN" altLang="en-US" dirty="0">
                <a:cs typeface="微软雅黑" panose="020B0503020204020204" pitchFamily="34" charset="-122"/>
                <a:sym typeface="+mn-ea"/>
              </a:rPr>
              <a:t>的格式</a:t>
            </a:r>
            <a:endParaRPr lang="zh-CN" altLang="en-US" dirty="0">
              <a:cs typeface="微软雅黑" panose="020B0503020204020204" pitchFamily="34" charset="-122"/>
            </a:endParaRPr>
          </a:p>
          <a:p>
            <a:pPr marL="285750" lvl="1" indent="-285750" algn="just">
              <a:lnSpc>
                <a:spcPct val="120000"/>
              </a:lnSpc>
              <a:buClrTx/>
              <a:buSzTx/>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243965"/>
            <a:ext cx="9606915" cy="63563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err="1">
                <a:sym typeface="+mn-ea"/>
              </a:rPr>
              <a:t>DNS报文格式的</a:t>
            </a:r>
            <a:r>
              <a:rPr kumimoji="1" lang="en-US" altLang="zh-CN" noProof="0" dirty="0" err="1">
                <a:ln>
                  <a:noFill/>
                </a:ln>
                <a:solidFill>
                  <a:srgbClr val="C00000"/>
                </a:solidFill>
                <a:effectLst/>
                <a:uLnTx/>
                <a:uFillTx/>
                <a:cs typeface="微软雅黑" panose="020B0503020204020204" pitchFamily="34" charset="-122"/>
                <a:sym typeface="+mn-ea"/>
              </a:rPr>
              <a:t>资源记录</a:t>
            </a:r>
            <a:r>
              <a:rPr kumimoji="1" lang="en-US" altLang="zh-CN" noProof="0" dirty="0">
                <a:ln>
                  <a:noFill/>
                </a:ln>
                <a:solidFill>
                  <a:srgbClr val="C00000"/>
                </a:solidFill>
                <a:effectLst/>
                <a:uLnTx/>
                <a:uFillTx/>
                <a:cs typeface="微软雅黑" panose="020B0503020204020204" pitchFamily="34" charset="-122"/>
                <a:sym typeface="+mn-ea"/>
              </a:rPr>
              <a:t>(RR, Resource Record)部分</a:t>
            </a:r>
          </a:p>
        </p:txBody>
      </p:sp>
      <p:sp>
        <p:nvSpPr>
          <p:cNvPr id="26" name="文本框 25"/>
          <p:cNvSpPr txBox="1"/>
          <p:nvPr/>
        </p:nvSpPr>
        <p:spPr>
          <a:xfrm>
            <a:off x="5417914" y="3856518"/>
            <a:ext cx="4020704" cy="2340000"/>
          </a:xfrm>
          <a:prstGeom prst="rect">
            <a:avLst/>
          </a:prstGeom>
          <a:noFill/>
          <a:ln w="38100">
            <a:solidFill>
              <a:srgbClr val="FF0000"/>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10060940" y="4788535"/>
            <a:ext cx="1759585" cy="706755"/>
          </a:xfrm>
          <a:prstGeom prst="rect">
            <a:avLst/>
          </a:prstGeom>
          <a:noFill/>
        </p:spPr>
        <p:txBody>
          <a:bodyPr wrap="square">
            <a:spAutoFit/>
          </a:bodyPr>
          <a:lstStyle/>
          <a:p>
            <a:pPr algn="ct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资源记录格式</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箭头: 右 18"/>
          <p:cNvSpPr/>
          <p:nvPr/>
        </p:nvSpPr>
        <p:spPr>
          <a:xfrm>
            <a:off x="9586858" y="5015710"/>
            <a:ext cx="489527" cy="2000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29" name="表格 6"/>
          <p:cNvGraphicFramePr>
            <a:graphicFrameLocks noGrp="1"/>
          </p:cNvGraphicFramePr>
          <p:nvPr/>
        </p:nvGraphicFramePr>
        <p:xfrm>
          <a:off x="692725" y="4224803"/>
          <a:ext cx="3796145" cy="1381760"/>
        </p:xfrm>
        <a:graphic>
          <a:graphicData uri="http://schemas.openxmlformats.org/drawingml/2006/table">
            <a:tbl>
              <a:tblPr firstRow="1" bandRow="1">
                <a:tableStyleId>{5C22544A-7EE6-4342-B048-85BDC9FD1C3A}</a:tableStyleId>
              </a:tblPr>
              <a:tblGrid>
                <a:gridCol w="3796145">
                  <a:extLst>
                    <a:ext uri="{9D8B030D-6E8A-4147-A177-3AD203B41FA5}">
                      <a16:colId xmlns:a16="http://schemas.microsoft.com/office/drawing/2014/main" val="20000"/>
                    </a:ext>
                  </a:extLst>
                </a:gridCol>
              </a:tblGrid>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回答问题区域（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Answers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权威名字服务器区域（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Authoritative name servers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附加信息区域（</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Additional records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bl>
          </a:graphicData>
        </a:graphic>
      </p:graphicFrame>
      <p:graphicFrame>
        <p:nvGraphicFramePr>
          <p:cNvPr id="30" name="表格 5"/>
          <p:cNvGraphicFramePr>
            <a:graphicFrameLocks noGrp="1"/>
          </p:cNvGraphicFramePr>
          <p:nvPr/>
        </p:nvGraphicFramePr>
        <p:xfrm>
          <a:off x="5637526" y="3901194"/>
          <a:ext cx="3581400" cy="2250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tblGrid>
              <a:tr h="39624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NAME</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TYPE</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class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生存时间（</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TTL</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3"/>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资源数据长度（</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RDLENGTH</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4"/>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RDATA</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5"/>
                  </a:ext>
                </a:extLst>
              </a:tr>
            </a:tbl>
          </a:graphicData>
        </a:graphic>
      </p:graphicFrame>
      <p:cxnSp>
        <p:nvCxnSpPr>
          <p:cNvPr id="31" name="直接箭头连接符 30"/>
          <p:cNvCxnSpPr/>
          <p:nvPr/>
        </p:nvCxnSpPr>
        <p:spPr>
          <a:xfrm>
            <a:off x="4627418" y="4460067"/>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627418" y="4901829"/>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627418" y="5301939"/>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055464" y="5723224"/>
            <a:ext cx="2761615" cy="398780"/>
          </a:xfrm>
          <a:prstGeom prst="rect">
            <a:avLst/>
          </a:prstGeom>
          <a:noFill/>
        </p:spPr>
        <p:txBody>
          <a:bodyPr wrap="non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报文资源记录部分</a:t>
            </a:r>
          </a:p>
        </p:txBody>
      </p:sp>
    </p:spTree>
    <p:extLst>
      <p:ext uri="{BB962C8B-B14F-4D97-AF65-F5344CB8AC3E}">
        <p14:creationId xmlns:p14="http://schemas.microsoft.com/office/powerpoint/2010/main" val="2707177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本章目标</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fontScale="92500" lnSpcReduction="10000"/>
          </a:bodyPr>
          <a:lstStyle/>
          <a:p>
            <a:pPr marL="514350" indent="-514350" algn="just">
              <a:lnSpc>
                <a:spcPct val="120000"/>
              </a:lnSpc>
              <a:buFont typeface="+mj-lt"/>
              <a:buAutoNum type="arabicPeriod"/>
            </a:pPr>
            <a:r>
              <a:rPr kumimoji="1" lang="zh-CN" altLang="en-US" dirty="0"/>
              <a:t>掌握应用进程通信方式以及服务进程工作模式</a:t>
            </a:r>
          </a:p>
          <a:p>
            <a:pPr marL="514350" indent="-514350" algn="just">
              <a:lnSpc>
                <a:spcPct val="120000"/>
              </a:lnSpc>
              <a:buFont typeface="+mj-lt"/>
              <a:buAutoNum type="arabicPeriod"/>
            </a:pPr>
            <a:r>
              <a:rPr kumimoji="1" lang="zh-CN" altLang="en-US" dirty="0"/>
              <a:t>掌握域名系统基本原理和工作机制</a:t>
            </a:r>
            <a:endParaRPr kumimoji="1" lang="en-US" altLang="zh-CN" dirty="0"/>
          </a:p>
          <a:p>
            <a:pPr marL="514350" indent="-514350" algn="just">
              <a:lnSpc>
                <a:spcPct val="120000"/>
              </a:lnSpc>
              <a:buFont typeface="+mj-lt"/>
              <a:buAutoNum type="arabicPeriod"/>
            </a:pPr>
            <a:r>
              <a:rPr kumimoji="1" lang="zh-CN" altLang="en-US" dirty="0"/>
              <a:t>掌握电子邮件系统体系结构及基本工作原理</a:t>
            </a:r>
          </a:p>
          <a:p>
            <a:pPr marL="514350" indent="-514350" algn="just">
              <a:lnSpc>
                <a:spcPct val="120000"/>
              </a:lnSpc>
              <a:buFont typeface="+mj-lt"/>
              <a:buAutoNum type="arabicPeriod"/>
            </a:pPr>
            <a:r>
              <a:rPr kumimoji="1" lang="zh-CN" altLang="en-US" dirty="0"/>
              <a:t>了解</a:t>
            </a:r>
            <a:r>
              <a:rPr kumimoji="1" lang="en-US" altLang="zh-CN" dirty="0"/>
              <a:t>WWW</a:t>
            </a:r>
            <a:r>
              <a:rPr kumimoji="1" lang="zh-CN" altLang="en-US" dirty="0"/>
              <a:t>系统结构框架、静态和动态</a:t>
            </a:r>
            <a:r>
              <a:rPr kumimoji="1" lang="en-US" altLang="zh-CN" dirty="0"/>
              <a:t>Web</a:t>
            </a:r>
            <a:r>
              <a:rPr kumimoji="1" lang="zh-CN" altLang="en-US" dirty="0"/>
              <a:t>及其应用技术，掌握</a:t>
            </a:r>
            <a:r>
              <a:rPr kumimoji="1" lang="en-US" altLang="zh-CN" dirty="0"/>
              <a:t>HTTP</a:t>
            </a:r>
            <a:r>
              <a:rPr kumimoji="1" lang="zh-CN" altLang="en-US" dirty="0"/>
              <a:t>协议及其工作原理</a:t>
            </a:r>
            <a:endParaRPr kumimoji="1" lang="en-US" altLang="zh-CN" dirty="0"/>
          </a:p>
          <a:p>
            <a:pPr marL="514350" indent="-514350" algn="just">
              <a:lnSpc>
                <a:spcPct val="120000"/>
              </a:lnSpc>
              <a:buFont typeface="+mj-lt"/>
              <a:buAutoNum type="arabicPeriod"/>
            </a:pPr>
            <a:r>
              <a:rPr kumimoji="1" lang="zh-CN" altLang="en-US" dirty="0"/>
              <a:t>了解流媒体基本概念、数字音视频与编码、流式存储媒体、直播与实时音视频、流媒体动态自适应传输</a:t>
            </a:r>
          </a:p>
          <a:p>
            <a:pPr marL="514350" indent="-514350" algn="just">
              <a:lnSpc>
                <a:spcPct val="120000"/>
              </a:lnSpc>
              <a:buFont typeface="+mj-lt"/>
              <a:buAutoNum type="arabicPeriod"/>
            </a:pPr>
            <a:r>
              <a:rPr kumimoji="1" lang="zh-CN" altLang="en-US" dirty="0"/>
              <a:t>了解内容分发背景及内容分发网络、以及</a:t>
            </a:r>
            <a:r>
              <a:rPr kumimoji="1" lang="en-US" altLang="zh-CN" dirty="0"/>
              <a:t>P2P</a:t>
            </a:r>
            <a:r>
              <a:rPr kumimoji="1" lang="zh-CN" altLang="en-US" dirty="0"/>
              <a:t>网络的工作机制</a:t>
            </a:r>
            <a:endParaRPr kumimoji="1" lang="en-US" altLang="zh-CN" dirty="0"/>
          </a:p>
          <a:p>
            <a:pPr marL="514350" indent="-514350" algn="just">
              <a:lnSpc>
                <a:spcPct val="120000"/>
              </a:lnSpc>
              <a:buFont typeface="+mj-lt"/>
              <a:buAutoNum type="arabicPeriod"/>
            </a:pPr>
            <a:r>
              <a:rPr kumimoji="1" lang="zh-CN" altLang="en-US" dirty="0"/>
              <a:t>掌握</a:t>
            </a:r>
            <a:r>
              <a:rPr kumimoji="1" lang="en-US" altLang="zh-CN" dirty="0"/>
              <a:t>Telnet</a:t>
            </a:r>
            <a:r>
              <a:rPr kumimoji="1" lang="zh-CN" altLang="en-US" dirty="0"/>
              <a:t>、</a:t>
            </a:r>
            <a:r>
              <a:rPr kumimoji="1" lang="en-US" altLang="zh-CN" dirty="0"/>
              <a:t>FTP</a:t>
            </a:r>
            <a:r>
              <a:rPr kumimoji="1" lang="zh-CN" altLang="en-US" dirty="0"/>
              <a:t>、</a:t>
            </a:r>
            <a:r>
              <a:rPr kumimoji="1" lang="en-US" altLang="zh-CN" dirty="0"/>
              <a:t>SNMP</a:t>
            </a:r>
            <a:r>
              <a:rPr kumimoji="1" lang="zh-CN" altLang="en-US" dirty="0"/>
              <a:t>等应用层协议的工作原理</a:t>
            </a:r>
          </a:p>
        </p:txBody>
      </p:sp>
      <p:sp>
        <p:nvSpPr>
          <p:cNvPr id="10" name="灯片编号占位符 9">
            <a:extLst>
              <a:ext uri="{FF2B5EF4-FFF2-40B4-BE49-F238E27FC236}">
                <a16:creationId xmlns:a16="http://schemas.microsoft.com/office/drawing/2014/main" id="{E4DA8857-A0B9-004B-97F3-80764C9D31C3}"/>
              </a:ext>
            </a:extLst>
          </p:cNvPr>
          <p:cNvSpPr>
            <a:spLocks noGrp="1"/>
          </p:cNvSpPr>
          <p:nvPr>
            <p:ph type="sldNum" sz="quarter" idx="12"/>
          </p:nvPr>
        </p:nvSpPr>
        <p:spPr/>
        <p:txBody>
          <a:bodyPr/>
          <a:lstStyle/>
          <a:p>
            <a:fld id="{8D4D1E41-7A09-AB4A-A4E1-09765ADA2698}" type="slidenum">
              <a:rPr kumimoji="1" lang="zh-CN" altLang="en-US" smtClean="0"/>
              <a:t>6</a:t>
            </a:fld>
            <a:endParaRPr kumimoji="1" lang="zh-CN" altLang="en-US" dirty="0"/>
          </a:p>
        </p:txBody>
      </p:sp>
    </p:spTree>
    <p:extLst>
      <p:ext uri="{BB962C8B-B14F-4D97-AF65-F5344CB8AC3E}">
        <p14:creationId xmlns:p14="http://schemas.microsoft.com/office/powerpoint/2010/main" val="134262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60</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52625"/>
            <a:ext cx="693864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域名：</a:t>
            </a:r>
            <a:r>
              <a:rPr kumimoji="1" lang="en-US" altLang="zh-CN" sz="2400" noProof="0" dirty="0">
                <a:ln>
                  <a:noFill/>
                </a:ln>
                <a:solidFill>
                  <a:srgbClr val="C00000"/>
                </a:solidFill>
                <a:effectLst/>
                <a:uLnTx/>
                <a:uFillTx/>
                <a:cs typeface="微软雅黑" panose="020B0503020204020204" pitchFamily="34" charset="-122"/>
                <a:sym typeface="+mn-ea"/>
              </a:rPr>
              <a:t>DNS请求</a:t>
            </a:r>
            <a:r>
              <a:rPr lang="zh-CN" altLang="en-US" sz="2400" dirty="0">
                <a:cs typeface="微软雅黑" panose="020B0503020204020204" pitchFamily="34" charset="-122"/>
                <a:sym typeface="+mn-ea"/>
              </a:rPr>
              <a:t>的域名</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类型：</a:t>
            </a:r>
            <a:r>
              <a:rPr kumimoji="1" lang="en-US" altLang="zh-CN" sz="2400" noProof="0" dirty="0">
                <a:ln>
                  <a:noFill/>
                </a:ln>
                <a:solidFill>
                  <a:srgbClr val="C00000"/>
                </a:solidFill>
                <a:effectLst/>
                <a:uLnTx/>
                <a:uFillTx/>
                <a:cs typeface="微软雅黑" panose="020B0503020204020204" pitchFamily="34" charset="-122"/>
                <a:sym typeface="+mn-ea"/>
              </a:rPr>
              <a:t>资源记录的类型</a:t>
            </a:r>
            <a:r>
              <a:rPr lang="zh-CN" altLang="en-US" sz="2400" dirty="0">
                <a:cs typeface="微软雅黑" panose="020B0503020204020204" pitchFamily="34" charset="-122"/>
                <a:sym typeface="+mn-ea"/>
              </a:rPr>
              <a:t>，与问题部分中的查询类型值相同</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类：</a:t>
            </a:r>
            <a:r>
              <a:rPr kumimoji="1" lang="en-US" altLang="zh-CN" sz="2400" noProof="0" dirty="0">
                <a:ln>
                  <a:noFill/>
                </a:ln>
                <a:solidFill>
                  <a:srgbClr val="C00000"/>
                </a:solidFill>
                <a:effectLst/>
                <a:uLnTx/>
                <a:uFillTx/>
                <a:cs typeface="微软雅黑" panose="020B0503020204020204" pitchFamily="34" charset="-122"/>
                <a:sym typeface="+mn-ea"/>
              </a:rPr>
              <a:t>地址类型</a:t>
            </a:r>
            <a:r>
              <a:rPr lang="zh-CN" altLang="en-US" sz="2400" dirty="0">
                <a:cs typeface="微软雅黑" panose="020B0503020204020204" pitchFamily="34" charset="-122"/>
                <a:sym typeface="+mn-ea"/>
              </a:rPr>
              <a:t>，与问题部分中的查询类值相同</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生存时间：以秒为单位，表示</a:t>
            </a:r>
            <a:r>
              <a:rPr kumimoji="1" lang="en-US" altLang="zh-CN" sz="2400" noProof="0" dirty="0">
                <a:ln>
                  <a:noFill/>
                </a:ln>
                <a:solidFill>
                  <a:srgbClr val="C00000"/>
                </a:solidFill>
                <a:effectLst/>
                <a:uLnTx/>
                <a:uFillTx/>
                <a:cs typeface="微软雅黑" panose="020B0503020204020204" pitchFamily="34" charset="-122"/>
                <a:sym typeface="+mn-ea"/>
              </a:rPr>
              <a:t>资源记录的生命周期</a:t>
            </a:r>
            <a:r>
              <a:rPr lang="zh-CN" altLang="en-US" sz="2400" dirty="0">
                <a:cs typeface="微软雅黑" panose="020B0503020204020204" pitchFamily="34" charset="-122"/>
                <a:sym typeface="+mn-ea"/>
              </a:rPr>
              <a:t>，一般用于当地址解析程序取出资源记录后决定保存及使用缓存数据的时间。它同时也可以表明该资源记录的稳定程度，稳定的信息会被分配一个很大的值</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资源数据长度：资源数据的长度</a:t>
            </a:r>
            <a:endParaRPr lang="zh-CN" altLang="en-US"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00000"/>
              </a:lnSpc>
              <a:spcBef>
                <a:spcPts val="300"/>
              </a:spcBef>
              <a:spcAft>
                <a:spcPts val="0"/>
              </a:spcAft>
              <a:buFont typeface="Wingdings" panose="05000000000000000000" pitchFamily="2" charset="2"/>
              <a:buChar char="Ø"/>
            </a:pPr>
            <a:r>
              <a:rPr lang="zh-CN" altLang="en-US" sz="2400" dirty="0">
                <a:cs typeface="微软雅黑" panose="020B0503020204020204" pitchFamily="34" charset="-122"/>
                <a:sym typeface="+mn-ea"/>
              </a:rPr>
              <a:t>资源数据：表示按</a:t>
            </a:r>
            <a:r>
              <a:rPr kumimoji="1" lang="en-US" altLang="zh-CN" sz="2400" noProof="0" dirty="0">
                <a:ln>
                  <a:noFill/>
                </a:ln>
                <a:solidFill>
                  <a:srgbClr val="C00000"/>
                </a:solidFill>
                <a:effectLst/>
                <a:uLnTx/>
                <a:uFillTx/>
                <a:cs typeface="微软雅黑" panose="020B0503020204020204" pitchFamily="34" charset="-122"/>
                <a:sym typeface="+mn-ea"/>
              </a:rPr>
              <a:t>查询段要求</a:t>
            </a:r>
            <a:r>
              <a:rPr lang="zh-CN" altLang="en-US" sz="2400" dirty="0">
                <a:cs typeface="微软雅黑" panose="020B0503020204020204" pitchFamily="34" charset="-122"/>
                <a:sym typeface="+mn-ea"/>
              </a:rPr>
              <a:t>返回的相关资源记录的数据</a:t>
            </a:r>
            <a:endParaRPr lang="en-US" altLang="zh-CN" sz="2400"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lvl="1" indent="-342900" algn="just">
              <a:lnSpc>
                <a:spcPct val="100000"/>
              </a:lnSpc>
              <a:spcBef>
                <a:spcPts val="300"/>
              </a:spcBef>
              <a:spcAft>
                <a:spcPts val="0"/>
              </a:spcAft>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351915"/>
            <a:ext cx="8417560" cy="643890"/>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a:t>
            </a:r>
            <a:r>
              <a:rPr lang="zh-CN" altLang="en-US" dirty="0">
                <a:sym typeface="+mn-ea"/>
              </a:rPr>
              <a:t>报文格式的</a:t>
            </a:r>
            <a:r>
              <a:rPr kumimoji="1" lang="en-US" altLang="zh-CN" noProof="0" dirty="0">
                <a:ln>
                  <a:noFill/>
                </a:ln>
                <a:solidFill>
                  <a:srgbClr val="C00000"/>
                </a:solidFill>
                <a:effectLst/>
                <a:uLnTx/>
                <a:uFillTx/>
                <a:cs typeface="微软雅黑" panose="020B0503020204020204" pitchFamily="34" charset="-122"/>
                <a:sym typeface="+mn-ea"/>
              </a:rPr>
              <a:t>资源记录格式</a:t>
            </a:r>
          </a:p>
        </p:txBody>
      </p:sp>
      <p:sp>
        <p:nvSpPr>
          <p:cNvPr id="11" name="文本框 10"/>
          <p:cNvSpPr txBox="1"/>
          <p:nvPr/>
        </p:nvSpPr>
        <p:spPr>
          <a:xfrm>
            <a:off x="8491855" y="1491615"/>
            <a:ext cx="2964180" cy="460375"/>
          </a:xfrm>
          <a:prstGeom prst="rect">
            <a:avLst/>
          </a:prstGeom>
          <a:noFill/>
        </p:spPr>
        <p:txBody>
          <a:bodyPr wrap="square">
            <a:spAutoFit/>
          </a:bodyPr>
          <a:lstStyle/>
          <a:p>
            <a:pPr algn="ctr">
              <a:buClrTx/>
              <a:buSzTx/>
              <a:buFontTx/>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DNS资源记录格式</a:t>
            </a:r>
          </a:p>
        </p:txBody>
      </p:sp>
      <p:graphicFrame>
        <p:nvGraphicFramePr>
          <p:cNvPr id="14" name="表格 5"/>
          <p:cNvGraphicFramePr>
            <a:graphicFrameLocks noGrp="1"/>
          </p:cNvGraphicFramePr>
          <p:nvPr/>
        </p:nvGraphicFramePr>
        <p:xfrm>
          <a:off x="8239045" y="1987867"/>
          <a:ext cx="3581480" cy="2250440"/>
        </p:xfrm>
        <a:graphic>
          <a:graphicData uri="http://schemas.openxmlformats.org/drawingml/2006/table">
            <a:tbl>
              <a:tblPr firstRow="1" bandRow="1">
                <a:tableStyleId>{5C22544A-7EE6-4342-B048-85BDC9FD1C3A}</a:tableStyleId>
              </a:tblPr>
              <a:tblGrid>
                <a:gridCol w="3581480">
                  <a:extLst>
                    <a:ext uri="{9D8B030D-6E8A-4147-A177-3AD203B41FA5}">
                      <a16:colId xmlns:a16="http://schemas.microsoft.com/office/drawing/2014/main" val="20000"/>
                    </a:ext>
                  </a:extLst>
                </a:gridCol>
              </a:tblGrid>
              <a:tr h="39624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NAME</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TYPE</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1"/>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class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2"/>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生存时间（</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TTL</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3"/>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资源数据长度（</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RDLENGTH</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4"/>
                  </a:ext>
                </a:extLst>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RDATA</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p>
                  </a:txBody>
                  <a:tcPr/>
                </a:tc>
                <a:extLst>
                  <a:ext uri="{0D108BD9-81ED-4DB2-BD59-A6C34878D82A}">
                    <a16:rowId xmlns:a16="http://schemas.microsoft.com/office/drawing/2014/main" val="10005"/>
                  </a:ext>
                </a:extLst>
              </a:tr>
            </a:tbl>
          </a:graphicData>
        </a:graphic>
      </p:graphicFrame>
      <p:pic>
        <p:nvPicPr>
          <p:cNvPr id="12" name="图片 11"/>
          <p:cNvPicPr>
            <a:picLocks noChangeAspect="1"/>
          </p:cNvPicPr>
          <p:nvPr/>
        </p:nvPicPr>
        <p:blipFill>
          <a:blip r:embed="rId3"/>
          <a:stretch>
            <a:fillRect/>
          </a:stretch>
        </p:blipFill>
        <p:spPr>
          <a:xfrm>
            <a:off x="8044815" y="4313555"/>
            <a:ext cx="3855720" cy="1688465"/>
          </a:xfrm>
          <a:prstGeom prst="rect">
            <a:avLst/>
          </a:prstGeom>
        </p:spPr>
      </p:pic>
      <p:sp>
        <p:nvSpPr>
          <p:cNvPr id="16" name="文本框 15"/>
          <p:cNvSpPr txBox="1"/>
          <p:nvPr/>
        </p:nvSpPr>
        <p:spPr>
          <a:xfrm>
            <a:off x="8365196" y="6078537"/>
            <a:ext cx="3329178" cy="400110"/>
          </a:xfrm>
          <a:prstGeom prst="rect">
            <a:avLst/>
          </a:prstGeom>
          <a:noFill/>
        </p:spPr>
        <p:txBody>
          <a:bodyPr wrap="square">
            <a:spAutoFit/>
          </a:bodyPr>
          <a:lstStyle/>
          <a:p>
            <a:pPr algn="ctr"/>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资源记录抓包示例</a:t>
            </a:r>
          </a:p>
        </p:txBody>
      </p:sp>
    </p:spTree>
    <p:extLst>
      <p:ext uri="{BB962C8B-B14F-4D97-AF65-F5344CB8AC3E}">
        <p14:creationId xmlns:p14="http://schemas.microsoft.com/office/powerpoint/2010/main" val="1160109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61</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2493645"/>
            <a:ext cx="1116838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cs.vu.nl.      86400  IN   </a:t>
            </a:r>
            <a:r>
              <a:rPr kumimoji="1" lang="en-US" altLang="zh-CN" sz="2000" noProof="0" dirty="0">
                <a:ln>
                  <a:noFill/>
                </a:ln>
                <a:solidFill>
                  <a:srgbClr val="C00000"/>
                </a:solidFill>
                <a:effectLst/>
                <a:uLnTx/>
                <a:uFillTx/>
                <a:cs typeface="微软雅黑" panose="020B0503020204020204" pitchFamily="34" charset="-122"/>
                <a:sym typeface="+mn-ea"/>
              </a:rPr>
              <a:t>SOA</a:t>
            </a:r>
            <a:r>
              <a:rPr lang="en-US" altLang="zh-CN" sz="2000" dirty="0">
                <a:solidFill>
                  <a:schemeClr val="tx1"/>
                </a:solidFill>
                <a:cs typeface="Times New Roman" panose="02020603050405020304" charset="0"/>
                <a:sym typeface="+mn-ea"/>
              </a:rPr>
              <a:t>   hostmaster.cs.vu.nl. 2020091500 7200 3600 2419200 7200</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cs.vu.nl.      86400  IN   </a:t>
            </a:r>
            <a:r>
              <a:rPr kumimoji="1" lang="en-US" altLang="zh-CN" sz="2000" noProof="0" dirty="0">
                <a:ln>
                  <a:noFill/>
                </a:ln>
                <a:solidFill>
                  <a:srgbClr val="C00000"/>
                </a:solidFill>
                <a:effectLst/>
                <a:uLnTx/>
                <a:uFillTx/>
                <a:cs typeface="微软雅黑" panose="020B0503020204020204" pitchFamily="34" charset="-122"/>
                <a:sym typeface="+mn-ea"/>
              </a:rPr>
              <a:t>TX</a:t>
            </a:r>
            <a:r>
              <a:rPr lang="en-US" altLang="zh-CN" sz="2000" dirty="0">
                <a:solidFill>
                  <a:schemeClr val="tx1"/>
                </a:solidFill>
                <a:cs typeface="Times New Roman" panose="02020603050405020304" charset="0"/>
                <a:sym typeface="+mn-ea"/>
              </a:rPr>
              <a:t>T “Vrije Universiteit - Mathematics and Computer Science"</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cs.vu.nl.      7200    IN   </a:t>
            </a:r>
            <a:r>
              <a:rPr kumimoji="1" lang="en-US" altLang="zh-CN" sz="2000" noProof="0" dirty="0">
                <a:ln>
                  <a:noFill/>
                </a:ln>
                <a:solidFill>
                  <a:srgbClr val="C00000"/>
                </a:solidFill>
                <a:effectLst/>
                <a:uLnTx/>
                <a:uFillTx/>
                <a:cs typeface="微软雅黑" panose="020B0503020204020204" pitchFamily="34" charset="-122"/>
                <a:sym typeface="+mn-ea"/>
              </a:rPr>
              <a:t>MX</a:t>
            </a:r>
            <a:r>
              <a:rPr lang="en-US" altLang="zh-CN" sz="2000" dirty="0">
                <a:solidFill>
                  <a:schemeClr val="tx1"/>
                </a:solidFill>
                <a:cs typeface="Times New Roman" panose="02020603050405020304" charset="0"/>
                <a:sym typeface="+mn-ea"/>
              </a:rPr>
              <a:t>	  10 mx2.surfmailfilter.nl. </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cs.vu.nl.      7200    IN   </a:t>
            </a:r>
            <a:r>
              <a:rPr kumimoji="1" lang="en-US" altLang="zh-CN" sz="2000" noProof="0" dirty="0">
                <a:ln>
                  <a:noFill/>
                </a:ln>
                <a:solidFill>
                  <a:srgbClr val="C00000"/>
                </a:solidFill>
                <a:effectLst/>
                <a:uLnTx/>
                <a:uFillTx/>
                <a:cs typeface="微软雅黑" panose="020B0503020204020204" pitchFamily="34" charset="-122"/>
                <a:sym typeface="+mn-ea"/>
              </a:rPr>
              <a:t>MX</a:t>
            </a:r>
            <a:r>
              <a:rPr lang="en-US" altLang="zh-CN" sz="2000" dirty="0">
                <a:solidFill>
                  <a:schemeClr val="tx1"/>
                </a:solidFill>
                <a:cs typeface="Times New Roman" panose="02020603050405020304" charset="0"/>
                <a:sym typeface="+mn-ea"/>
              </a:rPr>
              <a:t>	  10 mx1.surfmailfilter.nl.</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cs.vu.nl.      60        IN   </a:t>
            </a:r>
            <a:r>
              <a:rPr kumimoji="1" lang="en-US" altLang="zh-CN" sz="2000" noProof="0" dirty="0">
                <a:ln>
                  <a:noFill/>
                </a:ln>
                <a:solidFill>
                  <a:srgbClr val="C00000"/>
                </a:solidFill>
                <a:effectLst/>
                <a:uLnTx/>
                <a:uFillTx/>
                <a:cs typeface="微软雅黑" panose="020B0503020204020204" pitchFamily="34" charset="-122"/>
                <a:sym typeface="+mn-ea"/>
              </a:rPr>
              <a:t>A</a:t>
            </a:r>
            <a:r>
              <a:rPr lang="en-US" altLang="zh-CN" sz="2000" dirty="0">
                <a:solidFill>
                  <a:schemeClr val="tx1"/>
                </a:solidFill>
                <a:cs typeface="Times New Roman" panose="02020603050405020304" charset="0"/>
                <a:sym typeface="+mn-ea"/>
              </a:rPr>
              <a:t>	 "Vrije Universiteit - Mathematics and Computer Science" </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ClrTx/>
              <a:buSzTx/>
              <a:buFont typeface="Arial" panose="020B0604020202020204" pitchFamily="34" charset="0"/>
              <a:buChar char="•"/>
            </a:pPr>
            <a:r>
              <a:rPr lang="en-US" altLang="zh-CN" sz="2000" dirty="0">
                <a:solidFill>
                  <a:schemeClr val="tx1"/>
                </a:solidFill>
                <a:cs typeface="Times New Roman" panose="02020603050405020304" charset="0"/>
                <a:sym typeface="+mn-ea"/>
              </a:rPr>
              <a:t>cs.vu.nl.      86400  IN   </a:t>
            </a:r>
            <a:r>
              <a:rPr kumimoji="1" lang="en-US" altLang="zh-CN" sz="2000" noProof="0" dirty="0">
                <a:ln>
                  <a:noFill/>
                </a:ln>
                <a:solidFill>
                  <a:srgbClr val="C00000"/>
                </a:solidFill>
                <a:effectLst/>
                <a:uLnTx/>
                <a:uFillTx/>
                <a:cs typeface="微软雅黑" panose="020B0503020204020204" pitchFamily="34" charset="-122"/>
                <a:sym typeface="+mn-ea"/>
              </a:rPr>
              <a:t>NS</a:t>
            </a:r>
            <a:r>
              <a:rPr lang="en-US" altLang="zh-CN" sz="2000" dirty="0">
                <a:cs typeface="Times New Roman" panose="02020603050405020304" charset="0"/>
                <a:sym typeface="+mn-ea"/>
              </a:rPr>
              <a:t>	 new-ns2.vu.nl.</a:t>
            </a:r>
            <a:endParaRPr lang="en-US" altLang="zh-CN" sz="2000" dirty="0">
              <a:cs typeface="Times New Roman" panose="02020603050405020304" charset="0"/>
            </a:endParaRPr>
          </a:p>
          <a:p>
            <a:pPr marL="342900" indent="-342900" algn="l">
              <a:lnSpc>
                <a:spcPct val="120000"/>
              </a:lnSpc>
              <a:spcBef>
                <a:spcPts val="300"/>
              </a:spcBef>
              <a:spcAft>
                <a:spcPts val="0"/>
              </a:spcAft>
              <a:buClrTx/>
              <a:buSzTx/>
              <a:buFont typeface="Arial" panose="020B0604020202020204" pitchFamily="34" charset="0"/>
              <a:buChar char="•"/>
            </a:pPr>
            <a:r>
              <a:rPr lang="en-US" altLang="zh-CN" sz="2000" dirty="0">
                <a:cs typeface="Times New Roman" panose="02020603050405020304" charset="0"/>
                <a:sym typeface="+mn-ea"/>
              </a:rPr>
              <a:t>google.com.    299     IN</a:t>
            </a:r>
            <a:r>
              <a:rPr lang="en-US" altLang="zh-CN" sz="2000" dirty="0">
                <a:solidFill>
                  <a:schemeClr val="tx1"/>
                </a:solidFill>
                <a:cs typeface="Times New Roman" panose="02020603050405020304" charset="0"/>
                <a:sym typeface="+mn-ea"/>
              </a:rPr>
              <a:t>	</a:t>
            </a:r>
            <a:r>
              <a:rPr kumimoji="1" lang="en-US" altLang="zh-CN" sz="2000" noProof="0" dirty="0">
                <a:ln>
                  <a:noFill/>
                </a:ln>
                <a:solidFill>
                  <a:srgbClr val="C00000"/>
                </a:solidFill>
                <a:effectLst/>
                <a:uLnTx/>
                <a:uFillTx/>
                <a:cs typeface="微软雅黑" panose="020B0503020204020204" pitchFamily="34" charset="-122"/>
                <a:sym typeface="+mn-ea"/>
              </a:rPr>
              <a:t>AAAA</a:t>
            </a:r>
            <a:r>
              <a:rPr lang="en-US" altLang="zh-CN" sz="2000" dirty="0">
                <a:solidFill>
                  <a:schemeClr val="tx1"/>
                </a:solidFill>
                <a:cs typeface="Times New Roman" panose="02020603050405020304" charset="0"/>
                <a:sym typeface="+mn-ea"/>
              </a:rPr>
              <a:t>	2a00:1450:4017:804::200e</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it-IT" altLang="zh-CN" sz="2000" dirty="0">
                <a:solidFill>
                  <a:schemeClr val="tx1"/>
                </a:solidFill>
                <a:cs typeface="Times New Roman" panose="02020603050405020304" charset="0"/>
                <a:sym typeface="+mn-ea"/>
              </a:rPr>
              <a:t>69.174.82.46.in-addr.arpa. 	35078 	IN	</a:t>
            </a:r>
            <a:r>
              <a:rPr kumimoji="1" lang="en-US" altLang="zh-CN" sz="2000" noProof="0" dirty="0">
                <a:ln>
                  <a:noFill/>
                </a:ln>
                <a:solidFill>
                  <a:srgbClr val="C00000"/>
                </a:solidFill>
                <a:effectLst/>
                <a:uLnTx/>
                <a:uFillTx/>
                <a:cs typeface="微软雅黑" panose="020B0503020204020204" pitchFamily="34" charset="-122"/>
                <a:sym typeface="+mn-ea"/>
              </a:rPr>
              <a:t>PTR</a:t>
            </a:r>
            <a:r>
              <a:rPr lang="it-IT" altLang="zh-CN" sz="2000" dirty="0">
                <a:solidFill>
                  <a:schemeClr val="tx1"/>
                </a:solidFill>
                <a:cs typeface="Times New Roman" panose="02020603050405020304" charset="0"/>
                <a:sym typeface="+mn-ea"/>
              </a:rPr>
              <a:t>	p2e52ae45.dip0.t-ipconnect.de.</a:t>
            </a:r>
            <a:endParaRPr lang="it-IT"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it-IT" altLang="zh-CN" sz="2000" dirty="0">
                <a:solidFill>
                  <a:schemeClr val="tx1"/>
                </a:solidFill>
                <a:cs typeface="Times New Roman" panose="02020603050405020304" charset="0"/>
                <a:sym typeface="+mn-ea"/>
              </a:rPr>
              <a:t>p2e52ae45.dip0.t-ipconnect.de. 	86400	 IN	</a:t>
            </a:r>
            <a:r>
              <a:rPr kumimoji="1" lang="en-US" altLang="zh-CN" sz="2000" noProof="0" dirty="0">
                <a:ln>
                  <a:noFill/>
                </a:ln>
                <a:solidFill>
                  <a:srgbClr val="C00000"/>
                </a:solidFill>
                <a:effectLst/>
                <a:uLnTx/>
                <a:uFillTx/>
                <a:cs typeface="微软雅黑" panose="020B0503020204020204" pitchFamily="34" charset="-122"/>
                <a:sym typeface="+mn-ea"/>
              </a:rPr>
              <a:t>A</a:t>
            </a:r>
            <a:r>
              <a:rPr lang="it-IT" altLang="zh-CN" sz="2000" dirty="0">
                <a:solidFill>
                  <a:schemeClr val="tx1"/>
                </a:solidFill>
                <a:cs typeface="Times New Roman" panose="02020603050405020304" charset="0"/>
                <a:sym typeface="+mn-ea"/>
              </a:rPr>
              <a:t>	46.82.174.69</a:t>
            </a:r>
            <a:endParaRPr lang="en-US" altLang="zh-CN" sz="2000" dirty="0">
              <a:solidFill>
                <a:schemeClr val="tx1"/>
              </a:solidFill>
              <a:cs typeface="Times New Roman" panose="02020603050405020304" charset="0"/>
            </a:endParaRPr>
          </a:p>
          <a:p>
            <a:pPr marL="342900" indent="-342900" algn="l">
              <a:lnSpc>
                <a:spcPct val="120000"/>
              </a:lnSpc>
              <a:spcBef>
                <a:spcPts val="300"/>
              </a:spcBef>
              <a:spcAft>
                <a:spcPts val="0"/>
              </a:spcAft>
              <a:buFont typeface="Arial" panose="020B0604020202020204" pitchFamily="34" charset="0"/>
              <a:buChar char="•"/>
            </a:pPr>
            <a:r>
              <a:rPr lang="en-US" altLang="zh-CN" sz="2000" dirty="0">
                <a:solidFill>
                  <a:schemeClr val="tx1"/>
                </a:solidFill>
                <a:cs typeface="Times New Roman" panose="02020603050405020304" charset="0"/>
                <a:sym typeface="+mn-ea"/>
              </a:rPr>
              <a:t>www.cs.vu.nl.	60	IN	</a:t>
            </a:r>
            <a:r>
              <a:rPr kumimoji="1" lang="en-US" altLang="zh-CN" sz="2000" noProof="0" dirty="0">
                <a:ln>
                  <a:noFill/>
                </a:ln>
                <a:solidFill>
                  <a:srgbClr val="C00000"/>
                </a:solidFill>
                <a:effectLst/>
                <a:uLnTx/>
                <a:uFillTx/>
                <a:cs typeface="微软雅黑" panose="020B0503020204020204" pitchFamily="34" charset="-122"/>
                <a:sym typeface="+mn-ea"/>
              </a:rPr>
              <a:t>CNAME</a:t>
            </a:r>
            <a:r>
              <a:rPr lang="en-US" altLang="zh-CN" sz="2000" dirty="0">
                <a:solidFill>
                  <a:schemeClr val="tx1"/>
                </a:solidFill>
                <a:cs typeface="Times New Roman" panose="02020603050405020304" charset="0"/>
                <a:sym typeface="+mn-ea"/>
              </a:rPr>
              <a:t>	papac022.vu.nl.</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DNS资源记录示例</a:t>
            </a:r>
            <a:endParaRPr kumimoji="1" lang="en-US" altLang="zh-CN" noProof="0" dirty="0">
              <a:ln>
                <a:noFill/>
              </a:ln>
              <a:solidFill>
                <a:srgbClr val="C00000"/>
              </a:solidFill>
              <a:effectLst/>
              <a:uLnTx/>
              <a:uFillTx/>
              <a:cs typeface="微软雅黑" panose="020B0503020204020204" pitchFamily="34" charset="-122"/>
              <a:sym typeface="+mn-ea"/>
            </a:endParaRPr>
          </a:p>
        </p:txBody>
      </p:sp>
      <p:sp>
        <p:nvSpPr>
          <p:cNvPr id="3" name="文本框 2"/>
          <p:cNvSpPr txBox="1"/>
          <p:nvPr/>
        </p:nvSpPr>
        <p:spPr>
          <a:xfrm>
            <a:off x="3279775" y="1900555"/>
            <a:ext cx="6831965" cy="521970"/>
          </a:xfrm>
          <a:prstGeom prst="rect">
            <a:avLst/>
          </a:prstGeom>
          <a:noFill/>
        </p:spPr>
        <p:txBody>
          <a:bodyPr wrap="square" rtlCol="0">
            <a:spAutoFit/>
          </a:bodyPr>
          <a:lstStyle/>
          <a:p>
            <a:pPr indent="-360680" algn="just">
              <a:lnSpc>
                <a:spcPct val="130000"/>
              </a:lnSpc>
              <a:spcBef>
                <a:spcPts val="600"/>
              </a:spcBef>
              <a:buClrTx/>
              <a:buSzTx/>
              <a:buFont typeface="Wingdings" panose="05000000000000000000" pitchFamily="2" charset="2"/>
            </a:pP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RR格式</a:t>
            </a: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：(name, ttl, class, type, value)</a:t>
            </a:r>
            <a:endPar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545955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62</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DNS资源记录的不同类型详解</a:t>
            </a:r>
          </a:p>
        </p:txBody>
      </p:sp>
      <p:sp>
        <p:nvSpPr>
          <p:cNvPr id="3" name="文本框 2"/>
          <p:cNvSpPr txBox="1"/>
          <p:nvPr/>
        </p:nvSpPr>
        <p:spPr>
          <a:xfrm>
            <a:off x="3279775" y="1900555"/>
            <a:ext cx="6831965" cy="521970"/>
          </a:xfrm>
          <a:prstGeom prst="rect">
            <a:avLst/>
          </a:prstGeom>
          <a:noFill/>
        </p:spPr>
        <p:txBody>
          <a:bodyPr wrap="square" rtlCol="0">
            <a:spAutoFit/>
          </a:bodyPr>
          <a:lstStyle/>
          <a:p>
            <a:pPr indent="-360680" algn="just">
              <a:lnSpc>
                <a:spcPct val="130000"/>
              </a:lnSpc>
              <a:spcBef>
                <a:spcPts val="600"/>
              </a:spcBef>
              <a:buClrTx/>
              <a:buSzTx/>
              <a:buFont typeface="Wingdings" panose="05000000000000000000" pitchFamily="2" charset="2"/>
            </a:pP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RR格式</a:t>
            </a: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：(name, ttl, class, type, value)</a:t>
            </a:r>
            <a:endPar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918845" y="2709545"/>
            <a:ext cx="3380105" cy="1214755"/>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tpye=A</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name是主机名</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value是IPv4地址</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5215744" y="2709503"/>
            <a:ext cx="6906079" cy="1553210"/>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tpye=CNAME</a:t>
            </a:r>
          </a:p>
          <a:p>
            <a:pPr marL="800100" lvl="1"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name是某些“规范”名称的别名，例如www.cs.vu.nl.是主机名papac022.vu.nl.的别名</a:t>
            </a:r>
          </a:p>
          <a:p>
            <a:pPr marL="800100" lvl="1"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value是IP地址</a:t>
            </a:r>
          </a:p>
        </p:txBody>
      </p:sp>
      <p:sp>
        <p:nvSpPr>
          <p:cNvPr id="15" name="文本框 14"/>
          <p:cNvSpPr txBox="1"/>
          <p:nvPr/>
        </p:nvSpPr>
        <p:spPr>
          <a:xfrm>
            <a:off x="918845" y="4518660"/>
            <a:ext cx="4297045" cy="1553210"/>
          </a:xfrm>
          <a:prstGeom prst="rect">
            <a:avLst/>
          </a:prstGeom>
          <a:noFill/>
        </p:spPr>
        <p:txBody>
          <a:bodyPr wrap="square" rtlCol="0">
            <a:spAutoFit/>
          </a:bodyPr>
          <a:lstStyle/>
          <a:p>
            <a:pPr marL="342900" indent="-342900" algn="just">
              <a:spcBef>
                <a:spcPts val="300"/>
              </a:spcBef>
              <a:spcAft>
                <a:spcPts val="0"/>
              </a:spcAft>
              <a:buClrTx/>
              <a:buSzTx/>
              <a:buFont typeface="Wingdings" panose="05000000000000000000" pitchFamily="2" charset="2"/>
              <a:buChar char="Ø"/>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tpye=NS</a:t>
            </a:r>
          </a:p>
          <a:p>
            <a:pPr marL="800100" lvl="1" indent="-342900" algn="just">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1" indent="-342900" algn="just">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value是管理请求域名的权威名称服务器的主机名</a:t>
            </a:r>
            <a:endParaRPr lang="en-US" altLang="zh-CN" sz="2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5215890" y="4518660"/>
            <a:ext cx="6905625" cy="1553210"/>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tpye=MX</a:t>
            </a:r>
          </a:p>
          <a:p>
            <a:pPr marL="800100" lvl="1"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1"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value是与请求域名关联的SMTP邮件服务器的名称</a:t>
            </a:r>
          </a:p>
        </p:txBody>
      </p:sp>
      <p:sp>
        <p:nvSpPr>
          <p:cNvPr id="5" name="页脚占位符 4"/>
          <p:cNvSpPr>
            <a:spLocks noGrp="1"/>
          </p:cNvSpPr>
          <p:nvPr>
            <p:ph type="ftr" sz="quarter" idx="11"/>
          </p:nvPr>
        </p:nvSpPr>
        <p:spPr/>
        <p:txBody>
          <a:bodyPr/>
          <a:lstStyle/>
          <a:p>
            <a:r>
              <a:rPr kumimoji="1" lang="zh-CN" altLang="en-US" dirty="0"/>
              <a:t>引自：徐敬东</a:t>
            </a:r>
          </a:p>
        </p:txBody>
      </p:sp>
    </p:spTree>
    <p:extLst>
      <p:ext uri="{BB962C8B-B14F-4D97-AF65-F5344CB8AC3E}">
        <p14:creationId xmlns:p14="http://schemas.microsoft.com/office/powerpoint/2010/main" val="3817850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63</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6" name="内容占位符 2"/>
          <p:cNvSpPr>
            <a:spLocks noGrp="1"/>
          </p:cNvSpPr>
          <p:nvPr/>
        </p:nvSpPr>
        <p:spPr>
          <a:xfrm>
            <a:off x="838200" y="135191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DNS资源记录的不同类型详解</a:t>
            </a:r>
          </a:p>
        </p:txBody>
      </p:sp>
      <p:sp>
        <p:nvSpPr>
          <p:cNvPr id="3" name="文本框 2"/>
          <p:cNvSpPr txBox="1"/>
          <p:nvPr/>
        </p:nvSpPr>
        <p:spPr>
          <a:xfrm>
            <a:off x="3279775" y="1900555"/>
            <a:ext cx="6831965" cy="521970"/>
          </a:xfrm>
          <a:prstGeom prst="rect">
            <a:avLst/>
          </a:prstGeom>
          <a:noFill/>
        </p:spPr>
        <p:txBody>
          <a:bodyPr wrap="square" rtlCol="0">
            <a:spAutoFit/>
          </a:bodyPr>
          <a:lstStyle/>
          <a:p>
            <a:pPr indent="-360680" algn="just">
              <a:lnSpc>
                <a:spcPct val="130000"/>
              </a:lnSpc>
              <a:spcBef>
                <a:spcPts val="600"/>
              </a:spcBef>
              <a:buClrTx/>
              <a:buSzTx/>
              <a:buFont typeface="Wingdings" panose="05000000000000000000" pitchFamily="2" charset="2"/>
            </a:pP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RR格式</a:t>
            </a: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：(name, ttl, class, type, value)</a:t>
            </a:r>
            <a:endPar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918845" y="2648585"/>
            <a:ext cx="3863975" cy="1553210"/>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tpye=SOA</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value是请求域名的DNS区域的权威性信息</a:t>
            </a:r>
            <a:endParaRPr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5383530" y="2648585"/>
            <a:ext cx="5828030" cy="1214755"/>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tpye=TXT</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value是某个主机名或域名设置的说明</a:t>
            </a:r>
          </a:p>
        </p:txBody>
      </p:sp>
      <p:sp>
        <p:nvSpPr>
          <p:cNvPr id="20" name="文本框 19"/>
          <p:cNvSpPr txBox="1"/>
          <p:nvPr/>
        </p:nvSpPr>
        <p:spPr>
          <a:xfrm>
            <a:off x="918845" y="4457700"/>
            <a:ext cx="4602480" cy="1214755"/>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tpye=AAAA</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name是请求域名</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value是请求域名的IPv6地址</a:t>
            </a:r>
          </a:p>
        </p:txBody>
      </p:sp>
      <p:sp>
        <p:nvSpPr>
          <p:cNvPr id="21" name="文本框 20"/>
          <p:cNvSpPr txBox="1"/>
          <p:nvPr/>
        </p:nvSpPr>
        <p:spPr>
          <a:xfrm>
            <a:off x="5383384" y="4457914"/>
            <a:ext cx="6385085" cy="1198880"/>
          </a:xfrm>
          <a:prstGeom prst="rect">
            <a:avLst/>
          </a:prstGeom>
          <a:noFill/>
        </p:spPr>
        <p:txBody>
          <a:bodyPr wrap="square" rtlCol="0">
            <a:spAutoFit/>
          </a:bodyPr>
          <a:lstStyle/>
          <a:p>
            <a:pPr marL="342900" indent="-342900" algn="l">
              <a:spcBef>
                <a:spcPts val="300"/>
              </a:spcBef>
              <a:spcAft>
                <a:spcPts val="0"/>
              </a:spcAft>
              <a:buClrTx/>
              <a:buSzTx/>
              <a:buFont typeface="Wingdings" panose="05000000000000000000" pitchFamily="2" charset="2"/>
              <a:buChar char="Ø"/>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tpye=PTR</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name是IP地址</a:t>
            </a:r>
          </a:p>
          <a:p>
            <a:pPr marL="800100" lvl="2" indent="-342900" algn="l">
              <a:spcBef>
                <a:spcPts val="300"/>
              </a:spcBef>
              <a:spcAft>
                <a:spcPts val="0"/>
              </a:spcAft>
              <a:buClrTx/>
              <a:buSzTx/>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value是与给定 IP 地址关联的域名</a:t>
            </a:r>
          </a:p>
        </p:txBody>
      </p:sp>
    </p:spTree>
    <p:extLst>
      <p:ext uri="{BB962C8B-B14F-4D97-AF65-F5344CB8AC3E}">
        <p14:creationId xmlns:p14="http://schemas.microsoft.com/office/powerpoint/2010/main" val="3614203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64</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Wingdings" panose="05000000000000000000" pitchFamily="2" charset="2"/>
              <a:buChar char="Ø"/>
            </a:pPr>
            <a:r>
              <a:rPr lang="zh-CN" altLang="en-US" dirty="0">
                <a:cs typeface="微软雅黑" panose="020B0503020204020204" pitchFamily="34" charset="-122"/>
                <a:sym typeface="+mn-ea"/>
              </a:rPr>
              <a:t>DNS最初并没有设计强大的安全机制来保证数据的</a:t>
            </a:r>
            <a:r>
              <a:rPr kumimoji="1" lang="en-US" altLang="zh-CN" noProof="0" dirty="0">
                <a:ln>
                  <a:noFill/>
                </a:ln>
                <a:solidFill>
                  <a:srgbClr val="C00000"/>
                </a:solidFill>
                <a:effectLst/>
                <a:uLnTx/>
                <a:uFillTx/>
                <a:cs typeface="微软雅黑" panose="020B0503020204020204" pitchFamily="34" charset="-122"/>
                <a:sym typeface="+mn-ea"/>
              </a:rPr>
              <a:t>完整性和真实性</a:t>
            </a:r>
            <a:r>
              <a:rPr lang="zh-CN" altLang="en-US" dirty="0">
                <a:cs typeface="微软雅黑" panose="020B0503020204020204" pitchFamily="34" charset="-122"/>
                <a:sym typeface="+mn-ea"/>
              </a:rPr>
              <a:t>。多年来，发现了许多威胁DNS</a:t>
            </a:r>
            <a:r>
              <a:rPr kumimoji="1" lang="en-US" altLang="zh-CN" noProof="0" dirty="0">
                <a:ln>
                  <a:noFill/>
                </a:ln>
                <a:solidFill>
                  <a:srgbClr val="C00000"/>
                </a:solidFill>
                <a:effectLst/>
                <a:uLnTx/>
                <a:uFillTx/>
                <a:cs typeface="微软雅黑" panose="020B0503020204020204" pitchFamily="34" charset="-122"/>
                <a:sym typeface="+mn-ea"/>
              </a:rPr>
              <a:t>系统可靠性和可信性</a:t>
            </a:r>
            <a:r>
              <a:rPr lang="zh-CN" altLang="en-US" dirty="0">
                <a:cs typeface="微软雅黑" panose="020B0503020204020204" pitchFamily="34" charset="-122"/>
                <a:sym typeface="+mn-ea"/>
              </a:rPr>
              <a:t>的漏洞</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285750" indent="-285750" algn="just">
              <a:lnSpc>
                <a:spcPct val="110000"/>
              </a:lnSpc>
              <a:buFont typeface="Wingdings" panose="05000000000000000000" pitchFamily="2" charset="2"/>
              <a:buChar char="Ø"/>
            </a:pPr>
            <a:r>
              <a:rPr lang="zh-CN" altLang="en-US" dirty="0">
                <a:cs typeface="微软雅黑" panose="020B0503020204020204" pitchFamily="34" charset="-122"/>
                <a:sym typeface="+mn-ea"/>
              </a:rPr>
              <a:t>DNSSEC依靠</a:t>
            </a:r>
            <a:r>
              <a:rPr kumimoji="1" lang="en-US" altLang="zh-CN" noProof="0" dirty="0">
                <a:ln>
                  <a:noFill/>
                </a:ln>
                <a:solidFill>
                  <a:srgbClr val="C00000"/>
                </a:solidFill>
                <a:effectLst/>
                <a:uLnTx/>
                <a:uFillTx/>
                <a:cs typeface="微软雅黑" panose="020B0503020204020204" pitchFamily="34" charset="-122"/>
                <a:sym typeface="+mn-ea"/>
              </a:rPr>
              <a:t>数字签名</a:t>
            </a:r>
            <a:r>
              <a:rPr lang="zh-CN" altLang="en-US" dirty="0">
                <a:cs typeface="微软雅黑" panose="020B0503020204020204" pitchFamily="34" charset="-122"/>
                <a:sym typeface="+mn-ea"/>
              </a:rPr>
              <a:t>保证DNS应答报文的</a:t>
            </a:r>
            <a:r>
              <a:rPr kumimoji="1" lang="en-US" altLang="zh-CN" noProof="0" dirty="0">
                <a:ln>
                  <a:noFill/>
                </a:ln>
                <a:solidFill>
                  <a:srgbClr val="C00000"/>
                </a:solidFill>
                <a:effectLst/>
                <a:uLnTx/>
                <a:uFillTx/>
                <a:cs typeface="微软雅黑" panose="020B0503020204020204" pitchFamily="34" charset="-122"/>
                <a:sym typeface="+mn-ea"/>
              </a:rPr>
              <a:t>真实性和完整性</a:t>
            </a:r>
            <a:r>
              <a:rPr lang="zh-CN" altLang="en-US" dirty="0">
                <a:cs typeface="微软雅黑" panose="020B0503020204020204" pitchFamily="34" charset="-122"/>
                <a:sym typeface="+mn-ea"/>
              </a:rPr>
              <a:t>，包括通过身份验证拒绝DNS数据存在的机制</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285750" indent="-285750" algn="just">
              <a:lnSpc>
                <a:spcPct val="110000"/>
              </a:lnSpc>
              <a:buFont typeface="Wingdings" panose="05000000000000000000" pitchFamily="2" charset="2"/>
              <a:buChar char="Ø"/>
            </a:pPr>
            <a:r>
              <a:rPr lang="zh-CN" altLang="en-US" dirty="0">
                <a:cs typeface="微软雅黑" panose="020B0503020204020204" pitchFamily="34" charset="-122"/>
                <a:sym typeface="+mn-ea"/>
              </a:rPr>
              <a:t>在DNSSEC的使用中，域名服务器用自己的</a:t>
            </a:r>
            <a:r>
              <a:rPr kumimoji="1" lang="en-US" altLang="zh-CN" noProof="0" dirty="0">
                <a:ln>
                  <a:noFill/>
                </a:ln>
                <a:solidFill>
                  <a:srgbClr val="C00000"/>
                </a:solidFill>
                <a:effectLst/>
                <a:uLnTx/>
                <a:uFillTx/>
                <a:cs typeface="微软雅黑" panose="020B0503020204020204" pitchFamily="34" charset="-122"/>
                <a:sym typeface="+mn-ea"/>
              </a:rPr>
              <a:t>私有密钥</a:t>
            </a:r>
            <a:r>
              <a:rPr lang="zh-CN" altLang="en-US" dirty="0">
                <a:cs typeface="微软雅黑" panose="020B0503020204020204" pitchFamily="34" charset="-122"/>
                <a:sym typeface="+mn-ea"/>
              </a:rPr>
              <a:t>对</a:t>
            </a:r>
            <a:r>
              <a:rPr kumimoji="1" lang="en-US" altLang="zh-CN" noProof="0" dirty="0">
                <a:ln>
                  <a:noFill/>
                </a:ln>
                <a:solidFill>
                  <a:srgbClr val="C00000"/>
                </a:solidFill>
                <a:effectLst/>
                <a:uLnTx/>
                <a:uFillTx/>
                <a:cs typeface="微软雅黑" panose="020B0503020204020204" pitchFamily="34" charset="-122"/>
                <a:sym typeface="+mn-ea"/>
              </a:rPr>
              <a:t>资源记录</a:t>
            </a:r>
            <a:r>
              <a:rPr lang="zh-CN" altLang="en-US" dirty="0">
                <a:cs typeface="微软雅黑" panose="020B0503020204020204" pitchFamily="34" charset="-122"/>
                <a:sym typeface="+mn-ea"/>
              </a:rPr>
              <a:t>(Resource Record, RR)进行</a:t>
            </a:r>
            <a:r>
              <a:rPr kumimoji="1" lang="en-US" altLang="zh-CN" noProof="0" dirty="0">
                <a:ln>
                  <a:noFill/>
                </a:ln>
                <a:solidFill>
                  <a:srgbClr val="C00000"/>
                </a:solidFill>
                <a:effectLst/>
                <a:uLnTx/>
                <a:uFillTx/>
                <a:cs typeface="微软雅黑" panose="020B0503020204020204" pitchFamily="34" charset="-122"/>
                <a:sym typeface="+mn-ea"/>
              </a:rPr>
              <a:t>签名</a:t>
            </a:r>
            <a:r>
              <a:rPr lang="zh-CN" altLang="en-US" dirty="0">
                <a:cs typeface="微软雅黑" panose="020B0503020204020204" pitchFamily="34" charset="-122"/>
                <a:sym typeface="+mn-ea"/>
              </a:rPr>
              <a:t>，解析服务器用域名服务器的</a:t>
            </a:r>
            <a:r>
              <a:rPr kumimoji="1" lang="en-US" altLang="zh-CN" noProof="0" dirty="0">
                <a:ln>
                  <a:noFill/>
                </a:ln>
                <a:solidFill>
                  <a:srgbClr val="C00000"/>
                </a:solidFill>
                <a:effectLst/>
                <a:uLnTx/>
                <a:uFillTx/>
                <a:cs typeface="微软雅黑" panose="020B0503020204020204" pitchFamily="34" charset="-122"/>
                <a:sym typeface="+mn-ea"/>
              </a:rPr>
              <a:t>公开密钥</a:t>
            </a:r>
            <a:r>
              <a:rPr lang="zh-CN" altLang="en-US" dirty="0">
                <a:cs typeface="微软雅黑" panose="020B0503020204020204" pitchFamily="34" charset="-122"/>
                <a:sym typeface="+mn-ea"/>
              </a:rPr>
              <a:t>对收到的</a:t>
            </a:r>
            <a:r>
              <a:rPr kumimoji="1" lang="en-US" altLang="zh-CN" noProof="0" dirty="0">
                <a:ln>
                  <a:noFill/>
                </a:ln>
                <a:solidFill>
                  <a:srgbClr val="C00000"/>
                </a:solidFill>
                <a:effectLst/>
                <a:uLnTx/>
                <a:uFillTx/>
                <a:cs typeface="微软雅黑" panose="020B0503020204020204" pitchFamily="34" charset="-122"/>
                <a:sym typeface="+mn-ea"/>
              </a:rPr>
              <a:t>应答信息</a:t>
            </a:r>
            <a:r>
              <a:rPr lang="zh-CN" altLang="en-US" dirty="0">
                <a:cs typeface="微软雅黑" panose="020B0503020204020204" pitchFamily="34" charset="-122"/>
                <a:sym typeface="+mn-ea"/>
              </a:rPr>
              <a:t>进行</a:t>
            </a:r>
            <a:r>
              <a:rPr kumimoji="1" lang="en-US" altLang="zh-CN" noProof="0" dirty="0">
                <a:ln>
                  <a:noFill/>
                </a:ln>
                <a:solidFill>
                  <a:srgbClr val="C00000"/>
                </a:solidFill>
                <a:effectLst/>
                <a:uLnTx/>
                <a:uFillTx/>
                <a:cs typeface="微软雅黑" panose="020B0503020204020204" pitchFamily="34" charset="-122"/>
                <a:sym typeface="+mn-ea"/>
              </a:rPr>
              <a:t>验证</a:t>
            </a:r>
            <a:r>
              <a:rPr lang="zh-CN" altLang="en-US" dirty="0">
                <a:cs typeface="微软雅黑" panose="020B0503020204020204" pitchFamily="34" charset="-122"/>
                <a:sym typeface="+mn-ea"/>
              </a:rPr>
              <a:t>。如果</a:t>
            </a:r>
            <a:r>
              <a:rPr kumimoji="1" lang="en-US" altLang="zh-CN" noProof="0" dirty="0">
                <a:ln>
                  <a:noFill/>
                </a:ln>
                <a:solidFill>
                  <a:srgbClr val="C00000"/>
                </a:solidFill>
                <a:effectLst/>
                <a:uLnTx/>
                <a:uFillTx/>
                <a:cs typeface="微软雅黑" panose="020B0503020204020204" pitchFamily="34" charset="-122"/>
                <a:sym typeface="+mn-ea"/>
              </a:rPr>
              <a:t>验证失败</a:t>
            </a:r>
            <a:r>
              <a:rPr lang="zh-CN" altLang="en-US" dirty="0">
                <a:cs typeface="微软雅黑" panose="020B0503020204020204" pitchFamily="34" charset="-122"/>
                <a:sym typeface="+mn-ea"/>
              </a:rPr>
              <a:t>，表明这一报文可能是</a:t>
            </a:r>
            <a:r>
              <a:rPr kumimoji="1" lang="en-US" altLang="zh-CN" noProof="0" dirty="0">
                <a:ln>
                  <a:noFill/>
                </a:ln>
                <a:solidFill>
                  <a:srgbClr val="C00000"/>
                </a:solidFill>
                <a:effectLst/>
                <a:uLnTx/>
                <a:uFillTx/>
                <a:cs typeface="微软雅黑" panose="020B0503020204020204" pitchFamily="34" charset="-122"/>
                <a:sym typeface="+mn-ea"/>
              </a:rPr>
              <a:t>假冒</a:t>
            </a:r>
            <a:r>
              <a:rPr lang="zh-CN" altLang="en-US" dirty="0">
                <a:cs typeface="微软雅黑" panose="020B0503020204020204" pitchFamily="34" charset="-122"/>
                <a:sym typeface="+mn-ea"/>
              </a:rPr>
              <a:t>的，或者在传输过程、缓存过程中被</a:t>
            </a:r>
            <a:r>
              <a:rPr kumimoji="1" lang="en-US" altLang="zh-CN" noProof="0" dirty="0">
                <a:ln>
                  <a:noFill/>
                </a:ln>
                <a:solidFill>
                  <a:srgbClr val="C00000"/>
                </a:solidFill>
                <a:effectLst/>
                <a:uLnTx/>
                <a:uFillTx/>
                <a:cs typeface="微软雅黑" panose="020B0503020204020204" pitchFamily="34" charset="-122"/>
                <a:sym typeface="+mn-ea"/>
              </a:rPr>
              <a:t>篡改</a:t>
            </a:r>
            <a:r>
              <a:rPr lang="zh-CN" altLang="en-US" dirty="0">
                <a:cs typeface="微软雅黑" panose="020B0503020204020204" pitchFamily="34" charset="-122"/>
                <a:sym typeface="+mn-ea"/>
              </a:rPr>
              <a:t>了</a:t>
            </a:r>
            <a:endParaRPr lang="zh-CN" altLang="en-US" dirty="0">
              <a:cs typeface="微软雅黑" panose="020B0503020204020204" pitchFamily="34" charset="-122"/>
            </a:endParaRPr>
          </a:p>
          <a:p>
            <a:pPr marL="742950" lvl="1" indent="-285750">
              <a:lnSpc>
                <a:spcPct val="100000"/>
              </a:lnSpc>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DNSSEC</a:t>
            </a:r>
            <a:r>
              <a:rPr lang="zh-CN" altLang="en-US" dirty="0">
                <a:sym typeface="+mn-ea"/>
              </a:rPr>
              <a:t>概述</a:t>
            </a:r>
            <a:endParaRPr kumimoji="1" lang="zh-CN" altLang="en-US" noProof="0" dirty="0">
              <a:ln>
                <a:noFill/>
              </a:ln>
              <a:solidFill>
                <a:srgbClr val="C00000"/>
              </a:solidFill>
              <a:effectLst/>
              <a:uLnTx/>
              <a:uFillTx/>
              <a:cs typeface="微软雅黑" panose="020B0503020204020204" pitchFamily="34" charset="-122"/>
              <a:sym typeface="+mn-ea"/>
            </a:endParaRPr>
          </a:p>
        </p:txBody>
      </p:sp>
    </p:spTree>
    <p:extLst>
      <p:ext uri="{BB962C8B-B14F-4D97-AF65-F5344CB8AC3E}">
        <p14:creationId xmlns:p14="http://schemas.microsoft.com/office/powerpoint/2010/main" val="1714437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65</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DNSSEC</a:t>
            </a:r>
            <a:r>
              <a:rPr lang="zh-CN" altLang="en-US" dirty="0">
                <a:sym typeface="+mn-ea"/>
              </a:rPr>
              <a:t>工作流程</a:t>
            </a:r>
            <a:endParaRPr kumimoji="1" lang="zh-CN" altLang="en-US" noProof="0" dirty="0">
              <a:ln>
                <a:noFill/>
              </a:ln>
              <a:solidFill>
                <a:srgbClr val="C00000"/>
              </a:solidFill>
              <a:effectLst/>
              <a:uLnTx/>
              <a:uFillTx/>
              <a:cs typeface="微软雅黑" panose="020B0503020204020204" pitchFamily="34" charset="-122"/>
              <a:sym typeface="+mn-ea"/>
            </a:endParaRPr>
          </a:p>
        </p:txBody>
      </p:sp>
      <p:sp>
        <p:nvSpPr>
          <p:cNvPr id="21" name="文本框 20"/>
          <p:cNvSpPr txBox="1"/>
          <p:nvPr/>
        </p:nvSpPr>
        <p:spPr>
          <a:xfrm>
            <a:off x="7043553" y="4581844"/>
            <a:ext cx="5098917" cy="1322070"/>
          </a:xfrm>
          <a:prstGeom prst="rect">
            <a:avLst/>
          </a:prstGeom>
          <a:noFill/>
          <a:ln w="38100">
            <a:solidFill>
              <a:srgbClr val="333399"/>
            </a:solidFill>
          </a:ln>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test.net. 	DNSKEY	 (public key of test.net.)</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RRSIG	DNSKEY	(signature by test.net.)</a:t>
            </a:r>
          </a:p>
          <a:p>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www.test.net.	A	192.168.1.100</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www.test.net.	RRSIG A	test.net.(signature)</a:t>
            </a:r>
          </a:p>
        </p:txBody>
      </p:sp>
      <p:sp>
        <p:nvSpPr>
          <p:cNvPr id="23" name="文本框 22"/>
          <p:cNvSpPr txBox="1"/>
          <p:nvPr/>
        </p:nvSpPr>
        <p:spPr>
          <a:xfrm>
            <a:off x="7819357" y="4013566"/>
            <a:ext cx="3005455"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的域名服务器</a:t>
            </a:r>
          </a:p>
        </p:txBody>
      </p:sp>
      <p:sp>
        <p:nvSpPr>
          <p:cNvPr id="25" name="文本框 24"/>
          <p:cNvSpPr txBox="1"/>
          <p:nvPr/>
        </p:nvSpPr>
        <p:spPr>
          <a:xfrm>
            <a:off x="7230335" y="2247901"/>
            <a:ext cx="4893149" cy="1322070"/>
          </a:xfrm>
          <a:prstGeom prst="rect">
            <a:avLst/>
          </a:prstGeom>
          <a:noFill/>
          <a:ln w="38100">
            <a:solidFill>
              <a:srgbClr val="333399"/>
            </a:solidFill>
          </a:ln>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net. 	DNSKEY	 (public key of net.)</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RRSIG	DNSKEY	(signature by net.)</a:t>
            </a:r>
          </a:p>
          <a:p>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test.net.	DS	(hash of </a:t>
            </a:r>
            <a:r>
              <a:rPr lang="en-US" altLang="zh-CN" sz="1600" dirty="0" err="1">
                <a:solidFill>
                  <a:schemeClr val="tx1"/>
                </a:solidFill>
                <a:latin typeface="微软雅黑" panose="020B0503020204020204" pitchFamily="34" charset="-122"/>
                <a:ea typeface="微软雅黑" panose="020B0503020204020204" pitchFamily="34" charset="-122"/>
                <a:cs typeface="Times New Roman" panose="02020603050405020304" charset="0"/>
              </a:rPr>
              <a:t>dnskey</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of test.net)</a:t>
            </a: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	RRSIG DS	net.(signature)</a:t>
            </a:r>
          </a:p>
        </p:txBody>
      </p:sp>
      <p:sp>
        <p:nvSpPr>
          <p:cNvPr id="27" name="文本框 26"/>
          <p:cNvSpPr txBox="1"/>
          <p:nvPr/>
        </p:nvSpPr>
        <p:spPr>
          <a:xfrm>
            <a:off x="8300247" y="1728177"/>
            <a:ext cx="2588895"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net.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的域名服务器</a:t>
            </a:r>
          </a:p>
        </p:txBody>
      </p:sp>
      <p:cxnSp>
        <p:nvCxnSpPr>
          <p:cNvPr id="31" name="直接箭头连接符 30"/>
          <p:cNvCxnSpPr/>
          <p:nvPr/>
        </p:nvCxnSpPr>
        <p:spPr>
          <a:xfrm>
            <a:off x="2889771" y="4608924"/>
            <a:ext cx="4014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433604" y="4189478"/>
            <a:ext cx="2941069" cy="369332"/>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www.test.net</a:t>
            </a:r>
          </a:p>
        </p:txBody>
      </p:sp>
      <p:cxnSp>
        <p:nvCxnSpPr>
          <p:cNvPr id="35" name="直接箭头连接符 34"/>
          <p:cNvCxnSpPr/>
          <p:nvPr/>
        </p:nvCxnSpPr>
        <p:spPr>
          <a:xfrm flipH="1" flipV="1">
            <a:off x="2889771" y="5055563"/>
            <a:ext cx="4014766" cy="1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729152" y="4647578"/>
            <a:ext cx="4290014" cy="36830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8" name="直接箭头连接符 47"/>
          <p:cNvCxnSpPr/>
          <p:nvPr/>
        </p:nvCxnSpPr>
        <p:spPr>
          <a:xfrm>
            <a:off x="3004400" y="5424895"/>
            <a:ext cx="3824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954420" y="5055478"/>
            <a:ext cx="4290014" cy="36830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p>
        </p:txBody>
      </p:sp>
      <p:sp>
        <p:nvSpPr>
          <p:cNvPr id="55" name="文本框 54"/>
          <p:cNvSpPr txBox="1"/>
          <p:nvPr/>
        </p:nvSpPr>
        <p:spPr>
          <a:xfrm>
            <a:off x="2954420" y="5540090"/>
            <a:ext cx="4290014" cy="64516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记录和该</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p>
        </p:txBody>
      </p:sp>
      <p:cxnSp>
        <p:nvCxnSpPr>
          <p:cNvPr id="56" name="直接箭头连接符 55"/>
          <p:cNvCxnSpPr/>
          <p:nvPr/>
        </p:nvCxnSpPr>
        <p:spPr>
          <a:xfrm flipH="1" flipV="1">
            <a:off x="2860936" y="5863255"/>
            <a:ext cx="40436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183199" y="1936829"/>
            <a:ext cx="2638352" cy="4578019"/>
            <a:chOff x="172310" y="1936011"/>
            <a:chExt cx="2638352" cy="3963700"/>
          </a:xfrm>
        </p:grpSpPr>
        <p:sp>
          <p:nvSpPr>
            <p:cNvPr id="59" name="文本框 58"/>
            <p:cNvSpPr txBox="1"/>
            <p:nvPr/>
          </p:nvSpPr>
          <p:spPr>
            <a:xfrm>
              <a:off x="194879" y="1936011"/>
              <a:ext cx="2542382" cy="3963700"/>
            </a:xfrm>
            <a:prstGeom prst="rect">
              <a:avLst/>
            </a:prstGeom>
            <a:noFill/>
            <a:ln w="38100">
              <a:solidFill>
                <a:schemeClr val="accent1"/>
              </a:solidFill>
            </a:ln>
          </p:spPr>
          <p:txBody>
            <a:bodyPr wrap="square" rtlCol="0">
              <a:spAutoFit/>
            </a:bodyPr>
            <a:lstStyle/>
            <a:p>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9" name="文本框 28"/>
            <p:cNvSpPr txBox="1"/>
            <p:nvPr/>
          </p:nvSpPr>
          <p:spPr>
            <a:xfrm>
              <a:off x="172310" y="3567427"/>
              <a:ext cx="2500302" cy="1038004"/>
            </a:xfrm>
            <a:prstGeom prst="rect">
              <a:avLst/>
            </a:prstGeom>
            <a:noFill/>
          </p:spPr>
          <p:txBody>
            <a:bodyPr wrap="squar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Trust anchors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net. DNSKEY (public key)	</a:t>
              </a:r>
            </a:p>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60" name="文本框 59"/>
            <p:cNvSpPr txBox="1"/>
            <p:nvPr/>
          </p:nvSpPr>
          <p:spPr>
            <a:xfrm>
              <a:off x="172310" y="2305343"/>
              <a:ext cx="2638352" cy="611916"/>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DNSSEC</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p>
            <a:p>
              <a:pPr algn="ct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解析器</a:t>
              </a:r>
            </a:p>
          </p:txBody>
        </p:sp>
      </p:grpSp>
      <p:cxnSp>
        <p:nvCxnSpPr>
          <p:cNvPr id="64" name="直接箭头连接符 63"/>
          <p:cNvCxnSpPr/>
          <p:nvPr/>
        </p:nvCxnSpPr>
        <p:spPr>
          <a:xfrm>
            <a:off x="2868561" y="2561846"/>
            <a:ext cx="4014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631048" y="2192514"/>
            <a:ext cx="2443480" cy="368300"/>
          </a:xfrm>
          <a:prstGeom prst="rect">
            <a:avLst/>
          </a:prstGeom>
          <a:noFill/>
        </p:spPr>
        <p:txBody>
          <a:bodyPr wrap="non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p>
        </p:txBody>
      </p:sp>
      <p:cxnSp>
        <p:nvCxnSpPr>
          <p:cNvPr id="66" name="直接箭头连接符 65"/>
          <p:cNvCxnSpPr/>
          <p:nvPr/>
        </p:nvCxnSpPr>
        <p:spPr>
          <a:xfrm flipH="1">
            <a:off x="2941145" y="3071281"/>
            <a:ext cx="40264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2921465" y="2688256"/>
            <a:ext cx="4094480" cy="368300"/>
          </a:xfrm>
          <a:prstGeom prst="rect">
            <a:avLst/>
          </a:prstGeom>
          <a:noFill/>
        </p:spPr>
        <p:txBody>
          <a:bodyPr wrap="non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记录和该</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p>
        </p:txBody>
      </p:sp>
    </p:spTree>
    <p:extLst>
      <p:ext uri="{BB962C8B-B14F-4D97-AF65-F5344CB8AC3E}">
        <p14:creationId xmlns:p14="http://schemas.microsoft.com/office/powerpoint/2010/main" val="4075004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域名系统查询和响应</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66</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10000"/>
              </a:lnSpc>
              <a:buFont typeface="Wingdings" panose="05000000000000000000" pitchFamily="2" charset="2"/>
              <a:buChar char="Ø"/>
            </a:pPr>
            <a:r>
              <a:rPr lang="zh-CN" altLang="en-US" dirty="0">
                <a:cs typeface="微软雅黑" panose="020B0503020204020204" pitchFamily="34" charset="-122"/>
                <a:sym typeface="+mn-ea"/>
              </a:rPr>
              <a:t>一个支持DNSSEC的解析器向支持DNSSEC并管理test.net域名的权威域名服务器请求域名www.test.net.</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10000"/>
              </a:lnSpc>
              <a:buFont typeface="Wingdings" panose="05000000000000000000" pitchFamily="2" charset="2"/>
              <a:buChar char="Ø"/>
            </a:pPr>
            <a:r>
              <a:rPr lang="zh-CN" altLang="en-US" dirty="0">
                <a:cs typeface="微软雅黑" panose="020B0503020204020204" pitchFamily="34" charset="-122"/>
                <a:sym typeface="+mn-ea"/>
              </a:rPr>
              <a:t>解析器除了得到一个标准的</a:t>
            </a:r>
            <a:r>
              <a:rPr kumimoji="1" lang="en-US" altLang="zh-CN" noProof="0" dirty="0">
                <a:ln>
                  <a:noFill/>
                </a:ln>
                <a:solidFill>
                  <a:srgbClr val="C00000"/>
                </a:solidFill>
                <a:effectLst/>
                <a:uLnTx/>
                <a:uFillTx/>
                <a:cs typeface="微软雅黑" panose="020B0503020204020204" pitchFamily="34" charset="-122"/>
                <a:sym typeface="+mn-ea"/>
              </a:rPr>
              <a:t>A记录</a:t>
            </a:r>
            <a:r>
              <a:rPr lang="zh-CN" altLang="en-US" dirty="0">
                <a:cs typeface="微软雅黑" panose="020B0503020204020204" pitchFamily="34" charset="-122"/>
                <a:sym typeface="+mn-ea"/>
              </a:rPr>
              <a:t>(IP 地址)以外，还收到一个</a:t>
            </a:r>
            <a:r>
              <a:rPr kumimoji="1" lang="en-US" altLang="zh-CN" noProof="0" dirty="0">
                <a:ln>
                  <a:noFill/>
                </a:ln>
                <a:solidFill>
                  <a:srgbClr val="C00000"/>
                </a:solidFill>
                <a:effectLst/>
                <a:uLnTx/>
                <a:uFillTx/>
                <a:cs typeface="微软雅黑" panose="020B0503020204020204" pitchFamily="34" charset="-122"/>
                <a:sym typeface="+mn-ea"/>
              </a:rPr>
              <a:t>同名的RRSIG记录</a:t>
            </a:r>
            <a:r>
              <a:rPr lang="zh-CN" altLang="en-US" dirty="0">
                <a:cs typeface="微软雅黑" panose="020B0503020204020204" pitchFamily="34" charset="-122"/>
                <a:sym typeface="+mn-ea"/>
              </a:rPr>
              <a:t>，其中包含test.net这个授权域的</a:t>
            </a:r>
            <a:r>
              <a:rPr kumimoji="1" lang="en-US" altLang="zh-CN" noProof="0" dirty="0">
                <a:ln>
                  <a:noFill/>
                </a:ln>
                <a:solidFill>
                  <a:srgbClr val="C00000"/>
                </a:solidFill>
                <a:effectLst/>
                <a:uLnTx/>
                <a:uFillTx/>
                <a:cs typeface="微软雅黑" panose="020B0503020204020204" pitchFamily="34" charset="-122"/>
                <a:sym typeface="+mn-ea"/>
              </a:rPr>
              <a:t>数字签名</a:t>
            </a:r>
            <a:r>
              <a:rPr lang="zh-CN" altLang="en-US" dirty="0">
                <a:cs typeface="微软雅黑" panose="020B0503020204020204" pitchFamily="34" charset="-122"/>
                <a:sym typeface="+mn-ea"/>
              </a:rPr>
              <a:t>，它是用test.net.的</a:t>
            </a:r>
            <a:r>
              <a:rPr kumimoji="1" lang="en-US" altLang="zh-CN" noProof="0" dirty="0">
                <a:ln>
                  <a:noFill/>
                </a:ln>
                <a:solidFill>
                  <a:srgbClr val="C00000"/>
                </a:solidFill>
                <a:effectLst/>
                <a:uLnTx/>
                <a:uFillTx/>
                <a:cs typeface="微软雅黑" panose="020B0503020204020204" pitchFamily="34" charset="-122"/>
                <a:sym typeface="+mn-ea"/>
              </a:rPr>
              <a:t>私有密钥</a:t>
            </a:r>
            <a:r>
              <a:rPr lang="zh-CN" altLang="en-US" dirty="0">
                <a:cs typeface="微软雅黑" panose="020B0503020204020204" pitchFamily="34" charset="-122"/>
                <a:sym typeface="+mn-ea"/>
              </a:rPr>
              <a:t>来签名的</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10000"/>
              </a:lnSpc>
              <a:buFont typeface="Wingdings" panose="05000000000000000000" pitchFamily="2" charset="2"/>
              <a:buChar char="Ø"/>
            </a:pPr>
            <a:r>
              <a:rPr lang="zh-CN" altLang="en-US" dirty="0">
                <a:cs typeface="微软雅黑" panose="020B0503020204020204" pitchFamily="34" charset="-122"/>
                <a:sym typeface="+mn-ea"/>
              </a:rPr>
              <a:t>为了验证这一签名的正确性，解析服务器可以再次向test.net</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的域名服务器查询响应的</a:t>
            </a:r>
            <a:r>
              <a:rPr kumimoji="1" lang="en-US" altLang="zh-CN" noProof="0" dirty="0">
                <a:ln>
                  <a:noFill/>
                </a:ln>
                <a:solidFill>
                  <a:srgbClr val="C00000"/>
                </a:solidFill>
                <a:effectLst/>
                <a:uLnTx/>
                <a:uFillTx/>
                <a:cs typeface="微软雅黑" panose="020B0503020204020204" pitchFamily="34" charset="-122"/>
                <a:sym typeface="+mn-ea"/>
              </a:rPr>
              <a:t>公开密钥</a:t>
            </a:r>
            <a:r>
              <a:rPr lang="zh-CN" altLang="en-US" dirty="0">
                <a:cs typeface="微软雅黑" panose="020B0503020204020204" pitchFamily="34" charset="-122"/>
                <a:sym typeface="+mn-ea"/>
              </a:rPr>
              <a:t>，即</a:t>
            </a:r>
            <a:r>
              <a:rPr kumimoji="1" lang="en-US" altLang="zh-CN" noProof="0" dirty="0">
                <a:ln>
                  <a:noFill/>
                </a:ln>
                <a:solidFill>
                  <a:srgbClr val="C00000"/>
                </a:solidFill>
                <a:effectLst/>
                <a:uLnTx/>
                <a:uFillTx/>
                <a:cs typeface="微软雅黑" panose="020B0503020204020204" pitchFamily="34" charset="-122"/>
                <a:sym typeface="+mn-ea"/>
              </a:rPr>
              <a:t>DNSKEY资源记录</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10000"/>
              </a:lnSpc>
              <a:buFont typeface="Wingdings" panose="05000000000000000000" pitchFamily="2" charset="2"/>
              <a:buChar char="Ø"/>
            </a:pPr>
            <a:r>
              <a:rPr lang="zh-CN" altLang="en-US" dirty="0">
                <a:cs typeface="微软雅黑" panose="020B0503020204020204" pitchFamily="34" charset="-122"/>
                <a:sym typeface="+mn-ea"/>
              </a:rPr>
              <a:t>解析服务器就可以用其中的</a:t>
            </a:r>
            <a:r>
              <a:rPr kumimoji="1" lang="en-US" altLang="zh-CN" noProof="0" dirty="0">
                <a:ln>
                  <a:noFill/>
                </a:ln>
                <a:solidFill>
                  <a:srgbClr val="C00000"/>
                </a:solidFill>
                <a:effectLst/>
                <a:uLnTx/>
                <a:uFillTx/>
                <a:cs typeface="微软雅黑" panose="020B0503020204020204" pitchFamily="34" charset="-122"/>
                <a:sym typeface="+mn-ea"/>
              </a:rPr>
              <a:t>公钥</a:t>
            </a:r>
            <a:r>
              <a:rPr lang="zh-CN" altLang="en-US" dirty="0">
                <a:cs typeface="微软雅黑" panose="020B0503020204020204" pitchFamily="34" charset="-122"/>
                <a:sym typeface="+mn-ea"/>
              </a:rPr>
              <a:t>验证上述记录(关于</a:t>
            </a:r>
            <a:r>
              <a:rPr lang="en-US" altLang="zh-CN" dirty="0">
                <a:cs typeface="微软雅黑" panose="020B0503020204020204" pitchFamily="34" charset="-122"/>
                <a:sym typeface="+mn-ea"/>
              </a:rPr>
              <a:t>www.</a:t>
            </a:r>
            <a:r>
              <a:rPr lang="zh-CN" altLang="en-US" dirty="0">
                <a:cs typeface="微软雅黑" panose="020B0503020204020204" pitchFamily="34" charset="-122"/>
                <a:sym typeface="+mn-ea"/>
              </a:rPr>
              <a:t>test.net.的RRSIG记录)的</a:t>
            </a:r>
            <a:r>
              <a:rPr kumimoji="1" lang="en-US" altLang="zh-CN" noProof="0" dirty="0">
                <a:ln>
                  <a:noFill/>
                </a:ln>
                <a:solidFill>
                  <a:srgbClr val="C00000"/>
                </a:solidFill>
                <a:effectLst/>
                <a:uLnTx/>
                <a:uFillTx/>
                <a:cs typeface="微软雅黑" panose="020B0503020204020204" pitchFamily="34" charset="-122"/>
                <a:sym typeface="+mn-ea"/>
              </a:rPr>
              <a:t>真实性与完整性</a:t>
            </a:r>
            <a:endParaRPr lang="zh-CN" altLang="en-US" dirty="0">
              <a:cs typeface="微软雅黑" panose="020B0503020204020204" pitchFamily="34" charset="-122"/>
            </a:endParaRPr>
          </a:p>
          <a:p>
            <a:pPr marL="742950" lvl="1" indent="-285750">
              <a:lnSpc>
                <a:spcPct val="100000"/>
              </a:lnSpc>
              <a:buFont typeface="Wingdings" panose="05000000000000000000" pitchFamily="2" charset="2"/>
              <a:buChar char="Ø"/>
            </a:pPr>
            <a:endParaRPr lang="zh-CN" altLang="en-US" sz="2400" dirty="0">
              <a:cs typeface="微软雅黑" panose="020B0503020204020204" pitchFamily="34" charset="-122"/>
              <a:sym typeface="+mn-ea"/>
            </a:endParaRP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DNSSEC</a:t>
            </a:r>
            <a:r>
              <a:rPr lang="zh-CN" altLang="en-US" dirty="0">
                <a:sym typeface="+mn-ea"/>
              </a:rPr>
              <a:t>工作流程</a:t>
            </a:r>
            <a:endParaRPr kumimoji="1" lang="zh-CN" altLang="en-US" noProof="0" dirty="0">
              <a:ln>
                <a:noFill/>
              </a:ln>
              <a:solidFill>
                <a:srgbClr val="C00000"/>
              </a:solidFill>
              <a:effectLst/>
              <a:uLnTx/>
              <a:uFillTx/>
              <a:cs typeface="微软雅黑" panose="020B0503020204020204" pitchFamily="34" charset="-122"/>
              <a:sym typeface="+mn-ea"/>
            </a:endParaRPr>
          </a:p>
        </p:txBody>
      </p:sp>
    </p:spTree>
    <p:extLst>
      <p:ext uri="{BB962C8B-B14F-4D97-AF65-F5344CB8AC3E}">
        <p14:creationId xmlns:p14="http://schemas.microsoft.com/office/powerpoint/2010/main" val="1116310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域名系统高速缓存</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67</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330543"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buFont typeface="Wingdings" panose="05000000000000000000" pitchFamily="2" charset="2"/>
              <a:buChar char="Ø"/>
            </a:pPr>
            <a:r>
              <a:rPr lang="zh-CN" altLang="en-US" dirty="0">
                <a:cs typeface="微软雅黑" panose="020B0503020204020204" pitchFamily="34" charset="-122"/>
                <a:sym typeface="+mn-ea"/>
              </a:rPr>
              <a:t>为提高DNS查询效率，并减轻根域名服务器的负荷和减少</a:t>
            </a:r>
            <a:r>
              <a:rPr lang="en-US" altLang="zh-CN" dirty="0">
                <a:cs typeface="微软雅黑" panose="020B0503020204020204" pitchFamily="34" charset="-122"/>
                <a:sym typeface="+mn-ea"/>
              </a:rPr>
              <a:t>Internet</a:t>
            </a:r>
            <a:r>
              <a:rPr lang="zh-CN" altLang="en-US" dirty="0">
                <a:cs typeface="微软雅黑" panose="020B0503020204020204" pitchFamily="34" charset="-122"/>
                <a:sym typeface="+mn-ea"/>
              </a:rPr>
              <a:t>上的DNS查询报文数量，域名服务器广泛使用</a:t>
            </a:r>
            <a:r>
              <a:rPr kumimoji="1" lang="en-US" altLang="zh-CN" noProof="0" dirty="0" err="1">
                <a:ln>
                  <a:noFill/>
                </a:ln>
                <a:solidFill>
                  <a:srgbClr val="C00000"/>
                </a:solidFill>
                <a:effectLst/>
                <a:uLnTx/>
                <a:uFillTx/>
                <a:cs typeface="微软雅黑" panose="020B0503020204020204" pitchFamily="34" charset="-122"/>
                <a:sym typeface="+mn-ea"/>
              </a:rPr>
              <a:t>高速缓存，用来存放最近查询过的域名以及从何处获得域名映射信息的记录</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800100" lvl="2" indent="-342900" algn="just">
              <a:lnSpc>
                <a:spcPct val="120000"/>
              </a:lnSpc>
              <a:buClrTx/>
              <a:buSzTx/>
              <a:buFont typeface="Wingdings" panose="05000000000000000000" pitchFamily="2" charset="2"/>
              <a:buChar char="Ø"/>
            </a:pPr>
            <a:r>
              <a:rPr lang="zh-CN" altLang="en-US" sz="2330" dirty="0">
                <a:cs typeface="微软雅黑" panose="020B0503020204020204" pitchFamily="34" charset="-122"/>
                <a:sym typeface="+mn-ea"/>
              </a:rPr>
              <a:t>例如不久前已有用户查询过域名为y.abc.com的IP地址，则本地域名服务器/递归解析器就不必再向根域名服务器重新查询y.abc.com的IP地址了，而是直接把高速缓存中存放的上次查询结果（即y.abc.com的IP地址）告诉用户</a:t>
            </a:r>
            <a:endParaRPr lang="zh-CN" altLang="en-US" sz="2330" dirty="0">
              <a:cs typeface="微软雅黑" panose="020B0503020204020204" pitchFamily="34" charset="-122"/>
            </a:endParaRPr>
          </a:p>
          <a:p>
            <a:pPr marL="1657350" lvl="3" indent="-285750">
              <a:lnSpc>
                <a:spcPct val="100000"/>
              </a:lnSpc>
              <a:buFont typeface="Wingdings" panose="05000000000000000000" pitchFamily="2" charset="2"/>
              <a:buChar char="Ø"/>
            </a:pPr>
            <a:endParaRPr lang="zh-CN" altLang="en-US" sz="1800" dirty="0">
              <a:cs typeface="微软雅黑" panose="020B0503020204020204" pitchFamily="34" charset="-122"/>
              <a:sym typeface="+mn-ea"/>
            </a:endParaRP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DNS高速缓存作用</a:t>
            </a:r>
            <a:endParaRPr kumimoji="1" lang="zh-CN" altLang="en-US" noProof="0" dirty="0">
              <a:ln>
                <a:noFill/>
              </a:ln>
              <a:solidFill>
                <a:srgbClr val="C00000"/>
              </a:solidFill>
              <a:effectLst/>
              <a:uLnTx/>
              <a:uFillTx/>
              <a:cs typeface="微软雅黑" panose="020B0503020204020204" pitchFamily="34" charset="-122"/>
              <a:sym typeface="+mn-ea"/>
            </a:endParaRPr>
          </a:p>
        </p:txBody>
      </p:sp>
    </p:spTree>
    <p:extLst>
      <p:ext uri="{BB962C8B-B14F-4D97-AF65-F5344CB8AC3E}">
        <p14:creationId xmlns:p14="http://schemas.microsoft.com/office/powerpoint/2010/main" val="3555885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域名系统高速缓存</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68</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buFont typeface="Wingdings" panose="05000000000000000000" pitchFamily="2" charset="2"/>
              <a:buChar char="Ø"/>
            </a:pPr>
            <a:r>
              <a:rPr lang="zh-CN" altLang="en-US" dirty="0">
                <a:cs typeface="微软雅黑" panose="020B0503020204020204" pitchFamily="34" charset="-122"/>
                <a:sym typeface="+mn-ea"/>
              </a:rPr>
              <a:t>可以大大</a:t>
            </a:r>
            <a:r>
              <a:rPr kumimoji="1" lang="en-US" altLang="zh-CN" noProof="0" dirty="0">
                <a:ln>
                  <a:noFill/>
                </a:ln>
                <a:solidFill>
                  <a:srgbClr val="C00000"/>
                </a:solidFill>
                <a:effectLst/>
                <a:uLnTx/>
                <a:uFillTx/>
                <a:cs typeface="微软雅黑" panose="020B0503020204020204" pitchFamily="34" charset="-122"/>
                <a:sym typeface="+mn-ea"/>
              </a:rPr>
              <a:t>减轻根域名服务器的负荷</a:t>
            </a:r>
            <a:r>
              <a:rPr lang="zh-CN" altLang="en-US" dirty="0">
                <a:cs typeface="微软雅黑" panose="020B0503020204020204" pitchFamily="34" charset="-122"/>
                <a:sym typeface="+mn-ea"/>
              </a:rPr>
              <a:t>，而且也能够</a:t>
            </a:r>
            <a:r>
              <a:rPr kumimoji="1" lang="en-US" altLang="zh-CN" noProof="0" dirty="0">
                <a:ln>
                  <a:noFill/>
                </a:ln>
                <a:solidFill>
                  <a:srgbClr val="C00000"/>
                </a:solidFill>
                <a:effectLst/>
                <a:uLnTx/>
                <a:uFillTx/>
                <a:cs typeface="微软雅黑" panose="020B0503020204020204" pitchFamily="34" charset="-122"/>
                <a:sym typeface="+mn-ea"/>
              </a:rPr>
              <a:t>使</a:t>
            </a:r>
            <a:r>
              <a:rPr lang="en-US" altLang="zh-CN" dirty="0">
                <a:cs typeface="微软雅黑" panose="020B0503020204020204" pitchFamily="34" charset="-122"/>
                <a:sym typeface="+mn-ea"/>
              </a:rPr>
              <a:t>Internet</a:t>
            </a:r>
            <a:r>
              <a:rPr lang="zh-CN" altLang="en-US" dirty="0">
                <a:cs typeface="微软雅黑" panose="020B0503020204020204" pitchFamily="34" charset="-122"/>
                <a:sym typeface="+mn-ea"/>
              </a:rPr>
              <a:t>上的</a:t>
            </a:r>
            <a:r>
              <a:rPr kumimoji="1" lang="en-US" altLang="zh-CN" noProof="0" dirty="0">
                <a:ln>
                  <a:noFill/>
                </a:ln>
                <a:solidFill>
                  <a:srgbClr val="C00000"/>
                </a:solidFill>
                <a:effectLst/>
                <a:uLnTx/>
                <a:uFillTx/>
                <a:cs typeface="微软雅黑" panose="020B0503020204020204" pitchFamily="34" charset="-122"/>
                <a:sym typeface="+mn-ea"/>
              </a:rPr>
              <a:t>DNS查询请求和回答报文的数量大为减少</a:t>
            </a:r>
            <a:endParaRPr lang="en-US" altLang="zh-CN" b="1" dirty="0">
              <a:solidFill>
                <a:srgbClr val="0070C0"/>
              </a:solidFill>
              <a:latin typeface="Times New Roman" panose="02020603050405020304" charset="0"/>
              <a:ea typeface="宋体" panose="02010600030101010101" pitchFamily="2" charset="-122"/>
              <a:cs typeface="Times New Roman" panose="02020603050405020304" charset="0"/>
            </a:endParaRPr>
          </a:p>
          <a:p>
            <a:pPr marL="800100" lvl="2" indent="-342900" algn="just">
              <a:lnSpc>
                <a:spcPct val="120000"/>
              </a:lnSpc>
              <a:buClrTx/>
              <a:buSzTx/>
              <a:buFont typeface="Wingdings" panose="05000000000000000000" pitchFamily="2" charset="2"/>
              <a:buChar char="Ø"/>
            </a:pPr>
            <a:r>
              <a:rPr lang="zh-CN" altLang="en-US" sz="2330" dirty="0">
                <a:cs typeface="微软雅黑" panose="020B0503020204020204" pitchFamily="34" charset="-122"/>
                <a:sym typeface="+mn-ea"/>
              </a:rPr>
              <a:t>假定本地域名服务器的缓存中并没有 y.abc.com 的IP地址，但存放着顶级域名服务器 dns.com 的IP地址，则本地域名服务器就不必向根域名服务器进行查询，而可以直接向 .com 顶级域名服务器发送查询请求报文</a:t>
            </a:r>
            <a:endParaRPr lang="zh-CN" altLang="en-US" sz="2330" dirty="0">
              <a:cs typeface="微软雅黑" panose="020B0503020204020204" pitchFamily="34" charset="-122"/>
            </a:endParaRPr>
          </a:p>
          <a:p>
            <a:pPr marL="342900" lvl="0" indent="-342900" algn="just">
              <a:lnSpc>
                <a:spcPct val="120000"/>
              </a:lnSpc>
              <a:buClrTx/>
              <a:buSzTx/>
              <a:buFont typeface="Wingdings" panose="05000000000000000000" pitchFamily="2" charset="2"/>
              <a:buChar char="Ø"/>
            </a:pPr>
            <a:r>
              <a:rPr kumimoji="1" lang="en-US" altLang="zh-CN" noProof="0" dirty="0">
                <a:ln>
                  <a:noFill/>
                </a:ln>
                <a:solidFill>
                  <a:srgbClr val="C00000"/>
                </a:solidFill>
                <a:effectLst/>
                <a:uLnTx/>
                <a:uFillTx/>
                <a:cs typeface="微软雅黑" panose="020B0503020204020204" pitchFamily="34" charset="-122"/>
                <a:sym typeface="+mn-ea"/>
              </a:rPr>
              <a:t>主机一般也缓存域名有关信息</a:t>
            </a:r>
            <a:endParaRPr kumimoji="1" lang="en-US" altLang="zh-CN" sz="2800" noProof="0" dirty="0">
              <a:ln>
                <a:noFill/>
              </a:ln>
              <a:solidFill>
                <a:srgbClr val="C00000"/>
              </a:solidFill>
              <a:effectLst/>
              <a:uLnTx/>
              <a:uFillTx/>
              <a:cs typeface="微软雅黑" panose="020B0503020204020204" pitchFamily="34" charset="-122"/>
              <a:sym typeface="+mn-ea"/>
            </a:endParaRP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使用高速缓存的好处</a:t>
            </a:r>
            <a:endParaRPr kumimoji="1" lang="zh-CN" altLang="en-US" noProof="0" dirty="0">
              <a:ln>
                <a:noFill/>
              </a:ln>
              <a:solidFill>
                <a:srgbClr val="C00000"/>
              </a:solidFill>
              <a:effectLst/>
              <a:uLnTx/>
              <a:uFillTx/>
              <a:cs typeface="微软雅黑" panose="020B0503020204020204" pitchFamily="34" charset="-122"/>
              <a:sym typeface="+mn-ea"/>
            </a:endParaRPr>
          </a:p>
        </p:txBody>
      </p:sp>
    </p:spTree>
    <p:extLst>
      <p:ext uri="{BB962C8B-B14F-4D97-AF65-F5344CB8AC3E}">
        <p14:creationId xmlns:p14="http://schemas.microsoft.com/office/powerpoint/2010/main" val="2298805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域名系统高速缓存</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69</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76896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20000"/>
              </a:lnSpc>
              <a:spcBef>
                <a:spcPct val="5000"/>
              </a:spcBef>
              <a:buFont typeface="Wingdings" panose="05000000000000000000" pitchFamily="2" charset="2"/>
              <a:buChar char="Ø"/>
            </a:pPr>
            <a:r>
              <a:rPr lang="zh-CN" altLang="en-US" dirty="0">
                <a:cs typeface="微软雅黑" panose="020B0503020204020204" pitchFamily="34" charset="-122"/>
                <a:sym typeface="+mn-ea"/>
              </a:rPr>
              <a:t>域名到IP地址的绑定可能发生变化（但并不会经常改变）。为保持高速缓存中的内容正确，域名服务器应为每项内容设置计时器并处理超时项目（例如，</a:t>
            </a:r>
            <a:r>
              <a:rPr kumimoji="1" lang="en-US" altLang="zh-CN" noProof="0" dirty="0">
                <a:ln>
                  <a:noFill/>
                </a:ln>
                <a:solidFill>
                  <a:srgbClr val="C00000"/>
                </a:solidFill>
                <a:effectLst/>
                <a:uLnTx/>
                <a:uFillTx/>
                <a:cs typeface="微软雅黑" panose="020B0503020204020204" pitchFamily="34" charset="-122"/>
                <a:sym typeface="+mn-ea"/>
              </a:rPr>
              <a:t>典型的数值是每个项目只存放48小时</a:t>
            </a:r>
            <a:r>
              <a:rPr lang="zh-CN" altLang="en-US" dirty="0">
                <a:cs typeface="微软雅黑" panose="020B0503020204020204" pitchFamily="34" charset="-122"/>
                <a:sym typeface="+mn-ea"/>
              </a:rPr>
              <a:t>)</a:t>
            </a:r>
            <a:endParaRPr lang="zh-CN" altLang="en-US" b="1" dirty="0">
              <a:solidFill>
                <a:schemeClr val="accent5">
                  <a:lumMod val="75000"/>
                </a:schemeClr>
              </a:solidFill>
              <a:latin typeface="宋体" panose="02010600030101010101" pitchFamily="2" charset="-122"/>
              <a:ea typeface="宋体" panose="02010600030101010101" pitchFamily="2" charset="-122"/>
            </a:endParaRPr>
          </a:p>
          <a:p>
            <a:pPr marL="342900" indent="-342900" algn="just">
              <a:lnSpc>
                <a:spcPct val="120000"/>
              </a:lnSpc>
              <a:spcBef>
                <a:spcPts val="600"/>
              </a:spcBef>
              <a:buClrTx/>
              <a:buSzTx/>
              <a:buFont typeface="Wingdings" panose="05000000000000000000" pitchFamily="2" charset="2"/>
              <a:buChar char="Ø"/>
            </a:pPr>
            <a:r>
              <a:rPr lang="zh-CN" altLang="en-US" dirty="0">
                <a:cs typeface="微软雅黑" panose="020B0503020204020204" pitchFamily="34" charset="-122"/>
                <a:sym typeface="+mn-ea"/>
              </a:rPr>
              <a:t>当域名服务器已从缓存中删去某项信息后又被请求查询该项信息，就必须重新查询</a:t>
            </a:r>
            <a:endParaRPr lang="zh-CN" altLang="en-US" dirty="0">
              <a:cs typeface="微软雅黑" panose="020B0503020204020204" pitchFamily="34" charset="-122"/>
            </a:endParaRPr>
          </a:p>
          <a:p>
            <a:pPr marL="342900" indent="-342900" algn="just">
              <a:lnSpc>
                <a:spcPct val="120000"/>
              </a:lnSpc>
              <a:spcBef>
                <a:spcPts val="600"/>
              </a:spcBef>
              <a:buClrTx/>
              <a:buSzTx/>
              <a:buFont typeface="Wingdings" panose="05000000000000000000" pitchFamily="2" charset="2"/>
              <a:buChar char="Ø"/>
            </a:pPr>
            <a:r>
              <a:rPr lang="zh-CN" altLang="en-US" dirty="0">
                <a:cs typeface="微软雅黑" panose="020B0503020204020204" pitchFamily="34" charset="-122"/>
                <a:sym typeface="+mn-ea"/>
              </a:rPr>
              <a:t>当权限域名服务器回答一个查询请求时，在响应中都指明绑定有效存在的时间值。</a:t>
            </a:r>
            <a:r>
              <a:rPr kumimoji="1" lang="en-US" altLang="zh-CN" noProof="0" dirty="0">
                <a:ln>
                  <a:noFill/>
                </a:ln>
                <a:solidFill>
                  <a:srgbClr val="C00000"/>
                </a:solidFill>
                <a:effectLst/>
                <a:uLnTx/>
                <a:uFillTx/>
                <a:cs typeface="微软雅黑" panose="020B0503020204020204" pitchFamily="34" charset="-122"/>
                <a:sym typeface="+mn-ea"/>
              </a:rPr>
              <a:t>增加此时间值可减少网络开销，而减少此时间值可提高域名解析的准确性</a:t>
            </a:r>
            <a:endParaRPr kumimoji="1" lang="en-US" altLang="zh-CN" sz="2800" noProof="0" dirty="0">
              <a:ln>
                <a:noFill/>
              </a:ln>
              <a:solidFill>
                <a:srgbClr val="C00000"/>
              </a:solidFill>
              <a:effectLst/>
              <a:uLnTx/>
              <a:uFillTx/>
              <a:cs typeface="微软雅黑" panose="020B0503020204020204" pitchFamily="34" charset="-122"/>
              <a:sym typeface="+mn-ea"/>
            </a:endParaRP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缓存中保存项目有一定的时限</a:t>
            </a:r>
            <a:endParaRPr kumimoji="1" lang="zh-CN" altLang="en-US" noProof="0" dirty="0">
              <a:ln>
                <a:noFill/>
              </a:ln>
              <a:solidFill>
                <a:srgbClr val="C00000"/>
              </a:solidFill>
              <a:effectLst/>
              <a:uLnTx/>
              <a:uFillTx/>
              <a:cs typeface="微软雅黑" panose="020B0503020204020204" pitchFamily="34" charset="-122"/>
              <a:sym typeface="+mn-ea"/>
            </a:endParaRPr>
          </a:p>
        </p:txBody>
      </p:sp>
    </p:spTree>
    <p:extLst>
      <p:ext uri="{BB962C8B-B14F-4D97-AF65-F5344CB8AC3E}">
        <p14:creationId xmlns:p14="http://schemas.microsoft.com/office/powerpoint/2010/main" val="60722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845592"/>
          </a:xfrm>
        </p:spPr>
        <p:txBody>
          <a:bodyPr>
            <a:normAutofit/>
          </a:bodyPr>
          <a:lstStyle/>
          <a:p>
            <a:pPr>
              <a:lnSpc>
                <a:spcPct val="130000"/>
              </a:lnSpc>
            </a:pPr>
            <a:r>
              <a:rPr kumimoji="1" lang="en-US" altLang="zh-CN" dirty="0">
                <a:solidFill>
                  <a:srgbClr val="C00000"/>
                </a:solidFill>
              </a:rPr>
              <a:t>7.1 </a:t>
            </a:r>
            <a:r>
              <a:rPr kumimoji="1" lang="zh-CN" altLang="en-US" dirty="0">
                <a:solidFill>
                  <a:srgbClr val="C00000"/>
                </a:solidFill>
              </a:rPr>
              <a:t>应用层概述（</a:t>
            </a:r>
            <a:r>
              <a:rPr kumimoji="1" lang="en-US" altLang="zh-CN" dirty="0">
                <a:solidFill>
                  <a:srgbClr val="C00000"/>
                </a:solidFill>
              </a:rPr>
              <a:t>P7</a:t>
            </a:r>
            <a:r>
              <a:rPr kumimoji="1" lang="zh-CN" altLang="en-US" dirty="0">
                <a:solidFill>
                  <a:srgbClr val="C00000"/>
                </a:solidFill>
              </a:rPr>
              <a:t>）</a:t>
            </a:r>
          </a:p>
          <a:p>
            <a:pPr>
              <a:lnSpc>
                <a:spcPct val="130000"/>
              </a:lnSpc>
            </a:pPr>
            <a:r>
              <a:rPr kumimoji="1" lang="en-US" altLang="zh-CN" dirty="0"/>
              <a:t>7.2 </a:t>
            </a:r>
            <a:r>
              <a:rPr kumimoji="1" lang="zh-CN" altLang="en-US" dirty="0"/>
              <a:t>域名系统（</a:t>
            </a:r>
            <a:r>
              <a:rPr kumimoji="1" lang="en-US" altLang="zh-CN" dirty="0"/>
              <a:t>P25</a:t>
            </a:r>
            <a:r>
              <a:rPr kumimoji="1" lang="zh-CN" altLang="en-US" dirty="0"/>
              <a:t>）</a:t>
            </a:r>
          </a:p>
          <a:p>
            <a:pPr>
              <a:lnSpc>
                <a:spcPct val="130000"/>
              </a:lnSpc>
            </a:pPr>
            <a:r>
              <a:rPr kumimoji="1" lang="en-US" altLang="zh-CN" dirty="0"/>
              <a:t>7.3 </a:t>
            </a:r>
            <a:r>
              <a:rPr kumimoji="1" lang="zh-CN" altLang="en-US" dirty="0"/>
              <a:t>电子邮件（</a:t>
            </a:r>
            <a:r>
              <a:rPr kumimoji="1" lang="en-US" altLang="zh-CN" dirty="0"/>
              <a:t>P74</a:t>
            </a:r>
            <a:r>
              <a:rPr kumimoji="1" lang="zh-CN" altLang="en-US" dirty="0"/>
              <a:t>）</a:t>
            </a:r>
          </a:p>
          <a:p>
            <a:pPr>
              <a:lnSpc>
                <a:spcPct val="130000"/>
              </a:lnSpc>
            </a:pPr>
            <a:r>
              <a:rPr kumimoji="1" lang="en-US" altLang="zh-CN" dirty="0"/>
              <a:t>7.4 WWW</a:t>
            </a:r>
            <a:r>
              <a:rPr kumimoji="1" lang="zh-CN" altLang="en-US" dirty="0"/>
              <a:t>（</a:t>
            </a:r>
            <a:r>
              <a:rPr kumimoji="1" lang="en-US" altLang="zh-CN" dirty="0"/>
              <a:t>P106</a:t>
            </a:r>
            <a:r>
              <a:rPr kumimoji="1" lang="zh-CN" altLang="en-US" dirty="0"/>
              <a:t>）</a:t>
            </a:r>
          </a:p>
          <a:p>
            <a:pPr>
              <a:lnSpc>
                <a:spcPct val="130000"/>
              </a:lnSpc>
            </a:pPr>
            <a:r>
              <a:rPr kumimoji="1" lang="en-US" altLang="zh-CN" dirty="0"/>
              <a:t>7.5 </a:t>
            </a:r>
            <a:r>
              <a:rPr kumimoji="1" lang="zh-CN" altLang="en-US" dirty="0"/>
              <a:t>流式音频和视频（</a:t>
            </a:r>
            <a:r>
              <a:rPr kumimoji="1" lang="en-US" altLang="zh-CN" dirty="0"/>
              <a:t>P147</a:t>
            </a:r>
            <a:r>
              <a:rPr kumimoji="1" lang="zh-CN" altLang="en-US" dirty="0"/>
              <a:t>）</a:t>
            </a:r>
          </a:p>
          <a:p>
            <a:pPr>
              <a:lnSpc>
                <a:spcPct val="130000"/>
              </a:lnSpc>
            </a:pPr>
            <a:r>
              <a:rPr kumimoji="1" lang="en-US" altLang="zh-CN" dirty="0"/>
              <a:t>7.6 </a:t>
            </a:r>
            <a:r>
              <a:rPr kumimoji="1" lang="zh-CN" altLang="en-US" dirty="0"/>
              <a:t>内容分发（</a:t>
            </a:r>
            <a:r>
              <a:rPr kumimoji="1" lang="en-US" altLang="zh-CN" dirty="0"/>
              <a:t>P165</a:t>
            </a:r>
            <a:r>
              <a:rPr kumimoji="1" lang="zh-CN" altLang="en-US" dirty="0"/>
              <a:t>）</a:t>
            </a:r>
          </a:p>
          <a:p>
            <a:pPr>
              <a:lnSpc>
                <a:spcPct val="130000"/>
              </a:lnSpc>
            </a:pPr>
            <a:r>
              <a:rPr kumimoji="1" lang="en-US" altLang="zh-CN" dirty="0"/>
              <a:t>7.7 </a:t>
            </a:r>
            <a:r>
              <a:rPr kumimoji="1" lang="zh-CN" altLang="en-US" dirty="0"/>
              <a:t>其它应用层协议（</a:t>
            </a:r>
            <a:r>
              <a:rPr kumimoji="1" lang="en-US" altLang="zh-CN" dirty="0"/>
              <a:t>P182</a:t>
            </a:r>
            <a:r>
              <a:rPr kumimoji="1" lang="zh-CN" altLang="en-US" dirty="0"/>
              <a:t>）</a:t>
            </a:r>
          </a:p>
        </p:txBody>
      </p:sp>
      <p:sp>
        <p:nvSpPr>
          <p:cNvPr id="10" name="灯片编号占位符 9">
            <a:extLst>
              <a:ext uri="{FF2B5EF4-FFF2-40B4-BE49-F238E27FC236}">
                <a16:creationId xmlns:a16="http://schemas.microsoft.com/office/drawing/2014/main" id="{81955D56-458B-2941-A60C-A60B6824D7F3}"/>
              </a:ext>
            </a:extLst>
          </p:cNvPr>
          <p:cNvSpPr>
            <a:spLocks noGrp="1"/>
          </p:cNvSpPr>
          <p:nvPr>
            <p:ph type="sldNum" sz="quarter" idx="12"/>
          </p:nvPr>
        </p:nvSpPr>
        <p:spPr/>
        <p:txBody>
          <a:bodyPr/>
          <a:lstStyle/>
          <a:p>
            <a:fld id="{8D4D1E41-7A09-AB4A-A4E1-09765ADA2698}" type="slidenum">
              <a:rPr kumimoji="1" lang="zh-CN" altLang="en-US" smtClean="0"/>
              <a:t>7</a:t>
            </a:fld>
            <a:endParaRPr kumimoji="1" lang="zh-CN" altLang="en-US" dirty="0"/>
          </a:p>
        </p:txBody>
      </p:sp>
      <p:sp>
        <p:nvSpPr>
          <p:cNvPr id="6" name="矩形标注 5">
            <a:extLst>
              <a:ext uri="{FF2B5EF4-FFF2-40B4-BE49-F238E27FC236}">
                <a16:creationId xmlns:a16="http://schemas.microsoft.com/office/drawing/2014/main" id="{981187B3-3584-BA4E-A14C-4B26773516C6}"/>
              </a:ext>
            </a:extLst>
          </p:cNvPr>
          <p:cNvSpPr/>
          <p:nvPr/>
        </p:nvSpPr>
        <p:spPr>
          <a:xfrm>
            <a:off x="6501333" y="1663158"/>
            <a:ext cx="3845312" cy="1284693"/>
          </a:xfrm>
          <a:prstGeom prst="wedgeRectCallout">
            <a:avLst>
              <a:gd name="adj1" fmla="val -79833"/>
              <a:gd name="adj2" fmla="val -3476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应用进程通信方式</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服务器进程工作方式</a:t>
            </a:r>
          </a:p>
        </p:txBody>
      </p:sp>
    </p:spTree>
    <p:extLst>
      <p:ext uri="{BB962C8B-B14F-4D97-AF65-F5344CB8AC3E}">
        <p14:creationId xmlns:p14="http://schemas.microsoft.com/office/powerpoint/2010/main" val="2319106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域名系统隐私</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70</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447116"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spcBef>
                <a:spcPct val="5000"/>
              </a:spcBef>
              <a:buFont typeface="Wingdings" panose="05000000000000000000" pitchFamily="2" charset="2"/>
              <a:buChar char="Ø"/>
            </a:pPr>
            <a:r>
              <a:rPr lang="zh-CN" altLang="en-US" dirty="0">
                <a:cs typeface="微软雅黑" panose="020B0503020204020204" pitchFamily="34" charset="-122"/>
                <a:sym typeface="+mn-ea"/>
              </a:rPr>
              <a:t>DNS协议设计之初没有过多考虑</a:t>
            </a:r>
            <a:r>
              <a:rPr kumimoji="1" lang="en-US" altLang="zh-CN" noProof="0" dirty="0">
                <a:ln>
                  <a:noFill/>
                </a:ln>
                <a:solidFill>
                  <a:srgbClr val="C00000"/>
                </a:solidFill>
                <a:effectLst/>
                <a:uLnTx/>
                <a:uFillTx/>
                <a:cs typeface="微软雅黑" panose="020B0503020204020204" pitchFamily="34" charset="-122"/>
                <a:sym typeface="+mn-ea"/>
              </a:rPr>
              <a:t>安全问题</a:t>
            </a:r>
            <a:r>
              <a:rPr lang="zh-CN" altLang="en-US" dirty="0">
                <a:cs typeface="微软雅黑" panose="020B0503020204020204" pitchFamily="34" charset="-122"/>
                <a:sym typeface="+mn-ea"/>
              </a:rPr>
              <a:t>，因此导致DNS存在以下缺陷</a:t>
            </a:r>
            <a:endParaRPr lang="zh-CN" altLang="en-US" b="1" dirty="0">
              <a:solidFill>
                <a:schemeClr val="accent5">
                  <a:lumMod val="75000"/>
                </a:schemeClr>
              </a:solidFill>
              <a:latin typeface="宋体" panose="02010600030101010101" pitchFamily="2" charset="-122"/>
              <a:ea typeface="宋体" panose="02010600030101010101" pitchFamily="2" charset="-122"/>
            </a:endParaRPr>
          </a:p>
          <a:p>
            <a:pPr lvl="1" algn="just">
              <a:lnSpc>
                <a:spcPct val="120000"/>
              </a:lnSpc>
              <a:spcBef>
                <a:spcPts val="600"/>
              </a:spcBef>
              <a:buClrTx/>
              <a:buSzTx/>
            </a:pPr>
            <a:r>
              <a:rPr lang="zh-CN" altLang="en-US" dirty="0">
                <a:cs typeface="微软雅黑" panose="020B0503020204020204" pitchFamily="34" charset="-122"/>
                <a:sym typeface="+mn-ea"/>
              </a:rPr>
              <a:t>几乎所有DNS流量都是基于</a:t>
            </a:r>
            <a:r>
              <a:rPr kumimoji="1" lang="en-US" altLang="zh-CN" noProof="0" dirty="0">
                <a:ln>
                  <a:noFill/>
                </a:ln>
                <a:solidFill>
                  <a:srgbClr val="C00000"/>
                </a:solidFill>
                <a:effectLst/>
                <a:uLnTx/>
                <a:uFillTx/>
                <a:cs typeface="微软雅黑" panose="020B0503020204020204" pitchFamily="34" charset="-122"/>
                <a:sym typeface="+mn-ea"/>
              </a:rPr>
              <a:t>UDP明文传输</a:t>
            </a:r>
            <a:r>
              <a:rPr lang="zh-CN" altLang="en-US" dirty="0">
                <a:cs typeface="微软雅黑" panose="020B0503020204020204" pitchFamily="34" charset="-122"/>
                <a:sym typeface="+mn-ea"/>
              </a:rPr>
              <a:t>的</a:t>
            </a:r>
            <a:endParaRPr lang="zh-CN" altLang="en-US" dirty="0">
              <a:cs typeface="微软雅黑" panose="020B0503020204020204" pitchFamily="34" charset="-122"/>
            </a:endParaRPr>
          </a:p>
          <a:p>
            <a:pPr lvl="1" algn="just">
              <a:lnSpc>
                <a:spcPct val="120000"/>
              </a:lnSpc>
              <a:spcBef>
                <a:spcPts val="600"/>
              </a:spcBef>
              <a:buClrTx/>
              <a:buSzTx/>
            </a:pPr>
            <a:r>
              <a:rPr lang="zh-CN" altLang="en-US" dirty="0">
                <a:cs typeface="微软雅黑" panose="020B0503020204020204" pitchFamily="34" charset="-122"/>
                <a:sym typeface="+mn-ea"/>
              </a:rPr>
              <a:t>DNS的资源记录未加上任何的</a:t>
            </a:r>
            <a:r>
              <a:rPr kumimoji="1" lang="en-US" altLang="zh-CN" noProof="0" dirty="0">
                <a:ln>
                  <a:noFill/>
                </a:ln>
                <a:solidFill>
                  <a:srgbClr val="C00000"/>
                </a:solidFill>
                <a:effectLst/>
                <a:uLnTx/>
                <a:uFillTx/>
                <a:cs typeface="微软雅黑" panose="020B0503020204020204" pitchFamily="34" charset="-122"/>
                <a:sym typeface="+mn-ea"/>
              </a:rPr>
              <a:t>认证</a:t>
            </a:r>
            <a:r>
              <a:rPr lang="zh-CN" altLang="en-US" dirty="0">
                <a:cs typeface="微软雅黑" panose="020B0503020204020204" pitchFamily="34" charset="-122"/>
                <a:sym typeface="+mn-ea"/>
              </a:rPr>
              <a:t>和</a:t>
            </a:r>
            <a:r>
              <a:rPr kumimoji="1" lang="en-US" altLang="zh-CN" noProof="0" dirty="0">
                <a:ln>
                  <a:noFill/>
                </a:ln>
                <a:solidFill>
                  <a:srgbClr val="C00000"/>
                </a:solidFill>
                <a:effectLst/>
                <a:uLnTx/>
                <a:uFillTx/>
                <a:cs typeface="微软雅黑" panose="020B0503020204020204" pitchFamily="34" charset="-122"/>
                <a:sym typeface="+mn-ea"/>
              </a:rPr>
              <a:t>加密措施</a:t>
            </a:r>
            <a:endParaRPr lang="zh-CN" altLang="en-US" dirty="0">
              <a:cs typeface="微软雅黑" panose="020B0503020204020204" pitchFamily="34" charset="-122"/>
              <a:sym typeface="+mn-ea"/>
            </a:endParaRP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DNS协议</a:t>
            </a:r>
            <a:r>
              <a:rPr lang="zh-CN" altLang="en-US" dirty="0">
                <a:sym typeface="+mn-ea"/>
              </a:rPr>
              <a:t>的</a:t>
            </a:r>
            <a:r>
              <a:rPr lang="en-US" altLang="zh-CN" dirty="0">
                <a:sym typeface="+mn-ea"/>
              </a:rPr>
              <a:t>脆弱性</a:t>
            </a:r>
            <a:endParaRPr kumimoji="1" lang="zh-CN" altLang="en-US" noProof="0" dirty="0">
              <a:ln>
                <a:noFill/>
              </a:ln>
              <a:solidFill>
                <a:srgbClr val="C00000"/>
              </a:solidFill>
              <a:effectLst/>
              <a:uLnTx/>
              <a:uFillTx/>
              <a:cs typeface="微软雅黑" panose="020B0503020204020204" pitchFamily="34" charset="-122"/>
              <a:sym typeface="+mn-ea"/>
            </a:endParaRPr>
          </a:p>
        </p:txBody>
      </p:sp>
      <p:sp>
        <p:nvSpPr>
          <p:cNvPr id="3" name="箭头: 右 4"/>
          <p:cNvSpPr/>
          <p:nvPr/>
        </p:nvSpPr>
        <p:spPr>
          <a:xfrm rot="5400000">
            <a:off x="5462129" y="4544119"/>
            <a:ext cx="961044" cy="443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198494" y="5383711"/>
            <a:ext cx="5488316" cy="523220"/>
          </a:xfrm>
          <a:prstGeom prst="rect">
            <a:avLst/>
          </a:prstGeom>
          <a:noFill/>
          <a:ln>
            <a:solidFill>
              <a:srgbClr val="C00000"/>
            </a:solidFill>
          </a:ln>
        </p:spPr>
        <p:txBody>
          <a:bodyPr wrap="square">
            <a:spAutoFit/>
          </a:bodyPr>
          <a:lstStyle/>
          <a:p>
            <a:pPr algn="ctr"/>
            <a:r>
              <a:rPr kumimoji="1" lang="en-US" altLang="zh-CN" sz="2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DNS的用户隐私容易被泄漏</a:t>
            </a:r>
            <a:endParaRPr lang="zh-CN" altLang="en-US" sz="2800" b="1" dirty="0">
              <a:solidFill>
                <a:schemeClr val="accent2">
                  <a:lumMod val="75000"/>
                </a:schemeClr>
              </a:solidFill>
              <a:latin typeface="Times New Roman" panose="02020603050405020304" charset="0"/>
              <a:ea typeface="宋体" panose="02010600030101010101" pitchFamily="2" charset="-122"/>
              <a:cs typeface="Times New Roman" panose="02020603050405020304" charset="0"/>
            </a:endParaRPr>
          </a:p>
        </p:txBody>
      </p:sp>
    </p:spTree>
    <p:extLst>
      <p:ext uri="{BB962C8B-B14F-4D97-AF65-F5344CB8AC3E}">
        <p14:creationId xmlns:p14="http://schemas.microsoft.com/office/powerpoint/2010/main" val="1283164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域名系统隐私</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71</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54417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20000"/>
              </a:lnSpc>
              <a:spcBef>
                <a:spcPct val="5000"/>
              </a:spcBef>
              <a:buFont typeface="Wingdings" panose="05000000000000000000" pitchFamily="2" charset="2"/>
              <a:buChar char="Ø"/>
            </a:pPr>
            <a:r>
              <a:rPr kumimoji="1" lang="en-US" altLang="zh-CN" noProof="0" dirty="0">
                <a:ln>
                  <a:noFill/>
                </a:ln>
                <a:solidFill>
                  <a:srgbClr val="C00000"/>
                </a:solidFill>
                <a:effectLst/>
                <a:uLnTx/>
                <a:uFillTx/>
                <a:cs typeface="微软雅黑" panose="020B0503020204020204" pitchFamily="34" charset="-122"/>
                <a:sym typeface="+mn-ea"/>
              </a:rPr>
              <a:t>源IP地址</a:t>
            </a:r>
            <a:r>
              <a:rPr lang="zh-CN" altLang="en-US" dirty="0">
                <a:cs typeface="微软雅黑" panose="020B0503020204020204" pitchFamily="34" charset="-122"/>
                <a:sym typeface="+mn-ea"/>
              </a:rPr>
              <a:t>提供的用户主机的信息，可以看做是</a:t>
            </a:r>
            <a:r>
              <a:rPr kumimoji="1" lang="en-US" altLang="zh-CN" noProof="0" dirty="0">
                <a:ln>
                  <a:noFill/>
                </a:ln>
                <a:solidFill>
                  <a:srgbClr val="C00000"/>
                </a:solidFill>
                <a:effectLst/>
                <a:uLnTx/>
                <a:uFillTx/>
                <a:cs typeface="微软雅黑" panose="020B0503020204020204" pitchFamily="34" charset="-122"/>
                <a:sym typeface="+mn-ea"/>
              </a:rPr>
              <a:t>用户标识</a:t>
            </a:r>
            <a:r>
              <a:rPr lang="zh-CN" altLang="en-US" dirty="0">
                <a:cs typeface="微软雅黑" panose="020B0503020204020204" pitchFamily="34" charset="-122"/>
                <a:sym typeface="+mn-ea"/>
              </a:rPr>
              <a:t>。在一次DNS查询中，不同层面的源IP地址的</a:t>
            </a:r>
            <a:r>
              <a:rPr kumimoji="1" lang="en-US" altLang="zh-CN" noProof="0" dirty="0">
                <a:ln>
                  <a:noFill/>
                </a:ln>
                <a:solidFill>
                  <a:srgbClr val="C00000"/>
                </a:solidFill>
                <a:effectLst/>
                <a:uLnTx/>
                <a:uFillTx/>
                <a:cs typeface="微软雅黑" panose="020B0503020204020204" pitchFamily="34" charset="-122"/>
                <a:sym typeface="+mn-ea"/>
              </a:rPr>
              <a:t>含义</a:t>
            </a:r>
            <a:r>
              <a:rPr lang="zh-CN" altLang="en-US" dirty="0">
                <a:cs typeface="微软雅黑" panose="020B0503020204020204" pitchFamily="34" charset="-122"/>
                <a:sym typeface="+mn-ea"/>
              </a:rPr>
              <a:t>不太一样</a:t>
            </a:r>
            <a:endParaRPr lang="zh-CN" altLang="en-US" b="1" dirty="0">
              <a:solidFill>
                <a:schemeClr val="accent5">
                  <a:lumMod val="75000"/>
                </a:schemeClr>
              </a:solidFill>
              <a:latin typeface="宋体" panose="02010600030101010101" pitchFamily="2" charset="-122"/>
              <a:ea typeface="宋体" panose="02010600030101010101" pitchFamily="2" charset="-122"/>
            </a:endParaRPr>
          </a:p>
          <a:p>
            <a:pPr marL="800100" lvl="1" indent="-342900" algn="just">
              <a:lnSpc>
                <a:spcPct val="120000"/>
              </a:lnSpc>
              <a:spcBef>
                <a:spcPts val="600"/>
              </a:spcBef>
              <a:buClrTx/>
              <a:buSzTx/>
              <a:buFont typeface="Wingdings" panose="05000000000000000000" pitchFamily="2" charset="2"/>
              <a:buChar char="Ø"/>
            </a:pPr>
            <a:r>
              <a:rPr lang="zh-CN" altLang="en-US" dirty="0">
                <a:cs typeface="微软雅黑" panose="020B0503020204020204" pitchFamily="34" charset="-122"/>
                <a:sym typeface="+mn-ea"/>
              </a:rPr>
              <a:t>在递归服务器上，源IP地址基本就是</a:t>
            </a:r>
            <a:r>
              <a:rPr kumimoji="1" lang="en-US" altLang="zh-CN" noProof="0" dirty="0">
                <a:ln>
                  <a:noFill/>
                </a:ln>
                <a:solidFill>
                  <a:srgbClr val="C00000"/>
                </a:solidFill>
                <a:effectLst/>
                <a:uLnTx/>
                <a:uFillTx/>
                <a:cs typeface="微软雅黑" panose="020B0503020204020204" pitchFamily="34" charset="-122"/>
                <a:sym typeface="+mn-ea"/>
              </a:rPr>
              <a:t>用户主机</a:t>
            </a:r>
            <a:r>
              <a:rPr lang="zh-CN" altLang="en-US" dirty="0">
                <a:cs typeface="微软雅黑" panose="020B0503020204020204" pitchFamily="34" charset="-122"/>
                <a:sym typeface="+mn-ea"/>
              </a:rPr>
              <a:t>的IP地址</a:t>
            </a:r>
            <a:endParaRPr lang="zh-CN" altLang="en-US" dirty="0">
              <a:cs typeface="微软雅黑" panose="020B0503020204020204" pitchFamily="34" charset="-122"/>
            </a:endParaRPr>
          </a:p>
          <a:p>
            <a:pPr marL="800100" lvl="1" indent="-342900" algn="just">
              <a:lnSpc>
                <a:spcPct val="120000"/>
              </a:lnSpc>
              <a:spcBef>
                <a:spcPts val="600"/>
              </a:spcBef>
              <a:buClrTx/>
              <a:buSzTx/>
              <a:buFont typeface="Wingdings" panose="05000000000000000000" pitchFamily="2" charset="2"/>
              <a:buChar char="Ø"/>
            </a:pPr>
            <a:r>
              <a:rPr lang="zh-CN" altLang="en-US" dirty="0">
                <a:cs typeface="微软雅黑" panose="020B0503020204020204" pitchFamily="34" charset="-122"/>
                <a:sym typeface="+mn-ea"/>
              </a:rPr>
              <a:t>在域名服务器上，源IP地址一般是</a:t>
            </a:r>
            <a:r>
              <a:rPr kumimoji="1" lang="en-US" altLang="zh-CN" noProof="0" dirty="0">
                <a:ln>
                  <a:noFill/>
                </a:ln>
                <a:solidFill>
                  <a:srgbClr val="C00000"/>
                </a:solidFill>
                <a:effectLst/>
                <a:uLnTx/>
                <a:uFillTx/>
                <a:cs typeface="微软雅黑" panose="020B0503020204020204" pitchFamily="34" charset="-122"/>
                <a:sym typeface="+mn-ea"/>
              </a:rPr>
              <a:t>发出查询请求的服务器</a:t>
            </a:r>
            <a:r>
              <a:rPr lang="zh-CN" altLang="en-US" dirty="0">
                <a:cs typeface="微软雅黑" panose="020B0503020204020204" pitchFamily="34" charset="-122"/>
                <a:sym typeface="+mn-ea"/>
              </a:rPr>
              <a:t>的IP地址（除非用户在自己主机上部署了本地递归服务）</a:t>
            </a: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域名解析过程的源IP地址的保密性</a:t>
            </a:r>
            <a:endParaRPr kumimoji="1" lang="zh-CN" altLang="en-US" noProof="0" dirty="0">
              <a:ln>
                <a:noFill/>
              </a:ln>
              <a:solidFill>
                <a:srgbClr val="C00000"/>
              </a:solidFill>
              <a:effectLst/>
              <a:uLnTx/>
              <a:uFillTx/>
              <a:cs typeface="微软雅黑" panose="020B0503020204020204" pitchFamily="34" charset="-122"/>
              <a:sym typeface="+mn-ea"/>
            </a:endParaRPr>
          </a:p>
        </p:txBody>
      </p:sp>
      <p:grpSp>
        <p:nvGrpSpPr>
          <p:cNvPr id="18" name="组合 17"/>
          <p:cNvGrpSpPr/>
          <p:nvPr/>
        </p:nvGrpSpPr>
        <p:grpSpPr>
          <a:xfrm>
            <a:off x="2211095" y="4819186"/>
            <a:ext cx="7784839" cy="1668781"/>
            <a:chOff x="1777562" y="4765574"/>
            <a:chExt cx="7784839" cy="1668781"/>
          </a:xfrm>
        </p:grpSpPr>
        <p:pic>
          <p:nvPicPr>
            <p:cNvPr id="7" name="图片 327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75276" y="4765574"/>
              <a:ext cx="693738"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3277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934631" y="4765575"/>
              <a:ext cx="693738"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48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950238" y="5134668"/>
              <a:ext cx="5318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1777562" y="5842470"/>
              <a:ext cx="944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客户端</a:t>
              </a:r>
            </a:p>
          </p:txBody>
        </p:sp>
        <p:sp>
          <p:nvSpPr>
            <p:cNvPr id="13" name="文本框 12"/>
            <p:cNvSpPr txBox="1"/>
            <p:nvPr/>
          </p:nvSpPr>
          <p:spPr>
            <a:xfrm>
              <a:off x="4748499" y="5987018"/>
              <a:ext cx="1452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递归解析器</a:t>
              </a:r>
            </a:p>
          </p:txBody>
        </p:sp>
        <p:sp>
          <p:nvSpPr>
            <p:cNvPr id="14" name="文本框 13"/>
            <p:cNvSpPr txBox="1"/>
            <p:nvPr/>
          </p:nvSpPr>
          <p:spPr>
            <a:xfrm>
              <a:off x="8109521" y="6035575"/>
              <a:ext cx="1452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域名服务器</a:t>
              </a:r>
            </a:p>
          </p:txBody>
        </p:sp>
        <p:sp>
          <p:nvSpPr>
            <p:cNvPr id="15" name="直接连接符 34836"/>
            <p:cNvSpPr>
              <a:spLocks noChangeShapeType="1"/>
            </p:cNvSpPr>
            <p:nvPr/>
          </p:nvSpPr>
          <p:spPr bwMode="auto">
            <a:xfrm rot="10800000" flipH="1" flipV="1">
              <a:off x="2829748" y="5372231"/>
              <a:ext cx="1949487" cy="1"/>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 name="直接连接符 34836"/>
            <p:cNvSpPr>
              <a:spLocks noChangeShapeType="1"/>
            </p:cNvSpPr>
            <p:nvPr/>
          </p:nvSpPr>
          <p:spPr bwMode="auto">
            <a:xfrm rot="10800000" flipH="1" flipV="1">
              <a:off x="6085067" y="5382138"/>
              <a:ext cx="1949487" cy="1"/>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34836"/>
            <p:cNvSpPr>
              <a:spLocks noChangeShapeType="1"/>
            </p:cNvSpPr>
            <p:nvPr/>
          </p:nvSpPr>
          <p:spPr bwMode="auto">
            <a:xfrm rot="10800000">
              <a:off x="2797982" y="5648231"/>
              <a:ext cx="1949487" cy="18249"/>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34836"/>
            <p:cNvSpPr>
              <a:spLocks noChangeShapeType="1"/>
            </p:cNvSpPr>
            <p:nvPr/>
          </p:nvSpPr>
          <p:spPr bwMode="auto">
            <a:xfrm rot="10800000">
              <a:off x="6131462" y="5648231"/>
              <a:ext cx="1949488" cy="7615"/>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0378153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域名系统隐私</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72</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484124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20000"/>
              </a:lnSpc>
              <a:spcBef>
                <a:spcPct val="5000"/>
              </a:spcBef>
              <a:buClrTx/>
              <a:buSzTx/>
              <a:buFont typeface="Wingdings" panose="05000000000000000000" pitchFamily="2" charset="2"/>
              <a:buChar char="Ø"/>
            </a:pPr>
            <a:r>
              <a:rPr kumimoji="1" lang="en-US" altLang="zh-CN" sz="2600" noProof="0" dirty="0">
                <a:ln>
                  <a:noFill/>
                </a:ln>
                <a:solidFill>
                  <a:srgbClr val="C00000"/>
                </a:solidFill>
                <a:effectLst/>
                <a:uLnTx/>
                <a:uFillTx/>
                <a:cs typeface="微软雅黑" panose="020B0503020204020204" pitchFamily="34" charset="-122"/>
                <a:sym typeface="+mn-ea"/>
              </a:rPr>
              <a:t>QNAME</a:t>
            </a:r>
            <a:r>
              <a:rPr lang="zh-CN" altLang="en-US" sz="2600" dirty="0">
                <a:cs typeface="微软雅黑" panose="020B0503020204020204" pitchFamily="34" charset="-122"/>
                <a:sym typeface="+mn-ea"/>
              </a:rPr>
              <a:t>是用户请求的域名全名，它提供了用户的操作信息</a:t>
            </a:r>
            <a:endParaRPr lang="zh-CN" altLang="en-US" sz="2600" dirty="0">
              <a:cs typeface="微软雅黑" panose="020B0503020204020204" pitchFamily="34" charset="-122"/>
            </a:endParaRPr>
          </a:p>
          <a:p>
            <a:pPr marL="285750" indent="-285750" algn="just">
              <a:buFont typeface="Wingdings" panose="05000000000000000000" pitchFamily="2" charset="2"/>
              <a:buChar char="Ø"/>
            </a:pPr>
            <a:r>
              <a:rPr lang="zh-CN" altLang="en-US" sz="2600" b="1" dirty="0">
                <a:solidFill>
                  <a:schemeClr val="accent5">
                    <a:lumMod val="75000"/>
                  </a:schemeClr>
                </a:solidFill>
                <a:latin typeface="Times New Roman" panose="02020603050405020304" charset="0"/>
                <a:ea typeface="宋体" panose="02010600030101010101" pitchFamily="2" charset="-122"/>
                <a:cs typeface="Times New Roman" panose="02020603050405020304" charset="0"/>
                <a:sym typeface="+mn-ea"/>
              </a:rPr>
              <a:t> </a:t>
            </a:r>
            <a:r>
              <a:rPr lang="zh-CN" altLang="en-US" sz="2600" dirty="0">
                <a:cs typeface="微软雅黑" panose="020B0503020204020204" pitchFamily="34" charset="-122"/>
                <a:sym typeface="+mn-ea"/>
              </a:rPr>
              <a:t>在域名解析过程中，</a:t>
            </a:r>
            <a:r>
              <a:rPr kumimoji="1" lang="en-US" altLang="zh-CN" sz="2600" noProof="0" dirty="0">
                <a:ln>
                  <a:noFill/>
                </a:ln>
                <a:solidFill>
                  <a:srgbClr val="C00000"/>
                </a:solidFill>
                <a:effectLst/>
                <a:uLnTx/>
                <a:uFillTx/>
                <a:cs typeface="微软雅黑" panose="020B0503020204020204" pitchFamily="34" charset="-122"/>
                <a:sym typeface="+mn-ea"/>
              </a:rPr>
              <a:t>递归服务器</a:t>
            </a:r>
            <a:r>
              <a:rPr lang="zh-CN" altLang="en-US" sz="2600" dirty="0">
                <a:cs typeface="微软雅黑" panose="020B0503020204020204" pitchFamily="34" charset="-122"/>
                <a:sym typeface="+mn-ea"/>
              </a:rPr>
              <a:t>和</a:t>
            </a:r>
            <a:r>
              <a:rPr kumimoji="1" lang="en-US" altLang="zh-CN" sz="2600" noProof="0" dirty="0">
                <a:ln>
                  <a:noFill/>
                </a:ln>
                <a:solidFill>
                  <a:srgbClr val="C00000"/>
                </a:solidFill>
                <a:effectLst/>
                <a:uLnTx/>
                <a:uFillTx/>
                <a:cs typeface="微软雅黑" panose="020B0503020204020204" pitchFamily="34" charset="-122"/>
                <a:sym typeface="+mn-ea"/>
              </a:rPr>
              <a:t>各层级域名服务器</a:t>
            </a:r>
            <a:r>
              <a:rPr lang="zh-CN" altLang="en-US" sz="2600" dirty="0">
                <a:cs typeface="微软雅黑" panose="020B0503020204020204" pitchFamily="34" charset="-122"/>
                <a:sym typeface="+mn-ea"/>
              </a:rPr>
              <a:t>基本都是收到包含</a:t>
            </a:r>
            <a:r>
              <a:rPr kumimoji="1" lang="en-US" altLang="zh-CN" sz="2600" noProof="0" dirty="0">
                <a:ln>
                  <a:noFill/>
                </a:ln>
                <a:solidFill>
                  <a:srgbClr val="C00000"/>
                </a:solidFill>
                <a:effectLst/>
                <a:uLnTx/>
                <a:uFillTx/>
                <a:cs typeface="微软雅黑" panose="020B0503020204020204" pitchFamily="34" charset="-122"/>
                <a:sym typeface="+mn-ea"/>
              </a:rPr>
              <a:t>QNAME</a:t>
            </a:r>
            <a:r>
              <a:rPr lang="zh-CN" altLang="en-US" sz="2600" dirty="0">
                <a:cs typeface="微软雅黑" panose="020B0503020204020204" pitchFamily="34" charset="-122"/>
                <a:sym typeface="+mn-ea"/>
              </a:rPr>
              <a:t>的查询(例如右图中</a:t>
            </a:r>
            <a:r>
              <a:rPr kumimoji="1" lang="en-US" altLang="zh-CN" sz="2600" noProof="0" dirty="0">
                <a:ln>
                  <a:noFill/>
                </a:ln>
                <a:solidFill>
                  <a:srgbClr val="C00000"/>
                </a:solidFill>
                <a:effectLst/>
                <a:uLnTx/>
                <a:uFillTx/>
                <a:cs typeface="微软雅黑" panose="020B0503020204020204" pitchFamily="34" charset="-122"/>
                <a:sym typeface="+mn-ea"/>
              </a:rPr>
              <a:t>www.baidu.com</a:t>
            </a:r>
            <a:r>
              <a:rPr lang="zh-CN" altLang="en-US" sz="2600" dirty="0">
                <a:cs typeface="微软雅黑" panose="020B0503020204020204" pitchFamily="34" charset="-122"/>
                <a:sym typeface="+mn-ea"/>
              </a:rPr>
              <a:t>)</a:t>
            </a:r>
            <a:endParaRPr lang="en-US" altLang="zh-CN" sz="2600" b="1" dirty="0">
              <a:solidFill>
                <a:schemeClr val="accent5">
                  <a:lumMod val="75000"/>
                </a:schemeClr>
              </a:solidFill>
              <a:latin typeface="Times New Roman" panose="02020603050405020304" charset="0"/>
              <a:ea typeface="宋体" panose="02010600030101010101" pitchFamily="2" charset="-122"/>
              <a:cs typeface="Times New Roman" panose="02020603050405020304" charset="0"/>
            </a:endParaRPr>
          </a:p>
          <a:p>
            <a:pPr marL="285750" indent="-285750" algn="just">
              <a:buFont typeface="Wingdings" panose="05000000000000000000" pitchFamily="2" charset="2"/>
              <a:buChar char="Ø"/>
            </a:pPr>
            <a:r>
              <a:rPr lang="zh-CN" altLang="en-US" sz="2600" dirty="0">
                <a:cs typeface="微软雅黑" panose="020B0503020204020204" pitchFamily="34" charset="-122"/>
                <a:sym typeface="+mn-ea"/>
              </a:rPr>
              <a:t>不同的QNAME包含的</a:t>
            </a:r>
            <a:r>
              <a:rPr kumimoji="1" lang="en-US" altLang="zh-CN" sz="2600" noProof="0" dirty="0">
                <a:ln>
                  <a:noFill/>
                </a:ln>
                <a:solidFill>
                  <a:srgbClr val="C00000"/>
                </a:solidFill>
                <a:effectLst/>
                <a:uLnTx/>
                <a:uFillTx/>
                <a:cs typeface="微软雅黑" panose="020B0503020204020204" pitchFamily="34" charset="-122"/>
                <a:sym typeface="+mn-ea"/>
              </a:rPr>
              <a:t>敏感信息</a:t>
            </a:r>
            <a:r>
              <a:rPr lang="zh-CN" altLang="en-US" sz="2600" dirty="0">
                <a:cs typeface="微软雅黑" panose="020B0503020204020204" pitchFamily="34" charset="-122"/>
                <a:sym typeface="+mn-ea"/>
              </a:rPr>
              <a:t>不一样。例如一些</a:t>
            </a:r>
            <a:r>
              <a:rPr kumimoji="1" lang="en-US" altLang="zh-CN" sz="2600" noProof="0" dirty="0">
                <a:ln>
                  <a:noFill/>
                </a:ln>
                <a:solidFill>
                  <a:srgbClr val="C00000"/>
                </a:solidFill>
                <a:effectLst/>
                <a:uLnTx/>
                <a:uFillTx/>
                <a:cs typeface="微软雅黑" panose="020B0503020204020204" pitchFamily="34" charset="-122"/>
                <a:sym typeface="+mn-ea"/>
              </a:rPr>
              <a:t>特定主题</a:t>
            </a:r>
            <a:r>
              <a:rPr lang="zh-CN" altLang="en-US" sz="2600" dirty="0">
                <a:cs typeface="微软雅黑" panose="020B0503020204020204" pitchFamily="34" charset="-122"/>
                <a:sym typeface="+mn-ea"/>
              </a:rPr>
              <a:t>网站域名的查询可能会泄露用户的</a:t>
            </a:r>
            <a:r>
              <a:rPr kumimoji="1" lang="en-US" altLang="zh-CN" sz="2600" noProof="0" dirty="0">
                <a:ln>
                  <a:noFill/>
                </a:ln>
                <a:solidFill>
                  <a:srgbClr val="C00000"/>
                </a:solidFill>
                <a:effectLst/>
                <a:uLnTx/>
                <a:uFillTx/>
                <a:cs typeface="微软雅黑" panose="020B0503020204020204" pitchFamily="34" charset="-122"/>
                <a:sym typeface="+mn-ea"/>
              </a:rPr>
              <a:t>爱好和习惯</a:t>
            </a:r>
            <a:endParaRPr lang="zh-CN" altLang="en-US" sz="2600" dirty="0">
              <a:cs typeface="微软雅黑" panose="020B0503020204020204" pitchFamily="34" charset="-122"/>
              <a:sym typeface="+mn-ea"/>
            </a:endParaRP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a:sym typeface="+mn-ea"/>
              </a:rPr>
              <a:t>域名解析过程的保密性</a:t>
            </a:r>
            <a:endParaRPr kumimoji="1" lang="zh-CN" altLang="en-US" noProof="0" dirty="0">
              <a:ln>
                <a:noFill/>
              </a:ln>
              <a:solidFill>
                <a:srgbClr val="C00000"/>
              </a:solidFill>
              <a:effectLst/>
              <a:uLnTx/>
              <a:uFillTx/>
              <a:cs typeface="微软雅黑" panose="020B0503020204020204" pitchFamily="34" charset="-122"/>
              <a:sym typeface="+mn-ea"/>
            </a:endParaRPr>
          </a:p>
        </p:txBody>
      </p:sp>
      <p:grpSp>
        <p:nvGrpSpPr>
          <p:cNvPr id="85" name="组合 84"/>
          <p:cNvGrpSpPr/>
          <p:nvPr/>
        </p:nvGrpSpPr>
        <p:grpSpPr>
          <a:xfrm>
            <a:off x="5709479" y="2096614"/>
            <a:ext cx="6496679" cy="3859627"/>
            <a:chOff x="5468405" y="1931368"/>
            <a:chExt cx="6496679" cy="3859627"/>
          </a:xfrm>
        </p:grpSpPr>
        <p:grpSp>
          <p:nvGrpSpPr>
            <p:cNvPr id="20" name="组合 19"/>
            <p:cNvGrpSpPr/>
            <p:nvPr/>
          </p:nvGrpSpPr>
          <p:grpSpPr>
            <a:xfrm>
              <a:off x="5468405" y="3310519"/>
              <a:ext cx="944880" cy="683491"/>
              <a:chOff x="5107710" y="2736272"/>
              <a:chExt cx="944880" cy="683491"/>
            </a:xfrm>
          </p:grpSpPr>
          <p:sp>
            <p:nvSpPr>
              <p:cNvPr id="21" name="矩形: 圆角 4"/>
              <p:cNvSpPr/>
              <p:nvPr/>
            </p:nvSpPr>
            <p:spPr>
              <a:xfrm>
                <a:off x="5107710" y="2736272"/>
                <a:ext cx="914400" cy="6834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2" name="文本框 21"/>
              <p:cNvSpPr txBox="1"/>
              <p:nvPr/>
            </p:nvSpPr>
            <p:spPr>
              <a:xfrm>
                <a:off x="5107710" y="2886484"/>
                <a:ext cx="944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客户端</a:t>
                </a:r>
              </a:p>
            </p:txBody>
          </p:sp>
        </p:grpSp>
        <p:grpSp>
          <p:nvGrpSpPr>
            <p:cNvPr id="35" name="组合 34"/>
            <p:cNvGrpSpPr/>
            <p:nvPr/>
          </p:nvGrpSpPr>
          <p:grpSpPr>
            <a:xfrm>
              <a:off x="8011190" y="3220580"/>
              <a:ext cx="973184" cy="728874"/>
              <a:chOff x="7483961" y="2740337"/>
              <a:chExt cx="973184" cy="728874"/>
            </a:xfrm>
          </p:grpSpPr>
          <p:sp>
            <p:nvSpPr>
              <p:cNvPr id="24" name="矩形: 圆角 23"/>
              <p:cNvSpPr/>
              <p:nvPr/>
            </p:nvSpPr>
            <p:spPr>
              <a:xfrm>
                <a:off x="7483961" y="2740337"/>
                <a:ext cx="973184" cy="728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5" name="文本框 24"/>
              <p:cNvSpPr txBox="1"/>
              <p:nvPr/>
            </p:nvSpPr>
            <p:spPr>
              <a:xfrm>
                <a:off x="7483961" y="2754365"/>
                <a:ext cx="973184" cy="706755"/>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递归</a:t>
                </a:r>
                <a:endParaRPr lang="en-US" altLang="zh-CN" sz="2000" dirty="0">
                  <a:solidFill>
                    <a:schemeClr val="tx1"/>
                  </a:solidFill>
                  <a:latin typeface="微软雅黑" panose="020B0503020204020204" pitchFamily="34" charset="-122"/>
                  <a:ea typeface="微软雅黑" panose="020B0503020204020204" pitchFamily="34" charset="-122"/>
                </a:endParaRPr>
              </a:p>
              <a:p>
                <a:pPr algn="ctr"/>
                <a:r>
                  <a:rPr lang="zh-CN" altLang="en-US" sz="2000" dirty="0">
                    <a:solidFill>
                      <a:schemeClr val="tx1"/>
                    </a:solidFill>
                    <a:latin typeface="微软雅黑" panose="020B0503020204020204" pitchFamily="34" charset="-122"/>
                    <a:ea typeface="微软雅黑" panose="020B0503020204020204" pitchFamily="34" charset="-122"/>
                  </a:rPr>
                  <a:t>解析器</a:t>
                </a:r>
              </a:p>
            </p:txBody>
          </p:sp>
        </p:grpSp>
        <p:grpSp>
          <p:nvGrpSpPr>
            <p:cNvPr id="34" name="组合 33"/>
            <p:cNvGrpSpPr/>
            <p:nvPr/>
          </p:nvGrpSpPr>
          <p:grpSpPr>
            <a:xfrm>
              <a:off x="10742518" y="1931368"/>
              <a:ext cx="973184" cy="733662"/>
              <a:chOff x="7636361" y="3816373"/>
              <a:chExt cx="973184" cy="733662"/>
            </a:xfrm>
          </p:grpSpPr>
          <p:sp>
            <p:nvSpPr>
              <p:cNvPr id="26" name="矩形: 圆角 25"/>
              <p:cNvSpPr/>
              <p:nvPr/>
            </p:nvSpPr>
            <p:spPr>
              <a:xfrm>
                <a:off x="7636361" y="3816373"/>
                <a:ext cx="973184" cy="728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7" name="文本框 26"/>
              <p:cNvSpPr txBox="1"/>
              <p:nvPr/>
            </p:nvSpPr>
            <p:spPr>
              <a:xfrm>
                <a:off x="7636361" y="3843280"/>
                <a:ext cx="973184" cy="706755"/>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根</a:t>
                </a:r>
              </a:p>
              <a:p>
                <a:pPr algn="ctr"/>
                <a:r>
                  <a:rPr lang="zh-CN" altLang="en-US" sz="2000" dirty="0">
                    <a:solidFill>
                      <a:schemeClr val="tx1"/>
                    </a:solidFill>
                    <a:latin typeface="微软雅黑" panose="020B0503020204020204" pitchFamily="34" charset="-122"/>
                    <a:ea typeface="微软雅黑" panose="020B0503020204020204" pitchFamily="34" charset="-122"/>
                  </a:rPr>
                  <a:t>服务器</a:t>
                </a:r>
              </a:p>
            </p:txBody>
          </p:sp>
        </p:grpSp>
        <p:grpSp>
          <p:nvGrpSpPr>
            <p:cNvPr id="32" name="组合 31"/>
            <p:cNvGrpSpPr/>
            <p:nvPr/>
          </p:nvGrpSpPr>
          <p:grpSpPr>
            <a:xfrm>
              <a:off x="10742518" y="3319832"/>
              <a:ext cx="1222566" cy="733662"/>
              <a:chOff x="5048926" y="4077181"/>
              <a:chExt cx="1222566" cy="733662"/>
            </a:xfrm>
          </p:grpSpPr>
          <p:sp>
            <p:nvSpPr>
              <p:cNvPr id="28" name="矩形: 圆角 27"/>
              <p:cNvSpPr/>
              <p:nvPr/>
            </p:nvSpPr>
            <p:spPr>
              <a:xfrm>
                <a:off x="5048926" y="4077181"/>
                <a:ext cx="1120966" cy="7288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9" name="文本框 28"/>
              <p:cNvSpPr txBox="1"/>
              <p:nvPr/>
            </p:nvSpPr>
            <p:spPr>
              <a:xfrm>
                <a:off x="5048926" y="4104088"/>
                <a:ext cx="1222566" cy="706755"/>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顶级域名服务器</a:t>
                </a:r>
              </a:p>
            </p:txBody>
          </p:sp>
        </p:grpSp>
        <p:grpSp>
          <p:nvGrpSpPr>
            <p:cNvPr id="33" name="组合 32"/>
            <p:cNvGrpSpPr/>
            <p:nvPr/>
          </p:nvGrpSpPr>
          <p:grpSpPr>
            <a:xfrm>
              <a:off x="10377878" y="5062120"/>
              <a:ext cx="1221313" cy="728875"/>
              <a:chOff x="6592651" y="4817721"/>
              <a:chExt cx="1221313" cy="728875"/>
            </a:xfrm>
          </p:grpSpPr>
          <p:sp>
            <p:nvSpPr>
              <p:cNvPr id="30" name="矩形: 圆角 29"/>
              <p:cNvSpPr/>
              <p:nvPr/>
            </p:nvSpPr>
            <p:spPr>
              <a:xfrm>
                <a:off x="6592651" y="4817721"/>
                <a:ext cx="1221312" cy="7288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31" name="文本框 30"/>
              <p:cNvSpPr txBox="1"/>
              <p:nvPr/>
            </p:nvSpPr>
            <p:spPr>
              <a:xfrm>
                <a:off x="6592652" y="4831750"/>
                <a:ext cx="1221312" cy="706755"/>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权威域名服务器</a:t>
                </a:r>
              </a:p>
            </p:txBody>
          </p:sp>
        </p:grpSp>
        <p:cxnSp>
          <p:nvCxnSpPr>
            <p:cNvPr id="37" name="直接箭头连接符 36"/>
            <p:cNvCxnSpPr/>
            <p:nvPr/>
          </p:nvCxnSpPr>
          <p:spPr>
            <a:xfrm flipH="1" flipV="1">
              <a:off x="8457697" y="4129911"/>
              <a:ext cx="1804635" cy="1266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984374" y="4058308"/>
              <a:ext cx="1393504" cy="969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811492" y="2176239"/>
              <a:ext cx="1727353" cy="80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9093593" y="2546890"/>
              <a:ext cx="1466355" cy="642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9093593" y="3507153"/>
              <a:ext cx="1596528" cy="12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a:off x="9196656" y="3832315"/>
              <a:ext cx="14410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6506902" y="3519303"/>
              <a:ext cx="1402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a:off x="6491203" y="3769337"/>
              <a:ext cx="1478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rot="20028183">
              <a:off x="8682694" y="2206129"/>
              <a:ext cx="171577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2. www.baidu.com</a:t>
              </a:r>
            </a:p>
          </p:txBody>
        </p:sp>
        <p:sp>
          <p:nvSpPr>
            <p:cNvPr id="73" name="文本框 72"/>
            <p:cNvSpPr txBox="1"/>
            <p:nvPr/>
          </p:nvSpPr>
          <p:spPr>
            <a:xfrm>
              <a:off x="6292771" y="3201111"/>
              <a:ext cx="171577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1. www.baidu.com</a:t>
              </a:r>
            </a:p>
          </p:txBody>
        </p:sp>
        <p:sp>
          <p:nvSpPr>
            <p:cNvPr id="74" name="文本框 73"/>
            <p:cNvSpPr txBox="1"/>
            <p:nvPr/>
          </p:nvSpPr>
          <p:spPr>
            <a:xfrm>
              <a:off x="8959863" y="3180773"/>
              <a:ext cx="171577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4. www.baidu.com</a:t>
              </a:r>
            </a:p>
          </p:txBody>
        </p:sp>
        <p:sp>
          <p:nvSpPr>
            <p:cNvPr id="75" name="文本框 74"/>
            <p:cNvSpPr txBox="1"/>
            <p:nvPr/>
          </p:nvSpPr>
          <p:spPr>
            <a:xfrm rot="2113718">
              <a:off x="8791825" y="4158559"/>
              <a:ext cx="171577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charset="0"/>
                </a:rPr>
                <a:t>6. www.baidu.com</a:t>
              </a:r>
            </a:p>
          </p:txBody>
        </p:sp>
        <p:sp>
          <p:nvSpPr>
            <p:cNvPr id="76" name="文本框 75"/>
            <p:cNvSpPr txBox="1"/>
            <p:nvPr/>
          </p:nvSpPr>
          <p:spPr>
            <a:xfrm rot="20028183">
              <a:off x="9003786" y="2504837"/>
              <a:ext cx="1577340" cy="337185"/>
            </a:xfrm>
            <a:prstGeom prst="rect">
              <a:avLst/>
            </a:prstGeom>
            <a:noFill/>
          </p:spPr>
          <p:txBody>
            <a:bodyPr wrap="non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 com</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 </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77" name="文本框 76"/>
            <p:cNvSpPr txBox="1"/>
            <p:nvPr/>
          </p:nvSpPr>
          <p:spPr>
            <a:xfrm>
              <a:off x="9339365" y="3526488"/>
              <a:ext cx="1402715" cy="583565"/>
            </a:xfrm>
            <a:prstGeom prst="rect">
              <a:avLst/>
            </a:prstGeom>
            <a:noFill/>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5.baidu.com</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 </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78" name="文本框 77"/>
            <p:cNvSpPr txBox="1"/>
            <p:nvPr/>
          </p:nvSpPr>
          <p:spPr>
            <a:xfrm rot="2113718">
              <a:off x="8334302" y="4434271"/>
              <a:ext cx="2016957" cy="583565"/>
            </a:xfrm>
            <a:prstGeom prst="rect">
              <a:avLst/>
            </a:prstGeom>
            <a:noFill/>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 www.baidu.com</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sp>
          <p:nvSpPr>
            <p:cNvPr id="80" name="文本框 79"/>
            <p:cNvSpPr txBox="1"/>
            <p:nvPr/>
          </p:nvSpPr>
          <p:spPr>
            <a:xfrm>
              <a:off x="6343571" y="3491959"/>
              <a:ext cx="1829484" cy="583565"/>
            </a:xfrm>
            <a:prstGeom prst="rect">
              <a:avLst/>
            </a:prstGeom>
            <a:noFill/>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8.www.baidu.com</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 </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p>
          </p:txBody>
        </p:sp>
      </p:grpSp>
      <p:sp>
        <p:nvSpPr>
          <p:cNvPr id="87" name="文本框 86"/>
          <p:cNvSpPr txBox="1"/>
          <p:nvPr/>
        </p:nvSpPr>
        <p:spPr>
          <a:xfrm>
            <a:off x="6696741" y="5819444"/>
            <a:ext cx="3623945"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www.baidu.com</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的解析过程</a:t>
            </a:r>
          </a:p>
        </p:txBody>
      </p:sp>
    </p:spTree>
    <p:extLst>
      <p:ext uri="{BB962C8B-B14F-4D97-AF65-F5344CB8AC3E}">
        <p14:creationId xmlns:p14="http://schemas.microsoft.com/office/powerpoint/2010/main" val="3572502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lang="zh-CN" altLang="en-US" dirty="0">
                <a:sym typeface="+mn-ea"/>
              </a:rPr>
              <a:t>域名系统隐私</a:t>
            </a:r>
            <a:endParaRPr lang="zh-CN" altLang="en-US" dirty="0"/>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73</a:t>
            </a:fld>
            <a:endParaRPr kumimoji="1" lang="zh-CN" altLang="en-US" dirty="0"/>
          </a:p>
        </p:txBody>
      </p:sp>
      <p:sp>
        <p:nvSpPr>
          <p:cNvPr id="4" name="日期占位符 3"/>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7.2 </a:t>
            </a:r>
            <a:r>
              <a:rPr lang="zh-CN" altLang="en-US" dirty="0">
                <a:latin typeface="微软雅黑" panose="020B0503020204020204" pitchFamily="34" charset="-122"/>
                <a:ea typeface="微软雅黑" panose="020B0503020204020204" pitchFamily="34" charset="-122"/>
              </a:rPr>
              <a:t>域名系统</a:t>
            </a:r>
          </a:p>
        </p:txBody>
      </p:sp>
      <p:sp>
        <p:nvSpPr>
          <p:cNvPr id="5" name="内容占位符 2"/>
          <p:cNvSpPr>
            <a:spLocks noGrp="1"/>
          </p:cNvSpPr>
          <p:nvPr/>
        </p:nvSpPr>
        <p:spPr>
          <a:xfrm>
            <a:off x="838200" y="1996440"/>
            <a:ext cx="10544175"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20000"/>
              </a:lnSpc>
              <a:buFont typeface="Wingdings" panose="05000000000000000000" pitchFamily="2" charset="2"/>
              <a:buChar char="Ø"/>
            </a:pPr>
            <a:r>
              <a:rPr kumimoji="1" lang="en-US" altLang="zh-CN" noProof="0" dirty="0">
                <a:ln>
                  <a:noFill/>
                </a:ln>
                <a:solidFill>
                  <a:srgbClr val="C00000"/>
                </a:solidFill>
                <a:effectLst/>
                <a:uLnTx/>
                <a:uFillTx/>
                <a:cs typeface="微软雅黑" panose="020B0503020204020204" pitchFamily="34" charset="-122"/>
                <a:sym typeface="+mn-ea"/>
              </a:rPr>
              <a:t>通信链路窃听</a:t>
            </a:r>
            <a:r>
              <a:rPr lang="zh-CN" altLang="en-US" dirty="0">
                <a:cs typeface="微软雅黑" panose="020B0503020204020204" pitchFamily="34" charset="-122"/>
                <a:sym typeface="+mn-ea"/>
              </a:rPr>
              <a:t>：由于</a:t>
            </a:r>
            <a:r>
              <a:rPr kumimoji="1" lang="en-US" altLang="zh-CN" noProof="0" dirty="0">
                <a:ln>
                  <a:noFill/>
                </a:ln>
                <a:solidFill>
                  <a:srgbClr val="C00000"/>
                </a:solidFill>
                <a:effectLst/>
                <a:uLnTx/>
                <a:uFillTx/>
                <a:cs typeface="微软雅黑" panose="020B0503020204020204" pitchFamily="34" charset="-122"/>
                <a:sym typeface="+mn-ea"/>
              </a:rPr>
              <a:t>DNS的开放性</a:t>
            </a:r>
            <a:r>
              <a:rPr lang="zh-CN" altLang="en-US" dirty="0">
                <a:cs typeface="微软雅黑" panose="020B0503020204020204" pitchFamily="34" charset="-122"/>
                <a:sym typeface="+mn-ea"/>
              </a:rPr>
              <a:t>，窃听者可以像窃听其他流量一样</a:t>
            </a:r>
            <a:r>
              <a:rPr kumimoji="1" lang="en-US" altLang="zh-CN" noProof="0" dirty="0">
                <a:ln>
                  <a:noFill/>
                </a:ln>
                <a:solidFill>
                  <a:srgbClr val="C00000"/>
                </a:solidFill>
                <a:effectLst/>
                <a:uLnTx/>
                <a:uFillTx/>
                <a:cs typeface="微软雅黑" panose="020B0503020204020204" pitchFamily="34" charset="-122"/>
                <a:sym typeface="+mn-ea"/>
              </a:rPr>
              <a:t>监听</a:t>
            </a:r>
            <a:r>
              <a:rPr lang="zh-CN" altLang="en-US" dirty="0">
                <a:cs typeface="微软雅黑" panose="020B0503020204020204" pitchFamily="34" charset="-122"/>
                <a:sym typeface="+mn-ea"/>
              </a:rPr>
              <a:t>DNS流量。同时DNS查询并不经过任何的</a:t>
            </a:r>
            <a:r>
              <a:rPr kumimoji="1" lang="en-US" altLang="zh-CN" noProof="0" dirty="0">
                <a:ln>
                  <a:noFill/>
                </a:ln>
                <a:solidFill>
                  <a:srgbClr val="C00000"/>
                </a:solidFill>
                <a:effectLst/>
                <a:uLnTx/>
                <a:uFillTx/>
                <a:cs typeface="微软雅黑" panose="020B0503020204020204" pitchFamily="34" charset="-122"/>
                <a:sym typeface="+mn-ea"/>
              </a:rPr>
              <a:t>加密手段</a:t>
            </a:r>
            <a:r>
              <a:rPr lang="zh-CN" altLang="en-US" dirty="0">
                <a:cs typeface="微软雅黑" panose="020B0503020204020204" pitchFamily="34" charset="-122"/>
                <a:sym typeface="+mn-ea"/>
              </a:rPr>
              <a:t>，因此，任何第三方的机构或个人很容易通过在</a:t>
            </a:r>
            <a:r>
              <a:rPr kumimoji="1" lang="en-US" altLang="zh-CN" noProof="0" dirty="0">
                <a:ln>
                  <a:noFill/>
                </a:ln>
                <a:solidFill>
                  <a:srgbClr val="C00000"/>
                </a:solidFill>
                <a:effectLst/>
                <a:uLnTx/>
                <a:uFillTx/>
                <a:cs typeface="微软雅黑" panose="020B0503020204020204" pitchFamily="34" charset="-122"/>
                <a:sym typeface="+mn-ea"/>
              </a:rPr>
              <a:t>用户</a:t>
            </a:r>
            <a:r>
              <a:rPr lang="zh-CN" altLang="en-US" dirty="0">
                <a:cs typeface="微软雅黑" panose="020B0503020204020204" pitchFamily="34" charset="-122"/>
                <a:sym typeface="+mn-ea"/>
              </a:rPr>
              <a:t>和</a:t>
            </a:r>
            <a:r>
              <a:rPr kumimoji="1" lang="en-US" altLang="zh-CN" noProof="0" dirty="0">
                <a:ln>
                  <a:noFill/>
                </a:ln>
                <a:solidFill>
                  <a:srgbClr val="C00000"/>
                </a:solidFill>
                <a:effectLst/>
                <a:uLnTx/>
                <a:uFillTx/>
                <a:cs typeface="微软雅黑" panose="020B0503020204020204" pitchFamily="34" charset="-122"/>
                <a:sym typeface="+mn-ea"/>
              </a:rPr>
              <a:t>服务器</a:t>
            </a:r>
            <a:r>
              <a:rPr lang="zh-CN" altLang="en-US" dirty="0">
                <a:cs typeface="微软雅黑" panose="020B0503020204020204" pitchFamily="34" charset="-122"/>
                <a:sym typeface="+mn-ea"/>
              </a:rPr>
              <a:t>之间进行搭线窃听，查看到用户</a:t>
            </a:r>
            <a:r>
              <a:rPr kumimoji="1" lang="en-US" altLang="zh-CN" noProof="0" dirty="0">
                <a:ln>
                  <a:noFill/>
                </a:ln>
                <a:solidFill>
                  <a:srgbClr val="C00000"/>
                </a:solidFill>
                <a:effectLst/>
                <a:uLnTx/>
                <a:uFillTx/>
                <a:cs typeface="微软雅黑" panose="020B0503020204020204" pitchFamily="34" charset="-122"/>
                <a:sym typeface="+mn-ea"/>
              </a:rPr>
              <a:t>所有的DNS查询信息</a:t>
            </a:r>
            <a:endParaRPr lang="en-US" altLang="zh-CN" b="1" dirty="0">
              <a:solidFill>
                <a:schemeClr val="accent5">
                  <a:lumMod val="75000"/>
                </a:schemeClr>
              </a:solidFill>
              <a:latin typeface="Times New Roman" panose="02020603050405020304" charset="0"/>
              <a:ea typeface="宋体" panose="02010600030101010101" pitchFamily="2" charset="-122"/>
              <a:cs typeface="Times New Roman" panose="02020603050405020304" charset="0"/>
            </a:endParaRPr>
          </a:p>
          <a:p>
            <a:pPr marL="342900" indent="-342900" algn="just">
              <a:lnSpc>
                <a:spcPct val="120000"/>
              </a:lnSpc>
              <a:buFont typeface="Wingdings" panose="05000000000000000000" pitchFamily="2" charset="2"/>
              <a:buChar char="Ø"/>
            </a:pPr>
            <a:r>
              <a:rPr kumimoji="1" lang="en-US" altLang="zh-CN" noProof="0" dirty="0">
                <a:ln>
                  <a:noFill/>
                </a:ln>
                <a:solidFill>
                  <a:srgbClr val="C00000"/>
                </a:solidFill>
                <a:effectLst/>
                <a:uLnTx/>
                <a:uFillTx/>
                <a:cs typeface="微软雅黑" panose="020B0503020204020204" pitchFamily="34" charset="-122"/>
                <a:sym typeface="+mn-ea"/>
              </a:rPr>
              <a:t>服务器收集</a:t>
            </a:r>
            <a:r>
              <a:rPr lang="zh-CN" altLang="en-US" dirty="0">
                <a:cs typeface="微软雅黑" panose="020B0503020204020204" pitchFamily="34" charset="-122"/>
                <a:sym typeface="+mn-ea"/>
              </a:rPr>
              <a:t>：全球现有超过1000万台域名服务器，每天产生的域名查询信息已经达到了万亿级别，同时由于</a:t>
            </a:r>
            <a:r>
              <a:rPr kumimoji="1" lang="en-US" altLang="zh-CN" noProof="0" dirty="0">
                <a:ln>
                  <a:noFill/>
                </a:ln>
                <a:solidFill>
                  <a:srgbClr val="C00000"/>
                </a:solidFill>
                <a:effectLst/>
                <a:uLnTx/>
                <a:uFillTx/>
                <a:cs typeface="微软雅黑" panose="020B0503020204020204" pitchFamily="34" charset="-122"/>
                <a:sym typeface="+mn-ea"/>
              </a:rPr>
              <a:t>DNS日志</a:t>
            </a:r>
            <a:r>
              <a:rPr lang="zh-CN" altLang="en-US" dirty="0">
                <a:cs typeface="微软雅黑" panose="020B0503020204020204" pitchFamily="34" charset="-122"/>
                <a:sym typeface="+mn-ea"/>
              </a:rPr>
              <a:t>已被广泛应用于各种</a:t>
            </a:r>
            <a:r>
              <a:rPr kumimoji="1" lang="en-US" altLang="zh-CN" noProof="0" dirty="0">
                <a:ln>
                  <a:noFill/>
                </a:ln>
                <a:solidFill>
                  <a:srgbClr val="C00000"/>
                </a:solidFill>
                <a:effectLst/>
                <a:uLnTx/>
                <a:uFillTx/>
                <a:cs typeface="微软雅黑" panose="020B0503020204020204" pitchFamily="34" charset="-122"/>
                <a:sym typeface="+mn-ea"/>
              </a:rPr>
              <a:t>DNS解析器软件</a:t>
            </a:r>
            <a:r>
              <a:rPr lang="zh-CN" altLang="en-US" dirty="0">
                <a:cs typeface="微软雅黑" panose="020B0503020204020204" pitchFamily="34" charset="-122"/>
                <a:sym typeface="+mn-ea"/>
              </a:rPr>
              <a:t>中，因此用户的每条查询信息都可以被服务器</a:t>
            </a:r>
            <a:r>
              <a:rPr kumimoji="1" lang="en-US" altLang="zh-CN" noProof="0" dirty="0">
                <a:ln>
                  <a:noFill/>
                </a:ln>
                <a:solidFill>
                  <a:srgbClr val="C00000"/>
                </a:solidFill>
                <a:effectLst/>
                <a:uLnTx/>
                <a:uFillTx/>
                <a:cs typeface="微软雅黑" panose="020B0503020204020204" pitchFamily="34" charset="-122"/>
                <a:sym typeface="+mn-ea"/>
              </a:rPr>
              <a:t>记录</a:t>
            </a:r>
            <a:r>
              <a:rPr lang="zh-CN" altLang="en-US" dirty="0">
                <a:cs typeface="微软雅黑" panose="020B0503020204020204" pitchFamily="34" charset="-122"/>
                <a:sym typeface="+mn-ea"/>
              </a:rPr>
              <a:t>下来</a:t>
            </a:r>
          </a:p>
        </p:txBody>
      </p:sp>
      <p:sp>
        <p:nvSpPr>
          <p:cNvPr id="6" name="内容占位符 2"/>
          <p:cNvSpPr>
            <a:spLocks noGrp="1"/>
          </p:cNvSpPr>
          <p:nvPr/>
        </p:nvSpPr>
        <p:spPr>
          <a:xfrm>
            <a:off x="838200" y="124396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r>
              <a:rPr lang="en-US" altLang="zh-CN" dirty="0" err="1">
                <a:sym typeface="+mn-ea"/>
              </a:rPr>
              <a:t>DNS敏感数据主要的泄露途径</a:t>
            </a:r>
            <a:endParaRPr kumimoji="1" lang="zh-CN" altLang="en-US" noProof="0" dirty="0">
              <a:ln>
                <a:noFill/>
              </a:ln>
              <a:solidFill>
                <a:srgbClr val="C00000"/>
              </a:solidFill>
              <a:effectLst/>
              <a:uLnTx/>
              <a:uFillTx/>
              <a:cs typeface="微软雅黑" panose="020B0503020204020204" pitchFamily="34" charset="-122"/>
              <a:sym typeface="+mn-ea"/>
            </a:endParaRPr>
          </a:p>
        </p:txBody>
      </p:sp>
    </p:spTree>
    <p:extLst>
      <p:ext uri="{BB962C8B-B14F-4D97-AF65-F5344CB8AC3E}">
        <p14:creationId xmlns:p14="http://schemas.microsoft.com/office/powerpoint/2010/main" val="3404167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本章内容</a:t>
            </a:r>
          </a:p>
        </p:txBody>
      </p:sp>
      <p:sp>
        <p:nvSpPr>
          <p:cNvPr id="5" name="内容占位符 4"/>
          <p:cNvSpPr>
            <a:spLocks noGrp="1"/>
          </p:cNvSpPr>
          <p:nvPr>
            <p:ph idx="1"/>
          </p:nvPr>
        </p:nvSpPr>
        <p:spPr>
          <a:xfrm>
            <a:off x="1307508" y="1510758"/>
            <a:ext cx="10046292" cy="4845592"/>
          </a:xfrm>
        </p:spPr>
        <p:txBody>
          <a:bodyPr>
            <a:normAutofit/>
          </a:bodyPr>
          <a:lstStyle/>
          <a:p>
            <a:pPr>
              <a:lnSpc>
                <a:spcPct val="130000"/>
              </a:lnSpc>
            </a:pPr>
            <a:r>
              <a:rPr kumimoji="1" lang="en-US" altLang="zh-CN" dirty="0"/>
              <a:t>7.1 </a:t>
            </a:r>
            <a:r>
              <a:rPr kumimoji="1" lang="zh-CN" altLang="en-US" dirty="0"/>
              <a:t>应用层概述（</a:t>
            </a:r>
            <a:r>
              <a:rPr kumimoji="1" lang="en-US" altLang="zh-CN" dirty="0"/>
              <a:t>P7</a:t>
            </a:r>
            <a:r>
              <a:rPr kumimoji="1" lang="zh-CN" altLang="en-US" dirty="0"/>
              <a:t>）</a:t>
            </a:r>
          </a:p>
          <a:p>
            <a:pPr>
              <a:lnSpc>
                <a:spcPct val="130000"/>
              </a:lnSpc>
            </a:pPr>
            <a:r>
              <a:rPr kumimoji="1" lang="en-US" altLang="zh-CN" dirty="0"/>
              <a:t>7.2 </a:t>
            </a:r>
            <a:r>
              <a:rPr kumimoji="1" lang="zh-CN" altLang="en-US" dirty="0"/>
              <a:t>域名系统（</a:t>
            </a:r>
            <a:r>
              <a:rPr kumimoji="1" lang="en-US" altLang="zh-CN" dirty="0"/>
              <a:t>P25</a:t>
            </a:r>
            <a:r>
              <a:rPr kumimoji="1" lang="zh-CN" altLang="en-US" dirty="0"/>
              <a:t>）</a:t>
            </a:r>
          </a:p>
          <a:p>
            <a:pPr>
              <a:lnSpc>
                <a:spcPct val="130000"/>
              </a:lnSpc>
            </a:pPr>
            <a:r>
              <a:rPr kumimoji="1" lang="en-US" altLang="zh-CN" dirty="0">
                <a:solidFill>
                  <a:srgbClr val="C00000"/>
                </a:solidFill>
              </a:rPr>
              <a:t>7.3 </a:t>
            </a:r>
            <a:r>
              <a:rPr kumimoji="1" lang="zh-CN" altLang="en-US" dirty="0">
                <a:solidFill>
                  <a:srgbClr val="C00000"/>
                </a:solidFill>
              </a:rPr>
              <a:t>电子邮件（</a:t>
            </a:r>
            <a:r>
              <a:rPr kumimoji="1" lang="en-US" altLang="zh-CN" dirty="0">
                <a:solidFill>
                  <a:srgbClr val="C00000"/>
                </a:solidFill>
              </a:rPr>
              <a:t>P74</a:t>
            </a:r>
            <a:r>
              <a:rPr kumimoji="1" lang="zh-CN" altLang="en-US" dirty="0">
                <a:solidFill>
                  <a:srgbClr val="C00000"/>
                </a:solidFill>
              </a:rPr>
              <a:t>）</a:t>
            </a:r>
          </a:p>
          <a:p>
            <a:pPr>
              <a:lnSpc>
                <a:spcPct val="130000"/>
              </a:lnSpc>
            </a:pPr>
            <a:r>
              <a:rPr kumimoji="1" lang="en-US" altLang="zh-CN" dirty="0"/>
              <a:t>7.4 WWW</a:t>
            </a:r>
            <a:r>
              <a:rPr kumimoji="1" lang="zh-CN" altLang="en-US" dirty="0"/>
              <a:t>（</a:t>
            </a:r>
            <a:r>
              <a:rPr kumimoji="1" lang="en-US" altLang="zh-CN" dirty="0"/>
              <a:t>P106</a:t>
            </a:r>
            <a:r>
              <a:rPr kumimoji="1" lang="zh-CN" altLang="en-US" dirty="0"/>
              <a:t>）</a:t>
            </a:r>
          </a:p>
          <a:p>
            <a:pPr>
              <a:lnSpc>
                <a:spcPct val="130000"/>
              </a:lnSpc>
            </a:pPr>
            <a:r>
              <a:rPr kumimoji="1" lang="en-US" altLang="zh-CN" dirty="0"/>
              <a:t>7.5 </a:t>
            </a:r>
            <a:r>
              <a:rPr kumimoji="1" lang="zh-CN" altLang="en-US" dirty="0"/>
              <a:t>流式音频和视频（</a:t>
            </a:r>
            <a:r>
              <a:rPr kumimoji="1" lang="en-US" altLang="zh-CN" dirty="0"/>
              <a:t>P147</a:t>
            </a:r>
            <a:r>
              <a:rPr kumimoji="1" lang="zh-CN" altLang="en-US" dirty="0"/>
              <a:t>）</a:t>
            </a:r>
          </a:p>
          <a:p>
            <a:pPr>
              <a:lnSpc>
                <a:spcPct val="130000"/>
              </a:lnSpc>
            </a:pPr>
            <a:r>
              <a:rPr kumimoji="1" lang="en-US" altLang="zh-CN" dirty="0"/>
              <a:t>7.6 </a:t>
            </a:r>
            <a:r>
              <a:rPr kumimoji="1" lang="zh-CN" altLang="en-US" dirty="0"/>
              <a:t>内容分发（</a:t>
            </a:r>
            <a:r>
              <a:rPr kumimoji="1" lang="en-US" altLang="zh-CN" dirty="0"/>
              <a:t>P165</a:t>
            </a:r>
            <a:r>
              <a:rPr kumimoji="1" lang="zh-CN" altLang="en-US" dirty="0"/>
              <a:t>）</a:t>
            </a:r>
          </a:p>
          <a:p>
            <a:pPr>
              <a:lnSpc>
                <a:spcPct val="130000"/>
              </a:lnSpc>
            </a:pPr>
            <a:r>
              <a:rPr kumimoji="1" lang="en-US" altLang="zh-CN" dirty="0"/>
              <a:t>7.7 </a:t>
            </a:r>
            <a:r>
              <a:rPr kumimoji="1" lang="zh-CN" altLang="en-US" dirty="0"/>
              <a:t>其它应用层协议（</a:t>
            </a:r>
            <a:r>
              <a:rPr kumimoji="1" lang="en-US" altLang="zh-CN" dirty="0"/>
              <a:t>P182</a:t>
            </a:r>
            <a:r>
              <a:rPr kumimoji="1" lang="zh-CN" altLang="en-US" dirty="0"/>
              <a:t>）</a:t>
            </a: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74</a:t>
            </a:fld>
            <a:endParaRPr kumimoji="1" lang="zh-CN" altLang="en-US" dirty="0"/>
          </a:p>
        </p:txBody>
      </p:sp>
      <p:sp>
        <p:nvSpPr>
          <p:cNvPr id="7" name="矩形标注 6"/>
          <p:cNvSpPr/>
          <p:nvPr/>
        </p:nvSpPr>
        <p:spPr>
          <a:xfrm>
            <a:off x="6730143" y="2814194"/>
            <a:ext cx="3466465" cy="2701290"/>
          </a:xfrm>
          <a:prstGeom prst="wedgeRectCallout">
            <a:avLst>
              <a:gd name="adj1" fmla="val -95670"/>
              <a:gd name="adj2" fmla="val -3760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体系结构和服务</a:t>
            </a:r>
          </a:p>
          <a:p>
            <a:pPr marL="587375" lvl="0"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用户代理</a:t>
            </a:r>
          </a:p>
          <a:p>
            <a:pPr marL="587375" lvl="0"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邮件格式</a:t>
            </a:r>
          </a:p>
          <a:p>
            <a:pPr marL="587375" lvl="0"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邮件传送</a:t>
            </a:r>
          </a:p>
          <a:p>
            <a:pPr marL="587375" lvl="0"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最后传递</a:t>
            </a:r>
          </a:p>
        </p:txBody>
      </p:sp>
    </p:spTree>
    <p:extLst>
      <p:ext uri="{BB962C8B-B14F-4D97-AF65-F5344CB8AC3E}">
        <p14:creationId xmlns:p14="http://schemas.microsoft.com/office/powerpoint/2010/main" val="31959128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电子邮件概述</a:t>
            </a:r>
          </a:p>
        </p:txBody>
      </p:sp>
      <p:sp>
        <p:nvSpPr>
          <p:cNvPr id="3" name="内容占位符 2"/>
          <p:cNvSpPr>
            <a:spLocks noGrp="1"/>
          </p:cNvSpPr>
          <p:nvPr>
            <p:ph idx="1"/>
          </p:nvPr>
        </p:nvSpPr>
        <p:spPr/>
        <p:txBody>
          <a:bodyPr/>
          <a:lstStyle/>
          <a:p>
            <a:pPr>
              <a:lnSpc>
                <a:spcPct val="130000"/>
              </a:lnSpc>
              <a:spcAft>
                <a:spcPts val="0"/>
              </a:spcAft>
            </a:pPr>
            <a:r>
              <a:rPr lang="zh-CN" altLang="en-US" dirty="0"/>
              <a:t>电子邮件（</a:t>
            </a:r>
            <a:r>
              <a:rPr lang="en-US" altLang="zh-CN" dirty="0"/>
              <a:t>E-mail</a:t>
            </a:r>
            <a:r>
              <a:rPr lang="zh-CN" altLang="en-US" dirty="0"/>
              <a:t>）是自早期</a:t>
            </a:r>
            <a:r>
              <a:rPr lang="en-US" altLang="zh-CN" dirty="0"/>
              <a:t>Internet</a:t>
            </a:r>
            <a:r>
              <a:rPr lang="zh-CN" altLang="en-US" dirty="0"/>
              <a:t>出现以来最广泛的应用，是一种异步通讯媒介</a:t>
            </a:r>
          </a:p>
          <a:p>
            <a:pPr>
              <a:lnSpc>
                <a:spcPct val="130000"/>
              </a:lnSpc>
              <a:spcAft>
                <a:spcPts val="0"/>
              </a:spcAft>
            </a:pPr>
            <a:r>
              <a:rPr lang="zh-CN" altLang="en-US" dirty="0"/>
              <a:t>优越性</a:t>
            </a:r>
          </a:p>
          <a:p>
            <a:pPr lvl="1">
              <a:lnSpc>
                <a:spcPct val="130000"/>
              </a:lnSpc>
              <a:spcAft>
                <a:spcPts val="0"/>
              </a:spcAft>
            </a:pPr>
            <a:r>
              <a:rPr lang="zh-CN" altLang="en-US" dirty="0"/>
              <a:t>比纸质信件更快更便宜</a:t>
            </a:r>
          </a:p>
          <a:p>
            <a:pPr lvl="1">
              <a:lnSpc>
                <a:spcPct val="130000"/>
              </a:lnSpc>
              <a:spcAft>
                <a:spcPts val="0"/>
              </a:spcAft>
            </a:pPr>
            <a:r>
              <a:rPr lang="zh-CN" altLang="en-US" dirty="0"/>
              <a:t>使用门槛低</a:t>
            </a:r>
          </a:p>
          <a:p>
            <a:pPr lvl="1">
              <a:lnSpc>
                <a:spcPct val="130000"/>
              </a:lnSpc>
              <a:spcAft>
                <a:spcPts val="0"/>
              </a:spcAft>
            </a:pPr>
            <a:r>
              <a:rPr lang="zh-CN" altLang="en-US" dirty="0"/>
              <a:t>收件人可随时上网到自己邮箱读取邮件</a:t>
            </a:r>
          </a:p>
          <a:p>
            <a:pPr lvl="1">
              <a:lnSpc>
                <a:spcPct val="130000"/>
              </a:lnSpc>
              <a:spcAft>
                <a:spcPts val="0"/>
              </a:spcAft>
            </a:pPr>
            <a:r>
              <a:rPr lang="zh-CN" altLang="en-US" dirty="0"/>
              <a:t>电子邮件不仅可传送文字信息，而且还可附上声音和图像等</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75</a:t>
            </a:fld>
            <a:endParaRPr kumimoji="1" lang="zh-CN" altLang="en-US" dirty="0"/>
          </a:p>
        </p:txBody>
      </p:sp>
    </p:spTree>
    <p:extLst>
      <p:ext uri="{BB962C8B-B14F-4D97-AF65-F5344CB8AC3E}">
        <p14:creationId xmlns:p14="http://schemas.microsoft.com/office/powerpoint/2010/main" val="3540024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电子邮件系统体系结构</a:t>
            </a:r>
          </a:p>
        </p:txBody>
      </p:sp>
      <p:sp>
        <p:nvSpPr>
          <p:cNvPr id="3" name="内容占位符 2"/>
          <p:cNvSpPr>
            <a:spLocks noGrp="1"/>
          </p:cNvSpPr>
          <p:nvPr>
            <p:ph idx="1"/>
          </p:nvPr>
        </p:nvSpPr>
        <p:spPr>
          <a:xfrm>
            <a:off x="838200" y="1376625"/>
            <a:ext cx="10515600" cy="4980573"/>
          </a:xfrm>
        </p:spPr>
        <p:txBody>
          <a:bodyPr>
            <a:normAutofit/>
          </a:bodyPr>
          <a:lstStyle/>
          <a:p>
            <a:pPr fontAlgn="base">
              <a:lnSpc>
                <a:spcPct val="120000"/>
              </a:lnSpc>
            </a:pPr>
            <a:r>
              <a:rPr sz="2400" dirty="0" err="1"/>
              <a:t>用户代理</a:t>
            </a:r>
            <a:r>
              <a:rPr lang="zh-CN" altLang="en-US" sz="2400" dirty="0"/>
              <a:t>（</a:t>
            </a:r>
            <a:r>
              <a:rPr sz="2400" dirty="0"/>
              <a:t>user agent</a:t>
            </a:r>
            <a:r>
              <a:rPr lang="zh-CN" altLang="en-US" sz="2400" dirty="0"/>
              <a:t>）</a:t>
            </a:r>
            <a:r>
              <a:rPr kumimoji="1" lang="zh-CN" altLang="en-US" sz="2400" dirty="0">
                <a:solidFill>
                  <a:srgbClr val="C00000"/>
                </a:solidFill>
              </a:rPr>
              <a:t>——邮件客户端</a:t>
            </a:r>
            <a:endParaRPr lang="en-US" altLang="zh-CN" sz="2400" dirty="0"/>
          </a:p>
          <a:p>
            <a:pPr fontAlgn="base">
              <a:lnSpc>
                <a:spcPct val="120000"/>
              </a:lnSpc>
            </a:pPr>
            <a:r>
              <a:rPr lang="zh-CN" altLang="en-US" sz="2400" dirty="0"/>
              <a:t>传输代理（message transfer agent）</a:t>
            </a:r>
            <a:r>
              <a:rPr kumimoji="1" lang="zh-CN" altLang="en-US" sz="2400" dirty="0">
                <a:solidFill>
                  <a:srgbClr val="C00000"/>
                </a:solidFill>
              </a:rPr>
              <a:t>——邮件服务器</a:t>
            </a:r>
            <a:endParaRPr lang="zh-CN" altLang="en-US" sz="2400" dirty="0"/>
          </a:p>
          <a:p>
            <a:pPr lvl="0" fontAlgn="base">
              <a:lnSpc>
                <a:spcPct val="120000"/>
              </a:lnSpc>
            </a:pPr>
            <a:r>
              <a:rPr kumimoji="1" lang="zh-CN" altLang="en-US" sz="2395" dirty="0"/>
              <a:t>简单邮件传输协议SMTP（Simple Mail Transfer  Protocol）</a:t>
            </a:r>
            <a:r>
              <a:rPr kumimoji="1" lang="zh-CN" altLang="en-US" sz="2395" dirty="0">
                <a:solidFill>
                  <a:srgbClr val="C00000"/>
                </a:solidFill>
                <a:sym typeface="+mn-ea"/>
              </a:rPr>
              <a:t>——</a:t>
            </a:r>
            <a:r>
              <a:rPr kumimoji="1" lang="zh-CN" sz="2395" dirty="0">
                <a:solidFill>
                  <a:srgbClr val="C00000"/>
                </a:solidFill>
                <a:sym typeface="+mn-ea"/>
              </a:rPr>
              <a:t>邮件服务器之间传递邮件使用的协议</a:t>
            </a:r>
            <a:endParaRPr kumimoji="1" lang="zh-CN" altLang="en-US" sz="2395" dirty="0">
              <a:solidFill>
                <a:srgbClr val="C00000"/>
              </a:solidFill>
              <a:sym typeface="+mn-ea"/>
            </a:endParaRPr>
          </a:p>
        </p:txBody>
      </p:sp>
      <p:sp>
        <p:nvSpPr>
          <p:cNvPr id="9" name="日期占位符 8"/>
          <p:cNvSpPr>
            <a:spLocks noGrp="1"/>
          </p:cNvSpPr>
          <p:nvPr>
            <p:ph type="dt" sz="half" idx="10"/>
          </p:nvPr>
        </p:nvSpPr>
        <p:spPr/>
        <p:txBody>
          <a:bodyPr/>
          <a:lstStyle/>
          <a:p>
            <a:r>
              <a:rPr kumimoji="1" lang="en-US" altLang="zh-CN" dirty="0"/>
              <a:t>7.3 </a:t>
            </a:r>
            <a:r>
              <a:rPr kumimoji="1" lang="zh-CN" altLang="en-US" dirty="0"/>
              <a:t>电子邮件</a:t>
            </a:r>
          </a:p>
        </p:txBody>
      </p:sp>
      <p:sp>
        <p:nvSpPr>
          <p:cNvPr id="11" name="灯片编号占位符 10"/>
          <p:cNvSpPr>
            <a:spLocks noGrp="1"/>
          </p:cNvSpPr>
          <p:nvPr>
            <p:ph type="sldNum" sz="quarter" idx="12"/>
          </p:nvPr>
        </p:nvSpPr>
        <p:spPr/>
        <p:txBody>
          <a:bodyPr/>
          <a:lstStyle/>
          <a:p>
            <a:fld id="{8D4D1E41-7A09-AB4A-A4E1-09765ADA2698}" type="slidenum">
              <a:rPr kumimoji="1" lang="zh-CN" altLang="en-US" smtClean="0"/>
              <a:t>76</a:t>
            </a:fld>
            <a:endParaRPr kumimoji="1" lang="zh-CN" altLang="en-US" dirty="0"/>
          </a:p>
        </p:txBody>
      </p:sp>
      <p:sp>
        <p:nvSpPr>
          <p:cNvPr id="8" name="文本框 7"/>
          <p:cNvSpPr txBox="1"/>
          <p:nvPr/>
        </p:nvSpPr>
        <p:spPr>
          <a:xfrm>
            <a:off x="4590415" y="5988050"/>
            <a:ext cx="2262158" cy="369332"/>
          </a:xfrm>
          <a:prstGeom prst="rect">
            <a:avLst/>
          </a:prstGeom>
          <a:noFill/>
        </p:spPr>
        <p:txBody>
          <a:bodyPr wrap="none" rtlCol="0" anchor="t">
            <a:spAutoFit/>
          </a:bodyPr>
          <a:lstStyle/>
          <a:p>
            <a:pPr lvl="0" algn="l">
              <a:buClrTx/>
              <a:buSzTx/>
              <a:buFontTx/>
            </a:pPr>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电子邮件系统</a:t>
            </a:r>
            <a:r>
              <a:rPr dirty="0" err="1">
                <a:latin typeface="微软雅黑" panose="020B0503020204020204" pitchFamily="34" charset="-122"/>
                <a:ea typeface="微软雅黑" panose="020B0503020204020204" pitchFamily="34" charset="-122"/>
                <a:cs typeface="微软雅黑" panose="020B0503020204020204" pitchFamily="34" charset="-122"/>
                <a:sym typeface="+mn-ea"/>
              </a:rPr>
              <a:t>的构成</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descr="电子邮件系统的体系结构"/>
          <p:cNvPicPr>
            <a:picLocks noChangeAspect="1"/>
          </p:cNvPicPr>
          <p:nvPr/>
        </p:nvPicPr>
        <p:blipFill>
          <a:blip r:embed="rId2"/>
          <a:stretch>
            <a:fillRect/>
          </a:stretch>
        </p:blipFill>
        <p:spPr>
          <a:xfrm>
            <a:off x="1654175" y="3298190"/>
            <a:ext cx="8179223" cy="2540000"/>
          </a:xfrm>
          <a:prstGeom prst="rect">
            <a:avLst/>
          </a:prstGeom>
        </p:spPr>
      </p:pic>
      <p:sp>
        <p:nvSpPr>
          <p:cNvPr id="6" name="矩形 5"/>
          <p:cNvSpPr/>
          <p:nvPr/>
        </p:nvSpPr>
        <p:spPr>
          <a:xfrm>
            <a:off x="8686810" y="5622111"/>
            <a:ext cx="3319670" cy="830997"/>
          </a:xfrm>
          <a:prstGeom prst="rect">
            <a:avLst/>
          </a:prstGeom>
          <a:ln>
            <a:solidFill>
              <a:srgbClr val="C00000"/>
            </a:solidFill>
          </a:ln>
        </p:spPr>
        <p:txBody>
          <a:bodyPr wrap="square">
            <a:spAutoFit/>
          </a:bodyPr>
          <a:lstStyle/>
          <a:p>
            <a:pPr algn="l"/>
            <a:r>
              <a:rPr lang="zh-CN" sz="2400" dirty="0">
                <a:solidFill>
                  <a:prstClr val="black"/>
                </a:solidFill>
                <a:latin typeface="微软雅黑" panose="020B0503020204020204" pitchFamily="34" charset="-122"/>
                <a:ea typeface="微软雅黑" panose="020B0503020204020204" pitchFamily="34" charset="-122"/>
              </a:rPr>
              <a:t>电子邮件系统采用</a:t>
            </a:r>
            <a:r>
              <a:rPr lang="zh-CN" altLang="en-US" sz="2400" dirty="0">
                <a:solidFill>
                  <a:srgbClr val="7030A0"/>
                </a:solidFill>
                <a:latin typeface="微软雅黑" panose="020B0503020204020204" pitchFamily="34" charset="-122"/>
                <a:ea typeface="微软雅黑" panose="020B0503020204020204" pitchFamily="34" charset="-122"/>
              </a:rPr>
              <a:t>客户</a:t>
            </a:r>
            <a:r>
              <a:rPr lang="en-US" altLang="zh-CN" sz="2400" dirty="0">
                <a:solidFill>
                  <a:srgbClr val="7030A0"/>
                </a:solidFill>
                <a:latin typeface="微软雅黑" panose="020B0503020204020204" pitchFamily="34" charset="-122"/>
                <a:ea typeface="微软雅黑" panose="020B0503020204020204" pitchFamily="34" charset="-122"/>
              </a:rPr>
              <a:t>/</a:t>
            </a:r>
            <a:r>
              <a:rPr lang="zh-CN" altLang="en-US" sz="2400" dirty="0">
                <a:solidFill>
                  <a:srgbClr val="7030A0"/>
                </a:solidFill>
                <a:latin typeface="微软雅黑" panose="020B0503020204020204" pitchFamily="34" charset="-122"/>
                <a:ea typeface="微软雅黑" panose="020B0503020204020204" pitchFamily="34" charset="-122"/>
              </a:rPr>
              <a:t>服务器</a:t>
            </a:r>
            <a:r>
              <a:rPr lang="zh-CN" sz="2400" dirty="0">
                <a:solidFill>
                  <a:prstClr val="black"/>
                </a:solidFill>
                <a:latin typeface="微软雅黑" panose="020B0503020204020204" pitchFamily="34" charset="-122"/>
                <a:ea typeface="微软雅黑" panose="020B0503020204020204" pitchFamily="34" charset="-122"/>
              </a:rPr>
              <a:t>工作模式</a:t>
            </a:r>
          </a:p>
        </p:txBody>
      </p:sp>
    </p:spTree>
    <p:extLst>
      <p:ext uri="{BB962C8B-B14F-4D97-AF65-F5344CB8AC3E}">
        <p14:creationId xmlns:p14="http://schemas.microsoft.com/office/powerpoint/2010/main" val="42415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ym typeface="+mn-ea"/>
              </a:rPr>
              <a:t>电子邮件系统</a:t>
            </a:r>
            <a:r>
              <a:rPr lang="zh-CN" altLang="en-US"/>
              <a:t>体系结构</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5" name="页脚占位符 4"/>
          <p:cNvSpPr>
            <a:spLocks noGrp="1"/>
          </p:cNvSpPr>
          <p:nvPr>
            <p:ph type="ftr" sz="quarter" idx="11"/>
          </p:nvPr>
        </p:nvSpPr>
        <p:spPr/>
        <p:txBody>
          <a:bodyPr/>
          <a:lstStyle/>
          <a:p>
            <a:r>
              <a:rPr kumimoji="1" lang="zh-CN" altLang="en-US" dirty="0"/>
              <a:t>引自：</a:t>
            </a:r>
            <a:r>
              <a:rPr kumimoji="1" lang="zh-CN" dirty="0"/>
              <a:t>计算机网络 徐敬东等</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77</a:t>
            </a:fld>
            <a:endParaRPr kumimoji="1" lang="zh-CN" altLang="en-US" dirty="0"/>
          </a:p>
        </p:txBody>
      </p:sp>
      <p:sp>
        <p:nvSpPr>
          <p:cNvPr id="7" name="内容占位符 6"/>
          <p:cNvSpPr>
            <a:spLocks noGrp="1"/>
          </p:cNvSpPr>
          <p:nvPr>
            <p:ph idx="1"/>
          </p:nvPr>
        </p:nvSpPr>
        <p:spPr>
          <a:ln w="6350" cmpd="sng">
            <a:noFill/>
            <a:prstDash val="solid"/>
          </a:ln>
        </p:spPr>
        <p:txBody>
          <a:bodyPr>
            <a:normAutofit fontScale="90000" lnSpcReduction="20000"/>
          </a:bodyPr>
          <a:lstStyle/>
          <a:p>
            <a:pPr marL="311150" indent="-311150">
              <a:lnSpc>
                <a:spcPct val="110000"/>
              </a:lnSpc>
            </a:pPr>
            <a:r>
              <a:rPr lang="zh-CN" dirty="0"/>
              <a:t>用户代理（邮件客户端）</a:t>
            </a:r>
          </a:p>
          <a:p>
            <a:pPr marL="768350" lvl="1" indent="-311150" fontAlgn="auto">
              <a:lnSpc>
                <a:spcPct val="100000"/>
              </a:lnSpc>
            </a:pPr>
            <a:r>
              <a:rPr lang="zh-CN" dirty="0"/>
              <a:t>编辑和发送邮件</a:t>
            </a:r>
          </a:p>
          <a:p>
            <a:pPr marL="768350" lvl="1" indent="-311150" fontAlgn="auto">
              <a:lnSpc>
                <a:spcPct val="100000"/>
              </a:lnSpc>
            </a:pPr>
            <a:r>
              <a:rPr lang="zh-CN" dirty="0"/>
              <a:t>接收、读取和管理邮件</a:t>
            </a:r>
          </a:p>
          <a:p>
            <a:pPr marL="768350" lvl="1" indent="-311150" fontAlgn="auto">
              <a:lnSpc>
                <a:spcPct val="100000"/>
              </a:lnSpc>
            </a:pPr>
            <a:r>
              <a:rPr lang="zh-CN" dirty="0"/>
              <a:t>管理地址簿</a:t>
            </a:r>
          </a:p>
          <a:p>
            <a:pPr marL="768350" lvl="1" indent="-311150" fontAlgn="auto">
              <a:lnSpc>
                <a:spcPct val="100000"/>
              </a:lnSpc>
            </a:pPr>
            <a:r>
              <a:rPr lang="zh-CN" dirty="0">
                <a:solidFill>
                  <a:srgbClr val="7030A0"/>
                </a:solidFill>
              </a:rPr>
              <a:t>无统一标准</a:t>
            </a:r>
          </a:p>
          <a:p>
            <a:pPr marL="311150" indent="-311150">
              <a:lnSpc>
                <a:spcPct val="110000"/>
              </a:lnSpc>
            </a:pPr>
            <a:r>
              <a:rPr lang="zh-CN" altLang="en-US" sz="2800" dirty="0">
                <a:sym typeface="+mn-ea"/>
              </a:rPr>
              <a:t>传输代理</a:t>
            </a:r>
            <a:r>
              <a:rPr lang="zh-CN" sz="2800" dirty="0">
                <a:sym typeface="+mn-ea"/>
              </a:rPr>
              <a:t>（邮件服务器）</a:t>
            </a:r>
            <a:endParaRPr lang="zh-CN" sz="2800" dirty="0"/>
          </a:p>
          <a:p>
            <a:pPr marL="768350" lvl="1" indent="-311150" algn="l" fontAlgn="auto">
              <a:lnSpc>
                <a:spcPct val="100000"/>
              </a:lnSpc>
              <a:buClrTx/>
              <a:buSzTx/>
            </a:pPr>
            <a:r>
              <a:rPr lang="zh-CN" sz="2400" dirty="0">
                <a:solidFill>
                  <a:srgbClr val="7030A0"/>
                </a:solidFill>
                <a:sym typeface="+mn-ea"/>
              </a:rPr>
              <a:t>邮箱</a:t>
            </a:r>
            <a:r>
              <a:rPr lang="zh-CN" sz="2400" dirty="0">
                <a:sym typeface="+mn-ea"/>
              </a:rPr>
              <a:t>：保存用户收到的邮件</a:t>
            </a:r>
          </a:p>
          <a:p>
            <a:pPr marL="768350" lvl="1" indent="-311150" algn="l" fontAlgn="auto">
              <a:lnSpc>
                <a:spcPct val="100000"/>
              </a:lnSpc>
              <a:buClrTx/>
              <a:buSzTx/>
            </a:pPr>
            <a:r>
              <a:rPr lang="zh-CN" sz="2400" dirty="0">
                <a:sym typeface="+mn-ea"/>
              </a:rPr>
              <a:t>邮件输出队列：存储等待发送的邮件</a:t>
            </a:r>
          </a:p>
          <a:p>
            <a:pPr marL="768350" lvl="1" indent="-311150" algn="l" fontAlgn="auto">
              <a:lnSpc>
                <a:spcPct val="100000"/>
              </a:lnSpc>
              <a:buClrTx/>
              <a:buSzTx/>
            </a:pPr>
            <a:r>
              <a:rPr lang="zh-CN" sz="2400" dirty="0">
                <a:sym typeface="+mn-ea"/>
              </a:rPr>
              <a:t>运行电子邮件协议</a:t>
            </a:r>
          </a:p>
          <a:p>
            <a:pPr marL="311150" indent="-311150">
              <a:lnSpc>
                <a:spcPct val="110000"/>
              </a:lnSpc>
            </a:pPr>
            <a:r>
              <a:rPr lang="zh-CN" sz="2800" dirty="0">
                <a:sym typeface="+mn-ea"/>
              </a:rPr>
              <a:t>SMTP协议</a:t>
            </a:r>
            <a:endParaRPr lang="zh-CN" sz="2800" dirty="0"/>
          </a:p>
          <a:p>
            <a:pPr marL="768350" lvl="1" indent="-311150">
              <a:lnSpc>
                <a:spcPct val="110000"/>
              </a:lnSpc>
            </a:pPr>
            <a:r>
              <a:rPr lang="zh-CN" sz="2400" dirty="0">
                <a:sym typeface="+mn-ea"/>
              </a:rPr>
              <a:t>smtp客户: 发送邮件端</a:t>
            </a:r>
            <a:endParaRPr lang="zh-CN" sz="2400" dirty="0"/>
          </a:p>
          <a:p>
            <a:pPr marL="768350" lvl="1" indent="-311150">
              <a:lnSpc>
                <a:spcPct val="110000"/>
              </a:lnSpc>
            </a:pPr>
            <a:r>
              <a:rPr lang="zh-CN" sz="2400" dirty="0">
                <a:sym typeface="+mn-ea"/>
              </a:rPr>
              <a:t>smtp服务器: 接收邮件端</a:t>
            </a:r>
            <a:endParaRPr lang="zh-CN" dirty="0"/>
          </a:p>
        </p:txBody>
      </p:sp>
      <p:sp>
        <p:nvSpPr>
          <p:cNvPr id="11" name="内容占位符 2"/>
          <p:cNvSpPr>
            <a:spLocks noGrp="1"/>
          </p:cNvSpPr>
          <p:nvPr/>
        </p:nvSpPr>
        <p:spPr>
          <a:xfrm>
            <a:off x="6316345" y="1949450"/>
            <a:ext cx="5357495" cy="3644265"/>
          </a:xfrm>
          <a:prstGeom prst="rect">
            <a:avLst/>
          </a:prstGeom>
          <a:ln w="6350" cmpd="sng">
            <a:solidFill>
              <a:srgbClr val="C00000"/>
            </a:solidFill>
            <a:prstDash val="solid"/>
          </a:ln>
        </p:spPr>
        <p:txBody>
          <a:bodyPr vert="horz" lIns="91440" tIns="45720" rIns="91440" bIns="45720" rtlCol="0">
            <a:normAutofit fontScale="9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30000"/>
              </a:lnSpc>
              <a:spcBef>
                <a:spcPts val="600"/>
              </a:spcBef>
              <a:spcAft>
                <a:spcPts val="0"/>
              </a:spcAft>
              <a:buClrTx/>
              <a:buSzTx/>
              <a:defRPr/>
            </a:pPr>
            <a:r>
              <a:rPr kumimoji="1" lang="zh-CN" sz="2400" b="0" i="0" u="none" strike="noStrike" kern="120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邮箱</a:t>
            </a:r>
            <a:r>
              <a:rPr kumimoji="1" 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是</a:t>
            </a:r>
            <a:r>
              <a:rPr kumimoji="1"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邮件服务器中的一块内存区域，其标识即为</a:t>
            </a:r>
            <a:r>
              <a:rPr kumimoji="1" sz="2400" b="0" i="0" u="none" strike="noStrike" kern="120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电子邮件地址</a:t>
            </a:r>
            <a:r>
              <a:rPr lang="zh-CN" altLang="en-US" sz="2400">
                <a:sym typeface="+mn-ea"/>
              </a:rPr>
              <a:t>（邮箱名）</a:t>
            </a:r>
          </a:p>
          <a:p>
            <a:pPr marR="0" lvl="0" algn="l" defTabSz="914400" rtl="0" eaLnBrk="1" fontAlgn="auto" latinLnBrk="0" hangingPunct="1">
              <a:lnSpc>
                <a:spcPct val="130000"/>
              </a:lnSpc>
              <a:spcBef>
                <a:spcPts val="600"/>
              </a:spcBef>
              <a:spcAft>
                <a:spcPts val="0"/>
              </a:spcAft>
              <a:buClrTx/>
              <a:buSzTx/>
              <a:defRPr/>
            </a:pPr>
            <a:r>
              <a:rPr lang="zh-CN" altLang="en-US" sz="2400">
                <a:sym typeface="+mn-ea"/>
              </a:rPr>
              <a:t>电子邮件地址是</a:t>
            </a:r>
            <a:r>
              <a:rPr kumimoji="1" 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一个字符串，用于指定邮件接收者</a:t>
            </a:r>
          </a:p>
          <a:p>
            <a:pPr marL="457200" marR="0" lvl="1" indent="0" algn="l" defTabSz="914400" rtl="0" eaLnBrk="1" fontAlgn="auto" latinLnBrk="0" hangingPunct="1">
              <a:lnSpc>
                <a:spcPct val="130000"/>
              </a:lnSpc>
              <a:spcBef>
                <a:spcPts val="600"/>
              </a:spcBef>
              <a:spcAft>
                <a:spcPts val="0"/>
              </a:spcAft>
              <a:buClrTx/>
              <a:buSzTx/>
              <a:buNone/>
              <a:defRPr/>
            </a:pPr>
            <a:r>
              <a:rPr kumimoji="1"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local-part@domain-name</a:t>
            </a:r>
          </a:p>
          <a:p>
            <a:pPr marR="0" lvl="1" algn="l" defTabSz="914400" rtl="0" eaLnBrk="1" fontAlgn="auto" latinLnBrk="0" hangingPunct="1">
              <a:lnSpc>
                <a:spcPct val="130000"/>
              </a:lnSpc>
              <a:spcBef>
                <a:spcPts val="600"/>
              </a:spcBef>
              <a:spcAft>
                <a:spcPts val="0"/>
              </a:spcAft>
              <a:buClrTx/>
              <a:buSzTx/>
              <a:buFont typeface="Arial" panose="020B0604020202020204" pitchFamily="34" charset="0"/>
              <a:buChar char="•"/>
              <a:defRPr/>
            </a:pPr>
            <a:r>
              <a:rPr kumimoji="1"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domain-name: 域名</a:t>
            </a:r>
          </a:p>
          <a:p>
            <a:pPr marR="0" lvl="1" algn="l" defTabSz="914400" rtl="0" eaLnBrk="1" fontAlgn="auto" latinLnBrk="0" hangingPunct="1">
              <a:lnSpc>
                <a:spcPct val="130000"/>
              </a:lnSpc>
              <a:spcBef>
                <a:spcPts val="600"/>
              </a:spcBef>
              <a:spcAft>
                <a:spcPts val="0"/>
              </a:spcAft>
              <a:buClrTx/>
              <a:buSzTx/>
              <a:buFont typeface="Arial" panose="020B0604020202020204" pitchFamily="34" charset="0"/>
              <a:buChar char="•"/>
              <a:defRPr/>
            </a:pPr>
            <a:r>
              <a:rPr kumimoji="1"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local-part: 域名中的邮箱名</a:t>
            </a:r>
            <a:r>
              <a:rPr kumimoji="1" lang="en-US" altLang="zh-CN"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457200" marR="0" lvl="1" indent="0" algn="l" defTabSz="914400" rtl="0" eaLnBrk="1" fontAlgn="auto" latinLnBrk="0" hangingPunct="1">
              <a:lnSpc>
                <a:spcPct val="130000"/>
              </a:lnSpc>
              <a:spcBef>
                <a:spcPts val="600"/>
              </a:spcBef>
              <a:spcAft>
                <a:spcPts val="0"/>
              </a:spcAft>
              <a:buClrTx/>
              <a:buSzTx/>
              <a:buNone/>
              <a:defRPr/>
            </a:pPr>
            <a:r>
              <a:rPr kumimoji="1" lang="zh-CN" altLang="en-US" sz="20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例：aaa@hotmail.com、david@eyou.com </a:t>
            </a:r>
          </a:p>
        </p:txBody>
      </p:sp>
    </p:spTree>
    <p:extLst>
      <p:ext uri="{BB962C8B-B14F-4D97-AF65-F5344CB8AC3E}">
        <p14:creationId xmlns:p14="http://schemas.microsoft.com/office/powerpoint/2010/main" val="46752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用户代理</a:t>
            </a:r>
          </a:p>
        </p:txBody>
      </p:sp>
      <p:sp>
        <p:nvSpPr>
          <p:cNvPr id="9" name="日期占位符 8"/>
          <p:cNvSpPr>
            <a:spLocks noGrp="1"/>
          </p:cNvSpPr>
          <p:nvPr>
            <p:ph type="dt" sz="half" idx="10"/>
          </p:nvPr>
        </p:nvSpPr>
        <p:spPr/>
        <p:txBody>
          <a:bodyPr/>
          <a:lstStyle/>
          <a:p>
            <a:r>
              <a:rPr kumimoji="1" lang="en-US" altLang="zh-CN" dirty="0"/>
              <a:t>7.3 </a:t>
            </a:r>
            <a:r>
              <a:rPr kumimoji="1" lang="zh-CN" altLang="en-US" dirty="0"/>
              <a:t>电子邮件</a:t>
            </a:r>
          </a:p>
        </p:txBody>
      </p:sp>
      <p:sp>
        <p:nvSpPr>
          <p:cNvPr id="11" name="灯片编号占位符 10"/>
          <p:cNvSpPr>
            <a:spLocks noGrp="1"/>
          </p:cNvSpPr>
          <p:nvPr>
            <p:ph type="sldNum" sz="quarter" idx="12"/>
          </p:nvPr>
        </p:nvSpPr>
        <p:spPr/>
        <p:txBody>
          <a:bodyPr/>
          <a:lstStyle/>
          <a:p>
            <a:fld id="{8D4D1E41-7A09-AB4A-A4E1-09765ADA2698}" type="slidenum">
              <a:rPr kumimoji="1" lang="zh-CN" altLang="en-US" smtClean="0"/>
              <a:t>78</a:t>
            </a:fld>
            <a:endParaRPr kumimoji="1" lang="zh-CN" altLang="en-US" dirty="0"/>
          </a:p>
        </p:txBody>
      </p:sp>
      <p:sp>
        <p:nvSpPr>
          <p:cNvPr id="6" name="文本框 5"/>
          <p:cNvSpPr txBox="1"/>
          <p:nvPr/>
        </p:nvSpPr>
        <p:spPr>
          <a:xfrm>
            <a:off x="7299325" y="5561965"/>
            <a:ext cx="2697480" cy="368300"/>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用户代理接口的典型元素</a:t>
            </a:r>
          </a:p>
        </p:txBody>
      </p:sp>
      <p:pic>
        <p:nvPicPr>
          <p:cNvPr id="10" name="图片 9" descr="用户代理接口的典型元素"/>
          <p:cNvPicPr>
            <a:picLocks noChangeAspect="1"/>
          </p:cNvPicPr>
          <p:nvPr/>
        </p:nvPicPr>
        <p:blipFill>
          <a:blip r:embed="rId2"/>
          <a:stretch>
            <a:fillRect/>
          </a:stretch>
        </p:blipFill>
        <p:spPr>
          <a:xfrm>
            <a:off x="4955540" y="1584960"/>
            <a:ext cx="6762750" cy="3687445"/>
          </a:xfrm>
          <a:prstGeom prst="rect">
            <a:avLst/>
          </a:prstGeom>
        </p:spPr>
      </p:pic>
      <p:sp>
        <p:nvSpPr>
          <p:cNvPr id="3" name="内容占位符 2"/>
          <p:cNvSpPr>
            <a:spLocks noGrp="1"/>
          </p:cNvSpPr>
          <p:nvPr>
            <p:ph idx="1"/>
          </p:nvPr>
        </p:nvSpPr>
        <p:spPr>
          <a:xfrm>
            <a:off x="845184" y="1376680"/>
            <a:ext cx="4458335" cy="4980305"/>
          </a:xfrm>
        </p:spPr>
        <p:txBody>
          <a:bodyPr>
            <a:normAutofit fontScale="90000"/>
          </a:bodyPr>
          <a:lstStyle/>
          <a:p>
            <a:pPr algn="just" fontAlgn="base">
              <a:lnSpc>
                <a:spcPct val="120000"/>
              </a:lnSpc>
              <a:spcAft>
                <a:spcPts val="0"/>
              </a:spcAft>
            </a:pPr>
            <a:r>
              <a:rPr lang="zh-CN" dirty="0"/>
              <a:t>用户代理是一个程序，用户通过它和电子邮件系统交互</a:t>
            </a:r>
          </a:p>
          <a:p>
            <a:pPr algn="just" fontAlgn="base">
              <a:lnSpc>
                <a:spcPct val="120000"/>
              </a:lnSpc>
              <a:spcAft>
                <a:spcPts val="0"/>
              </a:spcAft>
            </a:pPr>
            <a:r>
              <a:rPr lang="zh-CN" dirty="0"/>
              <a:t>让用户能够阅读和发送电子邮件（</a:t>
            </a:r>
            <a:r>
              <a:rPr lang="en-US" altLang="zh-CN" dirty="0"/>
              <a:t>email message</a:t>
            </a:r>
            <a:r>
              <a:rPr lang="zh-CN" dirty="0"/>
              <a:t>）</a:t>
            </a:r>
          </a:p>
          <a:p>
            <a:pPr algn="just" fontAlgn="base">
              <a:lnSpc>
                <a:spcPct val="120000"/>
              </a:lnSpc>
              <a:spcAft>
                <a:spcPts val="0"/>
              </a:spcAft>
            </a:pPr>
            <a:r>
              <a:rPr dirty="0" err="1"/>
              <a:t>与邮件服务器交互</a:t>
            </a:r>
            <a:r>
              <a:rPr dirty="0"/>
              <a:t>，</a:t>
            </a:r>
            <a:r>
              <a:rPr lang="zh-CN" altLang="en-US" dirty="0"/>
              <a:t>接</a:t>
            </a:r>
            <a:r>
              <a:rPr dirty="0" err="1"/>
              <a:t>收、发</a:t>
            </a:r>
            <a:r>
              <a:rPr lang="zh-CN" altLang="en-US" dirty="0"/>
              <a:t>送</a:t>
            </a:r>
            <a:r>
              <a:rPr lang="zh-CN" dirty="0"/>
              <a:t>电子邮件</a:t>
            </a:r>
          </a:p>
          <a:p>
            <a:pPr algn="just" fontAlgn="base">
              <a:lnSpc>
                <a:spcPct val="120000"/>
              </a:lnSpc>
              <a:spcAft>
                <a:spcPts val="0"/>
              </a:spcAft>
            </a:pPr>
            <a:r>
              <a:rPr dirty="0" err="1"/>
              <a:t>常用的用户代理：Outlook</a:t>
            </a:r>
            <a:r>
              <a:rPr dirty="0"/>
              <a:t>, Thunderbird, iPhone mail client</a:t>
            </a:r>
            <a:r>
              <a:rPr lang="zh-CN" dirty="0"/>
              <a:t>，</a:t>
            </a:r>
            <a:r>
              <a:rPr dirty="0" err="1"/>
              <a:t>Web客户端</a:t>
            </a:r>
            <a:r>
              <a:rPr lang="zh-CN" dirty="0"/>
              <a:t>等</a:t>
            </a:r>
          </a:p>
        </p:txBody>
      </p:sp>
    </p:spTree>
    <p:extLst>
      <p:ext uri="{BB962C8B-B14F-4D97-AF65-F5344CB8AC3E}">
        <p14:creationId xmlns:p14="http://schemas.microsoft.com/office/powerpoint/2010/main" val="957783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用户代理完成的功能</a:t>
            </a:r>
          </a:p>
        </p:txBody>
      </p:sp>
      <p:sp>
        <p:nvSpPr>
          <p:cNvPr id="3" name="内容占位符 2"/>
          <p:cNvSpPr>
            <a:spLocks noGrp="1"/>
          </p:cNvSpPr>
          <p:nvPr>
            <p:ph idx="1"/>
          </p:nvPr>
        </p:nvSpPr>
        <p:spPr/>
        <p:txBody>
          <a:bodyPr>
            <a:normAutofit lnSpcReduction="10000"/>
          </a:bodyPr>
          <a:lstStyle/>
          <a:p>
            <a:pPr>
              <a:lnSpc>
                <a:spcPct val="120000"/>
              </a:lnSpc>
              <a:spcAft>
                <a:spcPts val="0"/>
              </a:spcAft>
            </a:pPr>
            <a:r>
              <a:rPr lang="zh-CN" altLang="en-US" dirty="0"/>
              <a:t>显示入境邮件信息</a:t>
            </a:r>
          </a:p>
          <a:p>
            <a:pPr lvl="1">
              <a:lnSpc>
                <a:spcPct val="120000"/>
              </a:lnSpc>
              <a:spcAft>
                <a:spcPts val="0"/>
              </a:spcAft>
            </a:pPr>
            <a:r>
              <a:rPr lang="zh-CN" altLang="en-US" dirty="0"/>
              <a:t>列表的形式显示入境邮件摘要，摘要信息是每个邮件占一行，并按照某种顺序排列</a:t>
            </a:r>
          </a:p>
          <a:p>
            <a:pPr lvl="1">
              <a:lnSpc>
                <a:spcPct val="120000"/>
              </a:lnSpc>
              <a:spcAft>
                <a:spcPts val="0"/>
              </a:spcAft>
            </a:pPr>
            <a:r>
              <a:rPr lang="zh-CN" altLang="en-US" dirty="0"/>
              <a:t>多数用户代理用多个文件夹保存一个邮箱的入境邮件，并具有自动归档功能</a:t>
            </a:r>
          </a:p>
          <a:p>
            <a:pPr>
              <a:lnSpc>
                <a:spcPct val="120000"/>
              </a:lnSpc>
              <a:spcAft>
                <a:spcPts val="0"/>
              </a:spcAft>
            </a:pPr>
            <a:r>
              <a:rPr lang="zh-CN" altLang="en-US" dirty="0"/>
              <a:t>邮件处置（</a:t>
            </a:r>
            <a:r>
              <a:rPr lang="en-US" altLang="zh-CN" dirty="0"/>
              <a:t>message disposition</a:t>
            </a:r>
            <a:r>
              <a:rPr lang="zh-CN" altLang="en-US" dirty="0"/>
              <a:t>）</a:t>
            </a:r>
          </a:p>
          <a:p>
            <a:pPr lvl="1">
              <a:lnSpc>
                <a:spcPct val="120000"/>
              </a:lnSpc>
              <a:spcAft>
                <a:spcPts val="0"/>
              </a:spcAft>
            </a:pPr>
            <a:r>
              <a:rPr lang="zh-CN" altLang="en-US" dirty="0"/>
              <a:t>删除邮件、转发邮件、保存邮件、过滤</a:t>
            </a:r>
            <a:r>
              <a:rPr lang="en-US" altLang="zh-CN" dirty="0"/>
              <a:t>/</a:t>
            </a:r>
            <a:r>
              <a:rPr lang="zh-CN" altLang="en-US" dirty="0"/>
              <a:t>搜索邮件</a:t>
            </a:r>
          </a:p>
          <a:p>
            <a:pPr>
              <a:lnSpc>
                <a:spcPct val="120000"/>
              </a:lnSpc>
              <a:spcAft>
                <a:spcPts val="0"/>
              </a:spcAft>
            </a:pPr>
            <a:r>
              <a:rPr lang="zh-CN" altLang="en-US" dirty="0"/>
              <a:t>自动处理邮件</a:t>
            </a:r>
          </a:p>
          <a:p>
            <a:pPr lvl="1" algn="l">
              <a:lnSpc>
                <a:spcPct val="120000"/>
              </a:lnSpc>
              <a:spcAft>
                <a:spcPts val="0"/>
              </a:spcAft>
              <a:buClrTx/>
              <a:buSzTx/>
            </a:pPr>
            <a:r>
              <a:rPr lang="zh-CN" altLang="en-US" dirty="0"/>
              <a:t>邮件过滤、自动回复、自动转发</a:t>
            </a:r>
          </a:p>
          <a:p>
            <a:pPr algn="l">
              <a:lnSpc>
                <a:spcPct val="120000"/>
              </a:lnSpc>
              <a:spcAft>
                <a:spcPts val="0"/>
              </a:spcAft>
              <a:buClrTx/>
              <a:buSzTx/>
            </a:pPr>
            <a:endParaRPr lang="zh-CN" altLang="en-US" dirty="0"/>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79</a:t>
            </a:fld>
            <a:endParaRPr kumimoji="1" lang="zh-CN" altLang="en-US" dirty="0"/>
          </a:p>
        </p:txBody>
      </p:sp>
    </p:spTree>
    <p:extLst>
      <p:ext uri="{BB962C8B-B14F-4D97-AF65-F5344CB8AC3E}">
        <p14:creationId xmlns:p14="http://schemas.microsoft.com/office/powerpoint/2010/main" val="2115032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dirty="0"/>
              <a:t>应用进程通信方式</a:t>
            </a:r>
          </a:p>
        </p:txBody>
      </p:sp>
      <p:sp>
        <p:nvSpPr>
          <p:cNvPr id="3" name="内容占位符 2"/>
          <p:cNvSpPr>
            <a:spLocks noGrp="1"/>
          </p:cNvSpPr>
          <p:nvPr>
            <p:ph idx="1"/>
          </p:nvPr>
        </p:nvSpPr>
        <p:spPr>
          <a:xfrm>
            <a:off x="838200" y="1510665"/>
            <a:ext cx="10535285" cy="4586605"/>
          </a:xfrm>
        </p:spPr>
        <p:txBody>
          <a:bodyPr>
            <a:normAutofit/>
          </a:bodyPr>
          <a:lstStyle/>
          <a:p>
            <a:pPr marL="360680" indent="-360680" algn="just" fontAlgn="auto">
              <a:lnSpc>
                <a:spcPct val="120000"/>
              </a:lnSpc>
              <a:spcAft>
                <a:spcPts val="0"/>
              </a:spcAft>
            </a:pPr>
            <a:r>
              <a:rPr kumimoji="1" lang="zh-CN" altLang="en-US" dirty="0">
                <a:solidFill>
                  <a:srgbClr val="C00000"/>
                </a:solidFill>
                <a:sym typeface="+mn-ea"/>
              </a:rPr>
              <a:t>每个应用层协议都是为了解决某一应用问题</a:t>
            </a:r>
            <a:r>
              <a:rPr lang="zh-CN" altLang="en-US" dirty="0">
                <a:solidFill>
                  <a:schemeClr val="tx1"/>
                </a:solidFill>
                <a:cs typeface="微软雅黑" panose="020B0503020204020204" pitchFamily="34" charset="-122"/>
                <a:sym typeface="+mn-ea"/>
              </a:rPr>
              <a:t>，通过位于不同主机中的多个应用进程之间的通信和协同工作来完成</a:t>
            </a:r>
            <a:r>
              <a:rPr kumimoji="1" lang="zh-CN" altLang="en-US" dirty="0">
                <a:solidFill>
                  <a:schemeClr val="tx1"/>
                </a:solidFill>
                <a:cs typeface="微软雅黑" panose="020B0503020204020204" pitchFamily="34" charset="-122"/>
              </a:rPr>
              <a:t> </a:t>
            </a:r>
            <a:endParaRPr kumimoji="1" lang="en-US" altLang="zh-CN" dirty="0">
              <a:solidFill>
                <a:schemeClr val="tx1"/>
              </a:solidFill>
              <a:cs typeface="微软雅黑" panose="020B0503020204020204" pitchFamily="34" charset="-122"/>
            </a:endParaRPr>
          </a:p>
          <a:p>
            <a:pPr lvl="1" algn="just" fontAlgn="base">
              <a:lnSpc>
                <a:spcPct val="120000"/>
              </a:lnSpc>
              <a:spcAft>
                <a:spcPts val="0"/>
              </a:spcAft>
              <a:buClrTx/>
              <a:buSzTx/>
            </a:pPr>
            <a:r>
              <a:rPr lang="zh-CN" altLang="en-US" dirty="0">
                <a:sym typeface="+mn-ea"/>
              </a:rPr>
              <a:t>两台主机通信实际是其上对应的两个应用进程(process)在通信</a:t>
            </a:r>
            <a:endParaRPr lang="zh-CN" altLang="en-US" dirty="0"/>
          </a:p>
          <a:p>
            <a:pPr lvl="1" algn="just">
              <a:lnSpc>
                <a:spcPct val="120000"/>
              </a:lnSpc>
              <a:spcAft>
                <a:spcPts val="0"/>
              </a:spcAft>
            </a:pPr>
            <a:r>
              <a:rPr kumimoji="1" lang="zh-CN" altLang="en-US" noProof="0" dirty="0">
                <a:ln>
                  <a:noFill/>
                </a:ln>
                <a:solidFill>
                  <a:srgbClr val="C00000"/>
                </a:solidFill>
                <a:effectLst/>
                <a:uLnTx/>
                <a:uFillTx/>
                <a:cs typeface="微软雅黑" panose="020B0503020204020204" pitchFamily="34" charset="-122"/>
                <a:sym typeface="+mn-ea"/>
              </a:rPr>
              <a:t>应用进程</a:t>
            </a:r>
            <a:r>
              <a:rPr lang="zh-CN" altLang="en-US" dirty="0">
                <a:sym typeface="+mn-ea"/>
              </a:rPr>
              <a:t>: 为解决具体应用问题而彼此通信的进程</a:t>
            </a:r>
            <a:endParaRPr kumimoji="1" lang="zh-CN" altLang="en-US" dirty="0"/>
          </a:p>
          <a:p>
            <a:pPr marL="360680" indent="-360680" algn="just" fontAlgn="auto">
              <a:lnSpc>
                <a:spcPct val="120000"/>
              </a:lnSpc>
              <a:spcAft>
                <a:spcPts val="0"/>
              </a:spcAft>
              <a:buClrTx/>
              <a:buSzTx/>
            </a:pPr>
            <a:r>
              <a:rPr lang="zh-CN" altLang="en-US" dirty="0">
                <a:cs typeface="微软雅黑" panose="020B0503020204020204" pitchFamily="34" charset="-122"/>
                <a:sym typeface="+mn-ea"/>
              </a:rPr>
              <a:t>应用层的具体内容就是规定应用进程在通信时所遵循的协议</a:t>
            </a:r>
            <a:endParaRPr lang="zh-CN" altLang="en-US" dirty="0">
              <a:cs typeface="微软雅黑" panose="020B0503020204020204" pitchFamily="34" charset="-122"/>
            </a:endParaRPr>
          </a:p>
          <a:p>
            <a:pPr lvl="1" algn="just" fontAlgn="auto">
              <a:lnSpc>
                <a:spcPct val="120000"/>
              </a:lnSpc>
              <a:spcAft>
                <a:spcPts val="0"/>
              </a:spcAft>
            </a:pPr>
            <a:endParaRPr kumimoji="1" lang="en-US" altLang="zh-CN" dirty="0"/>
          </a:p>
        </p:txBody>
      </p:sp>
      <p:sp>
        <p:nvSpPr>
          <p:cNvPr id="9" name="日期占位符 8"/>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
        <p:nvSpPr>
          <p:cNvPr id="11" name="灯片编号占位符 10"/>
          <p:cNvSpPr>
            <a:spLocks noGrp="1"/>
          </p:cNvSpPr>
          <p:nvPr>
            <p:ph type="sldNum" sz="quarter" idx="12"/>
          </p:nvPr>
        </p:nvSpPr>
        <p:spPr/>
        <p:txBody>
          <a:bodyPr/>
          <a:lstStyle/>
          <a:p>
            <a:fld id="{8D4D1E41-7A09-AB4A-A4E1-09765ADA2698}" type="slidenum">
              <a:rPr kumimoji="1" lang="zh-CN" altLang="en-US" smtClean="0"/>
              <a:t>8</a:t>
            </a:fld>
            <a:endParaRPr kumimoji="1" lang="zh-CN" altLang="en-US" dirty="0"/>
          </a:p>
        </p:txBody>
      </p:sp>
      <p:sp>
        <p:nvSpPr>
          <p:cNvPr id="6" name="内容占位符 2"/>
          <p:cNvSpPr>
            <a:spLocks noGrp="1"/>
          </p:cNvSpPr>
          <p:nvPr/>
        </p:nvSpPr>
        <p:spPr>
          <a:xfrm>
            <a:off x="1307509" y="4408624"/>
            <a:ext cx="9273406" cy="2080679"/>
          </a:xfrm>
          <a:prstGeom prst="rect">
            <a:avLst/>
          </a:prstGeom>
          <a:ln>
            <a:solidFill>
              <a:srgbClr val="C00000"/>
            </a:solidFill>
          </a:ln>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dirty="0">
                <a:cs typeface="微软雅黑" panose="020B0503020204020204" pitchFamily="34" charset="-122"/>
                <a:sym typeface="+mn-ea"/>
              </a:rPr>
              <a:t>客户</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服务器（</a:t>
            </a:r>
            <a:r>
              <a:rPr lang="en-US" altLang="zh-CN" dirty="0">
                <a:solidFill>
                  <a:srgbClr val="C00000"/>
                </a:solidFill>
                <a:cs typeface="微软雅黑" panose="020B0503020204020204" pitchFamily="34" charset="-122"/>
                <a:sym typeface="+mn-ea"/>
              </a:rPr>
              <a:t>C/S</a:t>
            </a:r>
            <a:r>
              <a:rPr lang="en-US" altLang="zh-CN" dirty="0">
                <a:cs typeface="微软雅黑" panose="020B0503020204020204" pitchFamily="34" charset="-122"/>
                <a:sym typeface="+mn-ea"/>
              </a:rPr>
              <a:t>, Client/Server</a:t>
            </a:r>
            <a:r>
              <a:rPr lang="zh-CN" altLang="en-US" dirty="0">
                <a:cs typeface="微软雅黑" panose="020B0503020204020204" pitchFamily="34" charset="-122"/>
                <a:sym typeface="+mn-ea"/>
              </a:rPr>
              <a:t>）方式</a:t>
            </a:r>
            <a:endParaRPr lang="en-US" altLang="zh-CN" dirty="0">
              <a:cs typeface="微软雅黑" panose="020B0503020204020204" pitchFamily="34" charset="-122"/>
              <a:sym typeface="+mn-ea"/>
            </a:endParaRPr>
          </a:p>
          <a:p>
            <a:pPr marL="0" indent="0" algn="just">
              <a:lnSpc>
                <a:spcPct val="130000"/>
              </a:lnSpc>
              <a:buNone/>
            </a:pPr>
            <a:r>
              <a:rPr lang="zh-CN" altLang="en-US" dirty="0">
                <a:cs typeface="微软雅黑" panose="020B0503020204020204" pitchFamily="34" charset="-122"/>
                <a:sym typeface="+mn-ea"/>
              </a:rPr>
              <a:t>浏览器</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服务器（</a:t>
            </a:r>
            <a:r>
              <a:rPr lang="en-US" altLang="zh-CN" dirty="0">
                <a:solidFill>
                  <a:srgbClr val="C00000"/>
                </a:solidFill>
                <a:cs typeface="微软雅黑" panose="020B0503020204020204" pitchFamily="34" charset="-122"/>
                <a:sym typeface="+mn-ea"/>
              </a:rPr>
              <a:t>B</a:t>
            </a:r>
            <a:r>
              <a:rPr lang="zh-CN" altLang="en-US" dirty="0">
                <a:solidFill>
                  <a:srgbClr val="C00000"/>
                </a:solidFill>
                <a:cs typeface="微软雅黑" panose="020B0503020204020204" pitchFamily="34" charset="-122"/>
                <a:sym typeface="+mn-ea"/>
              </a:rPr>
              <a:t>/S</a:t>
            </a:r>
            <a:r>
              <a:rPr lang="zh-CN" altLang="en-US" dirty="0">
                <a:cs typeface="微软雅黑" panose="020B0503020204020204" pitchFamily="34" charset="-122"/>
                <a:sym typeface="+mn-ea"/>
              </a:rPr>
              <a:t>，</a:t>
            </a:r>
            <a:r>
              <a:rPr lang="en-US" altLang="zh-CN" dirty="0">
                <a:cs typeface="微软雅黑" panose="020B0503020204020204" pitchFamily="34" charset="-122"/>
                <a:sym typeface="+mn-ea"/>
              </a:rPr>
              <a:t>Browser/Server</a:t>
            </a:r>
            <a:r>
              <a:rPr lang="zh-CN" altLang="en-US" dirty="0">
                <a:cs typeface="微软雅黑" panose="020B0503020204020204" pitchFamily="34" charset="-122"/>
                <a:sym typeface="+mn-ea"/>
              </a:rPr>
              <a:t>） 方式</a:t>
            </a:r>
          </a:p>
          <a:p>
            <a:pPr marL="0" indent="0" algn="just">
              <a:lnSpc>
                <a:spcPct val="130000"/>
              </a:lnSpc>
              <a:buNone/>
            </a:pPr>
            <a:r>
              <a:rPr kumimoji="1" lang="zh-CN" altLang="en-US" dirty="0">
                <a:solidFill>
                  <a:schemeClr val="tx1"/>
                </a:solidFill>
                <a:cs typeface="微软雅黑" panose="020B0503020204020204" pitchFamily="34" charset="-122"/>
                <a:sym typeface="+mn-ea"/>
              </a:rPr>
              <a:t>对等（</a:t>
            </a:r>
            <a:r>
              <a:rPr kumimoji="1" lang="en-US" altLang="zh-CN" dirty="0">
                <a:solidFill>
                  <a:srgbClr val="C00000"/>
                </a:solidFill>
                <a:cs typeface="微软雅黑" panose="020B0503020204020204" pitchFamily="34" charset="-122"/>
                <a:sym typeface="+mn-ea"/>
              </a:rPr>
              <a:t>P2P</a:t>
            </a:r>
            <a:r>
              <a:rPr kumimoji="1" lang="zh-CN" altLang="en-US" dirty="0">
                <a:solidFill>
                  <a:schemeClr val="tx1"/>
                </a:solidFill>
                <a:cs typeface="微软雅黑" panose="020B0503020204020204" pitchFamily="34" charset="-122"/>
                <a:sym typeface="+mn-ea"/>
              </a:rPr>
              <a:t>，</a:t>
            </a:r>
            <a:r>
              <a:rPr kumimoji="1" lang="en-US" altLang="zh-CN" dirty="0">
                <a:solidFill>
                  <a:schemeClr val="tx1"/>
                </a:solidFill>
                <a:cs typeface="微软雅黑" panose="020B0503020204020204" pitchFamily="34" charset="-122"/>
                <a:sym typeface="+mn-ea"/>
              </a:rPr>
              <a:t>Peer to Peer</a:t>
            </a:r>
            <a:r>
              <a:rPr kumimoji="1" lang="zh-CN" altLang="en-US" dirty="0">
                <a:solidFill>
                  <a:schemeClr val="tx1"/>
                </a:solidFill>
                <a:cs typeface="微软雅黑" panose="020B0503020204020204" pitchFamily="34" charset="-122"/>
                <a:sym typeface="+mn-ea"/>
              </a:rPr>
              <a:t>）方式</a:t>
            </a:r>
          </a:p>
        </p:txBody>
      </p:sp>
    </p:spTree>
    <p:extLst>
      <p:ext uri="{BB962C8B-B14F-4D97-AF65-F5344CB8AC3E}">
        <p14:creationId xmlns:p14="http://schemas.microsoft.com/office/powerpoint/2010/main" val="411628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用户代理完成的功能</a:t>
            </a:r>
          </a:p>
        </p:txBody>
      </p:sp>
      <p:sp>
        <p:nvSpPr>
          <p:cNvPr id="3" name="内容占位符 2"/>
          <p:cNvSpPr>
            <a:spLocks noGrp="1"/>
          </p:cNvSpPr>
          <p:nvPr>
            <p:ph idx="1"/>
          </p:nvPr>
        </p:nvSpPr>
        <p:spPr/>
        <p:txBody>
          <a:bodyPr>
            <a:normAutofit fontScale="87500" lnSpcReduction="20000"/>
          </a:bodyPr>
          <a:lstStyle/>
          <a:p>
            <a:pPr>
              <a:lnSpc>
                <a:spcPct val="120000"/>
              </a:lnSpc>
              <a:spcAft>
                <a:spcPts val="0"/>
              </a:spcAft>
            </a:pPr>
            <a:r>
              <a:rPr lang="zh-CN" altLang="en-US" dirty="0"/>
              <a:t>发送邮件</a:t>
            </a:r>
          </a:p>
          <a:p>
            <a:pPr lvl="1">
              <a:lnSpc>
                <a:spcPct val="120000"/>
              </a:lnSpc>
              <a:spcAft>
                <a:spcPts val="0"/>
              </a:spcAft>
            </a:pPr>
            <a:r>
              <a:rPr lang="zh-CN" altLang="en-US" dirty="0"/>
              <a:t>包括创建邮件和回复邮件</a:t>
            </a:r>
          </a:p>
          <a:p>
            <a:pPr lvl="1">
              <a:lnSpc>
                <a:spcPct val="120000"/>
              </a:lnSpc>
              <a:spcAft>
                <a:spcPts val="0"/>
              </a:spcAft>
            </a:pPr>
            <a:r>
              <a:rPr lang="zh-CN" altLang="en-US" dirty="0"/>
              <a:t>发送邮件系统的邮件遵循一个标准格式</a:t>
            </a:r>
            <a:r>
              <a:rPr lang="en-US" altLang="zh-CN" dirty="0"/>
              <a:t>(</a:t>
            </a:r>
            <a:r>
              <a:rPr lang="zh-CN" altLang="en-US" dirty="0"/>
              <a:t>请参考后续内容</a:t>
            </a:r>
            <a:r>
              <a:rPr lang="en-US" altLang="zh-CN" dirty="0"/>
              <a:t>)</a:t>
            </a:r>
            <a:r>
              <a:rPr lang="zh-CN" altLang="en-US" dirty="0"/>
              <a:t>，最重要的部分是信封，信封中最重要的是目的地址，邮件目的地址必须是邮件传输代理可处理的格式，如</a:t>
            </a:r>
            <a:r>
              <a:rPr lang="en-US" altLang="zh-CN" dirty="0"/>
              <a:t>abc@xyz.edu.cn</a:t>
            </a:r>
            <a:endParaRPr lang="zh-CN" altLang="en-US" dirty="0"/>
          </a:p>
          <a:p>
            <a:pPr lvl="0">
              <a:lnSpc>
                <a:spcPct val="120000"/>
              </a:lnSpc>
              <a:spcAft>
                <a:spcPts val="0"/>
              </a:spcAft>
            </a:pPr>
            <a:r>
              <a:rPr lang="zh-CN" altLang="en-US" dirty="0"/>
              <a:t>邮件列表</a:t>
            </a:r>
          </a:p>
          <a:p>
            <a:pPr lvl="1">
              <a:lnSpc>
                <a:spcPct val="120000"/>
              </a:lnSpc>
              <a:spcAft>
                <a:spcPts val="0"/>
              </a:spcAft>
            </a:pPr>
            <a:r>
              <a:rPr lang="zh-CN" altLang="en-US" dirty="0"/>
              <a:t>允许用户通过一个命令把相同的邮件发送给群发列表中的每个人。可由用户代理在本地维护或远程维护一个在邮件传输代理上的群发名单</a:t>
            </a:r>
          </a:p>
          <a:p>
            <a:pPr lvl="0">
              <a:lnSpc>
                <a:spcPct val="120000"/>
              </a:lnSpc>
              <a:spcAft>
                <a:spcPts val="0"/>
              </a:spcAft>
            </a:pPr>
            <a:r>
              <a:rPr lang="zh-CN" altLang="en-US" dirty="0"/>
              <a:t>其它功能</a:t>
            </a:r>
          </a:p>
          <a:p>
            <a:pPr lvl="1">
              <a:lnSpc>
                <a:spcPct val="120000"/>
              </a:lnSpc>
              <a:spcAft>
                <a:spcPts val="0"/>
              </a:spcAft>
            </a:pPr>
            <a:r>
              <a:rPr lang="zh-CN" altLang="en-US" dirty="0"/>
              <a:t>在邮件底部追加签名块（signature block）、更正拼写错误和计算表名该邮件是否有效的数字签名</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80</a:t>
            </a:fld>
            <a:endParaRPr kumimoji="1" lang="zh-CN" altLang="en-US" dirty="0"/>
          </a:p>
        </p:txBody>
      </p:sp>
    </p:spTree>
    <p:extLst>
      <p:ext uri="{BB962C8B-B14F-4D97-AF65-F5344CB8AC3E}">
        <p14:creationId xmlns:p14="http://schemas.microsoft.com/office/powerpoint/2010/main" val="1974582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邮件传输</a:t>
            </a:r>
          </a:p>
        </p:txBody>
      </p:sp>
      <p:sp>
        <p:nvSpPr>
          <p:cNvPr id="3" name="内容占位符 2"/>
          <p:cNvSpPr>
            <a:spLocks noGrp="1"/>
          </p:cNvSpPr>
          <p:nvPr>
            <p:ph idx="1"/>
          </p:nvPr>
        </p:nvSpPr>
        <p:spPr>
          <a:xfrm>
            <a:off x="838200" y="1510758"/>
            <a:ext cx="10304417" cy="4586694"/>
          </a:xfrm>
        </p:spPr>
        <p:txBody>
          <a:bodyPr/>
          <a:lstStyle/>
          <a:p>
            <a:r>
              <a:rPr lang="zh-CN" altLang="en-US" dirty="0"/>
              <a:t>邮件传输代理将邮件从发件人中继给收件人</a:t>
            </a:r>
          </a:p>
          <a:p>
            <a:r>
              <a:rPr lang="zh-CN" altLang="en-US" dirty="0"/>
              <a:t>邮件传输采用的协议是</a:t>
            </a:r>
            <a:r>
              <a:rPr lang="en-US" altLang="zh-CN" dirty="0"/>
              <a:t>SMTP</a:t>
            </a:r>
          </a:p>
          <a:p>
            <a:pPr lvl="1">
              <a:lnSpc>
                <a:spcPct val="120000"/>
              </a:lnSpc>
              <a:spcAft>
                <a:spcPts val="0"/>
              </a:spcAft>
            </a:pPr>
            <a:r>
              <a:rPr lang="en-US" altLang="zh-CN" dirty="0" err="1"/>
              <a:t>SMTP利用TCP可靠地从客户向服务器传递邮件</a:t>
            </a:r>
            <a:r>
              <a:rPr lang="zh-CN" altLang="en-US" dirty="0"/>
              <a:t>，使用</a:t>
            </a:r>
            <a:r>
              <a:rPr lang="zh-CN" altLang="en-US" dirty="0">
                <a:solidFill>
                  <a:srgbClr val="7030A0"/>
                </a:solidFill>
              </a:rPr>
              <a:t>端口</a:t>
            </a:r>
            <a:r>
              <a:rPr lang="en-US" altLang="zh-CN" dirty="0">
                <a:solidFill>
                  <a:srgbClr val="7030A0"/>
                </a:solidFill>
              </a:rPr>
              <a:t>25</a:t>
            </a:r>
            <a:endParaRPr lang="en-US" altLang="zh-CN" dirty="0"/>
          </a:p>
          <a:p>
            <a:pPr lvl="1">
              <a:lnSpc>
                <a:spcPct val="120000"/>
              </a:lnSpc>
              <a:spcAft>
                <a:spcPts val="0"/>
              </a:spcAft>
            </a:pPr>
            <a:r>
              <a:rPr lang="en-US" altLang="zh-CN" dirty="0" err="1">
                <a:solidFill>
                  <a:srgbClr val="7030A0"/>
                </a:solidFill>
              </a:rPr>
              <a:t>直接投递</a:t>
            </a:r>
            <a:r>
              <a:rPr lang="en-US" altLang="zh-CN" dirty="0"/>
              <a:t>: </a:t>
            </a:r>
            <a:r>
              <a:rPr lang="en-US" altLang="zh-CN" dirty="0" err="1"/>
              <a:t>发送端直接到接收端</a:t>
            </a:r>
            <a:endParaRPr lang="en-US" altLang="zh-CN" dirty="0"/>
          </a:p>
          <a:p>
            <a:pPr lvl="1">
              <a:lnSpc>
                <a:spcPct val="120000"/>
              </a:lnSpc>
              <a:spcAft>
                <a:spcPts val="0"/>
              </a:spcAft>
            </a:pPr>
            <a:r>
              <a:rPr lang="en-US" altLang="zh-CN" dirty="0"/>
              <a:t>SMTP的3个阶段：连接建立、邮件传送、连接关闭</a:t>
            </a:r>
          </a:p>
          <a:p>
            <a:pPr lvl="1">
              <a:lnSpc>
                <a:spcPct val="120000"/>
              </a:lnSpc>
              <a:spcAft>
                <a:spcPts val="0"/>
              </a:spcAft>
            </a:pPr>
            <a:r>
              <a:rPr lang="en-US" altLang="zh-CN" dirty="0" err="1"/>
              <a:t>命令</a:t>
            </a:r>
            <a:r>
              <a:rPr lang="en-US" altLang="zh-CN" dirty="0"/>
              <a:t>/</a:t>
            </a:r>
            <a:r>
              <a:rPr lang="en-US" altLang="zh-CN" dirty="0" err="1"/>
              <a:t>响应</a:t>
            </a:r>
            <a:r>
              <a:rPr lang="zh-CN" altLang="en-US" dirty="0"/>
              <a:t>（以</a:t>
            </a:r>
            <a:r>
              <a:rPr lang="en-US" altLang="zh-CN" dirty="0"/>
              <a:t>HTTP</a:t>
            </a:r>
            <a:r>
              <a:rPr lang="zh-CN" altLang="en-US" dirty="0"/>
              <a:t>为例）</a:t>
            </a:r>
            <a:endParaRPr lang="en-US" altLang="zh-CN" dirty="0"/>
          </a:p>
          <a:p>
            <a:pPr lvl="2">
              <a:lnSpc>
                <a:spcPct val="120000"/>
              </a:lnSpc>
              <a:spcAft>
                <a:spcPts val="0"/>
              </a:spcAft>
            </a:pPr>
            <a:r>
              <a:rPr lang="en-US" altLang="zh-CN" dirty="0" err="1"/>
              <a:t>命令</a:t>
            </a:r>
            <a:r>
              <a:rPr lang="en-US" altLang="zh-CN" dirty="0"/>
              <a:t>: </a:t>
            </a:r>
            <a:r>
              <a:rPr lang="en-US" altLang="zh-CN" dirty="0" err="1"/>
              <a:t>ASCII字符串</a:t>
            </a:r>
            <a:endParaRPr lang="en-US" altLang="zh-CN" dirty="0"/>
          </a:p>
          <a:p>
            <a:pPr lvl="2">
              <a:lnSpc>
                <a:spcPct val="120000"/>
              </a:lnSpc>
              <a:spcAft>
                <a:spcPts val="0"/>
              </a:spcAft>
            </a:pPr>
            <a:r>
              <a:rPr lang="en-US" altLang="zh-CN" dirty="0" err="1"/>
              <a:t>响应</a:t>
            </a:r>
            <a:r>
              <a:rPr lang="en-US" altLang="zh-CN" dirty="0"/>
              <a:t>: </a:t>
            </a:r>
            <a:r>
              <a:rPr lang="en-US" altLang="zh-CN" dirty="0" err="1"/>
              <a:t>状态码+短语</a:t>
            </a:r>
            <a:endParaRPr lang="en-US" altLang="zh-CN" dirty="0"/>
          </a:p>
          <a:p>
            <a:pPr lvl="1">
              <a:lnSpc>
                <a:spcPct val="120000"/>
              </a:lnSpc>
              <a:spcAft>
                <a:spcPts val="0"/>
              </a:spcAft>
            </a:pPr>
            <a:r>
              <a:rPr lang="en-US" altLang="zh-CN" dirty="0"/>
              <a:t>SMTP</a:t>
            </a:r>
            <a:r>
              <a:rPr lang="zh-CN" altLang="en-US" dirty="0"/>
              <a:t>是一个简单的</a:t>
            </a:r>
            <a:r>
              <a:rPr lang="en-US" altLang="zh-CN" dirty="0"/>
              <a:t>ASCII</a:t>
            </a:r>
            <a:r>
              <a:rPr lang="zh-CN" altLang="en-US" dirty="0"/>
              <a:t>协议，邮件必须</a:t>
            </a:r>
            <a:r>
              <a:rPr lang="en-US" altLang="zh-CN" dirty="0"/>
              <a:t>为7位ASCII</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81</a:t>
            </a:fld>
            <a:endParaRPr kumimoji="1" lang="zh-CN" altLang="en-US" dirty="0"/>
          </a:p>
        </p:txBody>
      </p:sp>
    </p:spTree>
    <p:extLst>
      <p:ext uri="{BB962C8B-B14F-4D97-AF65-F5344CB8AC3E}">
        <p14:creationId xmlns:p14="http://schemas.microsoft.com/office/powerpoint/2010/main" val="1885762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场景: </a:t>
            </a:r>
            <a:r>
              <a:rPr lang="en-US" altLang="zh-CN" dirty="0">
                <a:latin typeface="Gill Sans MT" panose="020B0502020104020203" charset="0"/>
                <a:ea typeface="MS PGothic" panose="020B0600070205080204" charset="-128"/>
                <a:cs typeface="MS PGothic" panose="020B0600070205080204" charset="-128"/>
                <a:sym typeface="+mn-ea"/>
              </a:rPr>
              <a:t>Alice</a:t>
            </a:r>
            <a:r>
              <a:rPr lang="zh-CN" altLang="en-US"/>
              <a:t>发送邮件给B</a:t>
            </a:r>
            <a:r>
              <a:rPr lang="en-US" altLang="zh-CN"/>
              <a:t>ob</a:t>
            </a:r>
            <a:r>
              <a:rPr lang="zh-CN" altLang="en-US"/>
              <a:t> </a:t>
            </a:r>
          </a:p>
        </p:txBody>
      </p:sp>
      <p:sp>
        <p:nvSpPr>
          <p:cNvPr id="3" name="内容占位符 2"/>
          <p:cNvSpPr>
            <a:spLocks noGrp="1"/>
          </p:cNvSpPr>
          <p:nvPr>
            <p:ph idx="1"/>
          </p:nvPr>
        </p:nvSpPr>
        <p:spPr/>
        <p:txBody>
          <a:bodyPr/>
          <a:lstStyle/>
          <a:p>
            <a:pPr marL="457200" indent="-457200">
              <a:lnSpc>
                <a:spcPct val="130000"/>
              </a:lnSpc>
              <a:spcAft>
                <a:spcPts val="0"/>
              </a:spcAft>
              <a:buFont typeface="+mj-ea"/>
              <a:buAutoNum type="circleNumDbPlain"/>
            </a:pPr>
            <a:r>
              <a:rPr lang="en-US" altLang="zh-CN" sz="2400" dirty="0">
                <a:latin typeface="Gill Sans MT" panose="020B0502020104020203" charset="0"/>
                <a:ea typeface="MS PGothic" panose="020B0600070205080204" charset="-128"/>
                <a:cs typeface="MS PGothic" panose="020B0600070205080204" charset="-128"/>
                <a:sym typeface="+mn-ea"/>
              </a:rPr>
              <a:t>Alice</a:t>
            </a:r>
            <a:r>
              <a:rPr lang="zh-CN" altLang="en-US" sz="2400"/>
              <a:t>使用用户代理撰写发送给 </a:t>
            </a:r>
            <a:r>
              <a:rPr lang="zh-CN" altLang="en-US" sz="2400">
                <a:sym typeface="+mn-ea"/>
              </a:rPr>
              <a:t>B</a:t>
            </a:r>
            <a:r>
              <a:rPr lang="en-US" altLang="zh-CN" sz="2400">
                <a:sym typeface="+mn-ea"/>
              </a:rPr>
              <a:t>ob</a:t>
            </a:r>
            <a:r>
              <a:rPr lang="zh-CN" altLang="en-US" sz="2400"/>
              <a:t>@someschool.edu的邮件</a:t>
            </a:r>
          </a:p>
          <a:p>
            <a:pPr marL="457200" indent="-457200">
              <a:lnSpc>
                <a:spcPct val="130000"/>
              </a:lnSpc>
              <a:spcAft>
                <a:spcPts val="0"/>
              </a:spcAft>
              <a:buFont typeface="+mj-ea"/>
              <a:buAutoNum type="circleNumDbPlain"/>
            </a:pPr>
            <a:r>
              <a:rPr lang="en-US" altLang="zh-CN" sz="2400" dirty="0">
                <a:latin typeface="Gill Sans MT" panose="020B0502020104020203" charset="0"/>
                <a:ea typeface="MS PGothic" panose="020B0600070205080204" charset="-128"/>
                <a:cs typeface="MS PGothic" panose="020B0600070205080204" charset="-128"/>
                <a:sym typeface="+mn-ea"/>
              </a:rPr>
              <a:t>Alice</a:t>
            </a:r>
            <a:r>
              <a:rPr lang="zh-CN" altLang="en-US" sz="2400"/>
              <a:t>的用户代理 发送邮件到她的邮件服务器；邮件存放在邮件队列</a:t>
            </a:r>
          </a:p>
          <a:p>
            <a:pPr marL="457200" indent="-457200">
              <a:lnSpc>
                <a:spcPct val="130000"/>
              </a:lnSpc>
              <a:spcAft>
                <a:spcPts val="0"/>
              </a:spcAft>
              <a:buFont typeface="+mj-ea"/>
              <a:buAutoNum type="circleNumDbPlain"/>
            </a:pPr>
            <a:r>
              <a:rPr lang="zh-CN" altLang="en-US" sz="2400"/>
              <a:t>SMTP客户端打开与</a:t>
            </a:r>
            <a:r>
              <a:rPr lang="zh-CN" altLang="en-US" sz="2400">
                <a:sym typeface="+mn-ea"/>
              </a:rPr>
              <a:t>B</a:t>
            </a:r>
            <a:r>
              <a:rPr lang="en-US" altLang="zh-CN" sz="2400">
                <a:sym typeface="+mn-ea"/>
              </a:rPr>
              <a:t>ob</a:t>
            </a:r>
            <a:r>
              <a:rPr lang="zh-CN" altLang="en-US" sz="2400"/>
              <a:t>的邮件服务器的TCP连接</a:t>
            </a:r>
          </a:p>
          <a:p>
            <a:pPr marL="457200" lvl="0" indent="-457200" algn="l">
              <a:lnSpc>
                <a:spcPct val="130000"/>
              </a:lnSpc>
              <a:spcAft>
                <a:spcPts val="0"/>
              </a:spcAft>
              <a:buSzTx/>
              <a:buFont typeface="+mj-ea"/>
              <a:buAutoNum type="circleNumDbPlain"/>
            </a:pPr>
            <a:r>
              <a:rPr lang="en-US" altLang="zh-CN" sz="2400">
                <a:cs typeface="微软雅黑" panose="020B0503020204020204" pitchFamily="34" charset="-122"/>
                <a:sym typeface="+mn-ea"/>
              </a:rPr>
              <a:t>SMTP客户端通过TCP连接发送</a:t>
            </a:r>
            <a:r>
              <a:rPr lang="en-US" altLang="zh-CN" sz="2400" dirty="0">
                <a:latin typeface="Gill Sans MT" panose="020B0502020104020203" charset="0"/>
                <a:ea typeface="MS PGothic" panose="020B0600070205080204" charset="-128"/>
                <a:cs typeface="MS PGothic" panose="020B0600070205080204" charset="-128"/>
                <a:sym typeface="+mn-ea"/>
              </a:rPr>
              <a:t>Alice</a:t>
            </a:r>
            <a:r>
              <a:rPr lang="en-US" altLang="zh-CN" sz="2400">
                <a:cs typeface="微软雅黑" panose="020B0503020204020204" pitchFamily="34" charset="-122"/>
                <a:sym typeface="+mn-ea"/>
              </a:rPr>
              <a:t>的</a:t>
            </a:r>
            <a:r>
              <a:rPr lang="zh-CN" altLang="en-US" sz="2400">
                <a:cs typeface="微软雅黑" panose="020B0503020204020204" pitchFamily="34" charset="-122"/>
                <a:sym typeface="+mn-ea"/>
              </a:rPr>
              <a:t>邮件</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lvl="0" indent="-457200" algn="l">
              <a:lnSpc>
                <a:spcPct val="130000"/>
              </a:lnSpc>
              <a:spcAft>
                <a:spcPts val="0"/>
              </a:spcAft>
              <a:buSzTx/>
              <a:buFont typeface="+mj-ea"/>
              <a:buAutoNum type="circleNumDbPlain"/>
            </a:pPr>
            <a:r>
              <a:rPr lang="zh-CN" altLang="en-US" sz="2400">
                <a:sym typeface="+mn-ea"/>
              </a:rPr>
              <a:t>B</a:t>
            </a:r>
            <a:r>
              <a:rPr lang="en-US" altLang="zh-CN" sz="2400">
                <a:sym typeface="+mn-ea"/>
              </a:rPr>
              <a:t>ob</a:t>
            </a:r>
            <a:r>
              <a:rPr lang="zh-CN" altLang="en-US" sz="2400">
                <a:cs typeface="微软雅黑" panose="020B0503020204020204" pitchFamily="34" charset="-122"/>
                <a:sym typeface="+mn-ea"/>
              </a:rPr>
              <a:t>的邮件服务器把邮件存放在</a:t>
            </a:r>
            <a:r>
              <a:rPr lang="zh-CN" altLang="en-US" sz="2400">
                <a:sym typeface="+mn-ea"/>
              </a:rPr>
              <a:t>B</a:t>
            </a:r>
            <a:r>
              <a:rPr lang="en-US" altLang="zh-CN" sz="2400">
                <a:sym typeface="+mn-ea"/>
              </a:rPr>
              <a:t>ob</a:t>
            </a:r>
            <a:r>
              <a:rPr lang="zh-CN" altLang="en-US" sz="2400">
                <a:cs typeface="微软雅黑" panose="020B0503020204020204" pitchFamily="34" charset="-122"/>
                <a:sym typeface="+mn-ea"/>
              </a:rPr>
              <a:t>的邮箱</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lvl="0" indent="-457200" algn="l">
              <a:lnSpc>
                <a:spcPct val="130000"/>
              </a:lnSpc>
              <a:spcAft>
                <a:spcPts val="0"/>
              </a:spcAft>
              <a:buSzTx/>
              <a:buFont typeface="+mj-ea"/>
              <a:buAutoNum type="circleNumDbPlain"/>
            </a:pPr>
            <a:r>
              <a:rPr lang="zh-CN" altLang="en-US" sz="2400">
                <a:sym typeface="+mn-ea"/>
              </a:rPr>
              <a:t>B</a:t>
            </a:r>
            <a:r>
              <a:rPr lang="en-US" altLang="zh-CN" sz="2400">
                <a:sym typeface="+mn-ea"/>
              </a:rPr>
              <a:t>ob</a:t>
            </a:r>
            <a:r>
              <a:rPr lang="en-US" altLang="zh-CN" sz="2400">
                <a:cs typeface="微软雅黑" panose="020B0503020204020204" pitchFamily="34" charset="-122"/>
                <a:sym typeface="+mn-ea"/>
              </a:rPr>
              <a:t>调用他的用户代理来读取</a:t>
            </a:r>
            <a:r>
              <a:rPr lang="zh-CN" altLang="en-US" sz="2400">
                <a:cs typeface="微软雅黑" panose="020B0503020204020204" pitchFamily="34" charset="-122"/>
                <a:sym typeface="+mn-ea"/>
              </a:rPr>
              <a:t>邮件</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buNone/>
            </a:pPr>
            <a:endParaRPr lang="zh-CN" altLang="en-US" sz="2400"/>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82</a:t>
            </a:fld>
            <a:endParaRPr kumimoji="1" lang="zh-CN" altLang="en-US" dirty="0"/>
          </a:p>
        </p:txBody>
      </p:sp>
      <p:grpSp>
        <p:nvGrpSpPr>
          <p:cNvPr id="147459" name="Group 163"/>
          <p:cNvGrpSpPr/>
          <p:nvPr/>
        </p:nvGrpSpPr>
        <p:grpSpPr>
          <a:xfrm>
            <a:off x="2919730" y="5023803"/>
            <a:ext cx="890588" cy="1054100"/>
            <a:chOff x="3588" y="550"/>
            <a:chExt cx="561" cy="664"/>
          </a:xfrm>
        </p:grpSpPr>
        <p:grpSp>
          <p:nvGrpSpPr>
            <p:cNvPr id="147581" name="Group 164"/>
            <p:cNvGrpSpPr/>
            <p:nvPr/>
          </p:nvGrpSpPr>
          <p:grpSpPr>
            <a:xfrm>
              <a:off x="3588" y="692"/>
              <a:ext cx="561" cy="522"/>
              <a:chOff x="-44" y="1473"/>
              <a:chExt cx="981" cy="1105"/>
            </a:xfrm>
          </p:grpSpPr>
          <p:pic>
            <p:nvPicPr>
              <p:cNvPr id="147584" name="Picture 16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585" name="Freeform 166"/>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582"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83"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grpSp>
        <p:nvGrpSpPr>
          <p:cNvPr id="147460" name="Group 130"/>
          <p:cNvGrpSpPr/>
          <p:nvPr/>
        </p:nvGrpSpPr>
        <p:grpSpPr>
          <a:xfrm>
            <a:off x="6607493" y="4755515"/>
            <a:ext cx="511175" cy="693738"/>
            <a:chOff x="4140" y="429"/>
            <a:chExt cx="1425" cy="2396"/>
          </a:xfrm>
        </p:grpSpPr>
        <p:sp>
          <p:nvSpPr>
            <p:cNvPr id="147549" name="Freeform 131"/>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50" name="Rectangle 132"/>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1" name="Freeform 133"/>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52" name="Freeform 134"/>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53" name="Rectangle 135"/>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4" name="Group 136"/>
            <p:cNvGrpSpPr/>
            <p:nvPr/>
          </p:nvGrpSpPr>
          <p:grpSpPr>
            <a:xfrm>
              <a:off x="4749" y="668"/>
              <a:ext cx="581" cy="145"/>
              <a:chOff x="614" y="2568"/>
              <a:chExt cx="725" cy="139"/>
            </a:xfrm>
          </p:grpSpPr>
          <p:sp>
            <p:nvSpPr>
              <p:cNvPr id="147579" name="AutoShape 137"/>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80" name="AutoShape 138"/>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5" name="Rectangle 139"/>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6" name="Group 140"/>
            <p:cNvGrpSpPr/>
            <p:nvPr/>
          </p:nvGrpSpPr>
          <p:grpSpPr>
            <a:xfrm>
              <a:off x="4747" y="994"/>
              <a:ext cx="581" cy="134"/>
              <a:chOff x="614" y="2568"/>
              <a:chExt cx="725" cy="139"/>
            </a:xfrm>
          </p:grpSpPr>
          <p:sp>
            <p:nvSpPr>
              <p:cNvPr id="147577" name="AutoShape 141"/>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8" name="AutoShape 142"/>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7" name="Rectangle 143"/>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8" name="Rectangle 144"/>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9" name="Group 145"/>
            <p:cNvGrpSpPr/>
            <p:nvPr/>
          </p:nvGrpSpPr>
          <p:grpSpPr>
            <a:xfrm>
              <a:off x="4735" y="1627"/>
              <a:ext cx="582" cy="151"/>
              <a:chOff x="614" y="2568"/>
              <a:chExt cx="725" cy="139"/>
            </a:xfrm>
          </p:grpSpPr>
          <p:sp>
            <p:nvSpPr>
              <p:cNvPr id="147575" name="AutoShape 146"/>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6" name="AutoShape 147"/>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0" name="Freeform 148"/>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61" name="Group 149"/>
            <p:cNvGrpSpPr/>
            <p:nvPr/>
          </p:nvGrpSpPr>
          <p:grpSpPr>
            <a:xfrm>
              <a:off x="4739" y="1327"/>
              <a:ext cx="582" cy="139"/>
              <a:chOff x="614" y="2568"/>
              <a:chExt cx="725" cy="139"/>
            </a:xfrm>
          </p:grpSpPr>
          <p:sp>
            <p:nvSpPr>
              <p:cNvPr id="147573" name="AutoShape 150"/>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4" name="AutoShape 151"/>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2" name="Rectangle 152"/>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3" name="Freeform 153"/>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4" name="Freeform 154"/>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5" name="Oval 155"/>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6" name="Freeform 156"/>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67" name="AutoShape 157"/>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8" name="AutoShape 158"/>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9" name="Oval 159"/>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0" name="Oval 160"/>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71" name="Oval 161"/>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2" name="Rectangle 162"/>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1" name="Group 97"/>
          <p:cNvGrpSpPr/>
          <p:nvPr/>
        </p:nvGrpSpPr>
        <p:grpSpPr>
          <a:xfrm>
            <a:off x="4429443" y="4811078"/>
            <a:ext cx="511175" cy="693737"/>
            <a:chOff x="4140" y="429"/>
            <a:chExt cx="1425" cy="2396"/>
          </a:xfrm>
        </p:grpSpPr>
        <p:sp>
          <p:nvSpPr>
            <p:cNvPr id="147517" name="Freeform 98"/>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18" name="Rectangle 99"/>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19" name="Freeform 100"/>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20" name="Freeform 101"/>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21" name="Rectangle 102"/>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2" name="Group 103"/>
            <p:cNvGrpSpPr/>
            <p:nvPr/>
          </p:nvGrpSpPr>
          <p:grpSpPr>
            <a:xfrm>
              <a:off x="4749" y="668"/>
              <a:ext cx="581" cy="145"/>
              <a:chOff x="614" y="2568"/>
              <a:chExt cx="725" cy="139"/>
            </a:xfrm>
          </p:grpSpPr>
          <p:sp>
            <p:nvSpPr>
              <p:cNvPr id="147547" name="AutoShape 104"/>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8" name="AutoShape 105"/>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3" name="Rectangle 106"/>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4" name="Group 107"/>
            <p:cNvGrpSpPr/>
            <p:nvPr/>
          </p:nvGrpSpPr>
          <p:grpSpPr>
            <a:xfrm>
              <a:off x="4747" y="994"/>
              <a:ext cx="581" cy="134"/>
              <a:chOff x="614" y="2568"/>
              <a:chExt cx="725" cy="139"/>
            </a:xfrm>
          </p:grpSpPr>
          <p:sp>
            <p:nvSpPr>
              <p:cNvPr id="147545" name="AutoShape 108"/>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6" name="AutoShape 109"/>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5" name="Rectangle 110"/>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26" name="Rectangle 111"/>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7" name="Group 112"/>
            <p:cNvGrpSpPr/>
            <p:nvPr/>
          </p:nvGrpSpPr>
          <p:grpSpPr>
            <a:xfrm>
              <a:off x="4735" y="1627"/>
              <a:ext cx="582" cy="151"/>
              <a:chOff x="614" y="2568"/>
              <a:chExt cx="725" cy="139"/>
            </a:xfrm>
          </p:grpSpPr>
          <p:sp>
            <p:nvSpPr>
              <p:cNvPr id="147543" name="AutoShape 113"/>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4" name="AutoShape 114"/>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8" name="Freeform 115"/>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29" name="Group 116"/>
            <p:cNvGrpSpPr/>
            <p:nvPr/>
          </p:nvGrpSpPr>
          <p:grpSpPr>
            <a:xfrm>
              <a:off x="4739" y="1327"/>
              <a:ext cx="582" cy="139"/>
              <a:chOff x="614" y="2568"/>
              <a:chExt cx="725" cy="139"/>
            </a:xfrm>
          </p:grpSpPr>
          <p:sp>
            <p:nvSpPr>
              <p:cNvPr id="147541" name="AutoShape 117"/>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2" name="AutoShape 118"/>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30" name="Rectangle 119"/>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1" name="Freeform 120"/>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2" name="Freeform 121"/>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3" name="Oval 122"/>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4" name="Freeform 123"/>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35" name="AutoShape 124"/>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6" name="AutoShape 125"/>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7" name="Oval 126"/>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8" name="Oval 127"/>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39" name="Oval 128"/>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0" name="Rectangle 129"/>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6" name="Group 20"/>
          <p:cNvGrpSpPr/>
          <p:nvPr/>
        </p:nvGrpSpPr>
        <p:grpSpPr>
          <a:xfrm>
            <a:off x="4562793" y="5098415"/>
            <a:ext cx="809625" cy="1049338"/>
            <a:chOff x="4296" y="2627"/>
            <a:chExt cx="510" cy="661"/>
          </a:xfrm>
        </p:grpSpPr>
        <p:sp>
          <p:nvSpPr>
            <p:cNvPr id="147502" name="Rectangle 21"/>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3" name="Text Box 22"/>
            <p:cNvSpPr txBox="1"/>
            <p:nvPr/>
          </p:nvSpPr>
          <p:spPr>
            <a:xfrm>
              <a:off x="4354" y="2627"/>
              <a:ext cx="371" cy="368"/>
            </a:xfrm>
            <a:prstGeom prst="rect">
              <a:avLst/>
            </a:prstGeom>
            <a:noFill/>
            <a:ln w="9525">
              <a:noFill/>
            </a:ln>
          </p:spPr>
          <p:txBody>
            <a:bodyPr wrap="none">
              <a:spAutoFit/>
            </a:bodyPr>
            <a:lstStyle/>
            <a:p>
              <a:pPr algn="ctr"/>
              <a:r>
                <a:rPr lang="zh-CN" altLang="en-US" sz="1600" dirty="0">
                  <a:latin typeface="Arial" panose="020B0604020202020204" pitchFamily="34" charset="0"/>
                </a:rPr>
                <a:t>传送</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504" name="Rectangle 23"/>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5" name="Line 24"/>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506" name="Line 25"/>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507" name="Line 26"/>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508" name="Line 27"/>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509" name="Line 28"/>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510" name="Line 29"/>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511" name="Line 30"/>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512" name="Rectangle 31"/>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3" name="Rectangle 32"/>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4" name="Rectangle 33"/>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5" name="Rectangle 34"/>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6" name="Rectangle 35"/>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pic>
        <p:nvPicPr>
          <p:cNvPr id="147467" name="Picture 36" descr="Alice"/>
          <p:cNvPicPr>
            <a:picLocks noChangeAspect="1"/>
          </p:cNvPicPr>
          <p:nvPr/>
        </p:nvPicPr>
        <p:blipFill>
          <a:blip r:embed="rId3"/>
          <a:stretch>
            <a:fillRect/>
          </a:stretch>
        </p:blipFill>
        <p:spPr>
          <a:xfrm>
            <a:off x="2157730" y="5263515"/>
            <a:ext cx="561975" cy="693738"/>
          </a:xfrm>
          <a:prstGeom prst="rect">
            <a:avLst/>
          </a:prstGeom>
          <a:noFill/>
          <a:ln w="9525">
            <a:noFill/>
          </a:ln>
        </p:spPr>
      </p:pic>
      <p:pic>
        <p:nvPicPr>
          <p:cNvPr id="147468" name="Picture 37" descr="Bob"/>
          <p:cNvPicPr>
            <a:picLocks noChangeAspect="1"/>
          </p:cNvPicPr>
          <p:nvPr/>
        </p:nvPicPr>
        <p:blipFill>
          <a:blip r:embed="rId4"/>
          <a:stretch>
            <a:fillRect/>
          </a:stretch>
        </p:blipFill>
        <p:spPr>
          <a:xfrm>
            <a:off x="9547543" y="5168265"/>
            <a:ext cx="676275" cy="690563"/>
          </a:xfrm>
          <a:prstGeom prst="rect">
            <a:avLst/>
          </a:prstGeom>
          <a:noFill/>
          <a:ln w="9525">
            <a:noFill/>
          </a:ln>
        </p:spPr>
      </p:pic>
      <p:grpSp>
        <p:nvGrpSpPr>
          <p:cNvPr id="147469" name="Group 48"/>
          <p:cNvGrpSpPr/>
          <p:nvPr/>
        </p:nvGrpSpPr>
        <p:grpSpPr>
          <a:xfrm>
            <a:off x="6753543" y="5044440"/>
            <a:ext cx="809625" cy="1049338"/>
            <a:chOff x="4296" y="2627"/>
            <a:chExt cx="510" cy="661"/>
          </a:xfrm>
        </p:grpSpPr>
        <p:sp>
          <p:nvSpPr>
            <p:cNvPr id="147487" name="Rectangle 49"/>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8" name="Text Box 50"/>
            <p:cNvSpPr txBox="1"/>
            <p:nvPr/>
          </p:nvSpPr>
          <p:spPr>
            <a:xfrm>
              <a:off x="4354" y="2627"/>
              <a:ext cx="371" cy="368"/>
            </a:xfrm>
            <a:prstGeom prst="rect">
              <a:avLst/>
            </a:prstGeom>
            <a:noFill/>
            <a:ln w="9525">
              <a:noFill/>
            </a:ln>
          </p:spPr>
          <p:txBody>
            <a:bodyPr wrap="none">
              <a:spAutoFit/>
            </a:bodyPr>
            <a:lstStyle/>
            <a:p>
              <a:pPr algn="ctr"/>
              <a:r>
                <a:rPr lang="zh-CN" altLang="en-US" sz="1600" dirty="0">
                  <a:latin typeface="Arial" panose="020B0604020202020204" pitchFamily="34" charset="0"/>
                </a:rPr>
                <a:t>传送</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489" name="Rectangle 51"/>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0" name="Line 52"/>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491" name="Line 53"/>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492" name="Line 54"/>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493" name="Line 55"/>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494" name="Line 56"/>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495" name="Line 57"/>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496" name="Line 58"/>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497" name="Rectangle 59"/>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8" name="Rectangle 60"/>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9" name="Rectangle 61"/>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0" name="Rectangle 62"/>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1" name="Rectangle 63"/>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sp>
        <p:nvSpPr>
          <p:cNvPr id="147470" name="Line 69"/>
          <p:cNvSpPr/>
          <p:nvPr/>
        </p:nvSpPr>
        <p:spPr>
          <a:xfrm>
            <a:off x="3683318" y="5636578"/>
            <a:ext cx="892175" cy="146050"/>
          </a:xfrm>
          <a:prstGeom prst="line">
            <a:avLst/>
          </a:prstGeom>
          <a:ln w="12700" cap="flat" cmpd="sng">
            <a:solidFill>
              <a:schemeClr val="accent2"/>
            </a:solidFill>
            <a:prstDash val="solid"/>
            <a:headEnd type="none" w="med" len="med"/>
            <a:tailEnd type="triangle" w="med" len="med"/>
          </a:ln>
        </p:spPr>
      </p:sp>
      <p:sp>
        <p:nvSpPr>
          <p:cNvPr id="147471" name="Line 70"/>
          <p:cNvSpPr/>
          <p:nvPr/>
        </p:nvSpPr>
        <p:spPr>
          <a:xfrm>
            <a:off x="5369243" y="5771515"/>
            <a:ext cx="1379537" cy="219075"/>
          </a:xfrm>
          <a:prstGeom prst="line">
            <a:avLst/>
          </a:prstGeom>
          <a:ln w="12700" cap="flat" cmpd="sng">
            <a:solidFill>
              <a:schemeClr val="accent2"/>
            </a:solidFill>
            <a:prstDash val="solid"/>
            <a:headEnd type="none" w="med" len="med"/>
            <a:tailEnd type="triangle" w="med" len="med"/>
          </a:ln>
        </p:spPr>
      </p:sp>
      <p:sp>
        <p:nvSpPr>
          <p:cNvPr id="147472" name="Line 71"/>
          <p:cNvSpPr/>
          <p:nvPr/>
        </p:nvSpPr>
        <p:spPr>
          <a:xfrm flipV="1">
            <a:off x="7599680" y="5550853"/>
            <a:ext cx="1027113" cy="427037"/>
          </a:xfrm>
          <a:prstGeom prst="line">
            <a:avLst/>
          </a:prstGeom>
          <a:ln w="12700" cap="flat" cmpd="sng">
            <a:solidFill>
              <a:schemeClr val="accent2"/>
            </a:solidFill>
            <a:prstDash val="solid"/>
            <a:headEnd type="none" w="med" len="med"/>
            <a:tailEnd type="triangle" w="med" len="med"/>
          </a:ln>
        </p:spPr>
      </p:sp>
      <p:sp>
        <p:nvSpPr>
          <p:cNvPr id="147473" name="Oval 72"/>
          <p:cNvSpPr/>
          <p:nvPr/>
        </p:nvSpPr>
        <p:spPr>
          <a:xfrm>
            <a:off x="2813368" y="5085715"/>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1</a:t>
            </a:r>
            <a:endParaRPr lang="en-US" altLang="zh-CN" sz="2400" dirty="0">
              <a:latin typeface="Arial" panose="020B0604020202020204" pitchFamily="34" charset="0"/>
            </a:endParaRPr>
          </a:p>
        </p:txBody>
      </p:sp>
      <p:sp>
        <p:nvSpPr>
          <p:cNvPr id="147474" name="Oval 74"/>
          <p:cNvSpPr/>
          <p:nvPr/>
        </p:nvSpPr>
        <p:spPr>
          <a:xfrm>
            <a:off x="3923030" y="5581015"/>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2</a:t>
            </a:r>
            <a:endParaRPr lang="en-US" altLang="zh-CN" sz="2400" dirty="0">
              <a:latin typeface="Arial" panose="020B0604020202020204" pitchFamily="34" charset="0"/>
            </a:endParaRPr>
          </a:p>
        </p:txBody>
      </p:sp>
      <p:sp>
        <p:nvSpPr>
          <p:cNvPr id="147475" name="Oval 75"/>
          <p:cNvSpPr/>
          <p:nvPr/>
        </p:nvSpPr>
        <p:spPr>
          <a:xfrm>
            <a:off x="4794568" y="566039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3</a:t>
            </a:r>
            <a:endParaRPr lang="en-US" altLang="zh-CN" sz="2400" dirty="0">
              <a:latin typeface="Arial" panose="020B0604020202020204" pitchFamily="34" charset="0"/>
            </a:endParaRPr>
          </a:p>
        </p:txBody>
      </p:sp>
      <p:sp>
        <p:nvSpPr>
          <p:cNvPr id="147476" name="Oval 76"/>
          <p:cNvSpPr/>
          <p:nvPr/>
        </p:nvSpPr>
        <p:spPr>
          <a:xfrm>
            <a:off x="5905818" y="5746115"/>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4</a:t>
            </a:r>
            <a:endParaRPr lang="en-US" altLang="zh-CN" sz="2400" dirty="0">
              <a:latin typeface="Arial" panose="020B0604020202020204" pitchFamily="34" charset="0"/>
            </a:endParaRPr>
          </a:p>
        </p:txBody>
      </p:sp>
      <p:sp>
        <p:nvSpPr>
          <p:cNvPr id="147477" name="Oval 77"/>
          <p:cNvSpPr/>
          <p:nvPr/>
        </p:nvSpPr>
        <p:spPr>
          <a:xfrm>
            <a:off x="7010718" y="6077903"/>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5</a:t>
            </a:r>
            <a:endParaRPr lang="en-US" altLang="zh-CN" sz="2400" dirty="0">
              <a:latin typeface="Arial" panose="020B0604020202020204" pitchFamily="34" charset="0"/>
            </a:endParaRPr>
          </a:p>
        </p:txBody>
      </p:sp>
      <p:sp>
        <p:nvSpPr>
          <p:cNvPr id="147478" name="Oval 78"/>
          <p:cNvSpPr/>
          <p:nvPr/>
        </p:nvSpPr>
        <p:spPr>
          <a:xfrm>
            <a:off x="7933055" y="564769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6</a:t>
            </a:r>
            <a:endParaRPr lang="en-US" altLang="zh-CN" sz="2400" dirty="0">
              <a:latin typeface="Arial" panose="020B0604020202020204" pitchFamily="34" charset="0"/>
            </a:endParaRPr>
          </a:p>
        </p:txBody>
      </p:sp>
      <p:sp>
        <p:nvSpPr>
          <p:cNvPr id="147479" name="Text Box 95"/>
          <p:cNvSpPr txBox="1"/>
          <p:nvPr/>
        </p:nvSpPr>
        <p:spPr>
          <a:xfrm>
            <a:off x="4078605" y="6211253"/>
            <a:ext cx="1812290" cy="337185"/>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Alice的邮件服务器</a:t>
            </a:r>
          </a:p>
        </p:txBody>
      </p:sp>
      <p:grpSp>
        <p:nvGrpSpPr>
          <p:cNvPr id="147481" name="Group 169"/>
          <p:cNvGrpSpPr/>
          <p:nvPr/>
        </p:nvGrpSpPr>
        <p:grpSpPr>
          <a:xfrm>
            <a:off x="8448993" y="4950778"/>
            <a:ext cx="890587" cy="1054100"/>
            <a:chOff x="3588" y="550"/>
            <a:chExt cx="561" cy="664"/>
          </a:xfrm>
        </p:grpSpPr>
        <p:grpSp>
          <p:nvGrpSpPr>
            <p:cNvPr id="147482" name="Group 170"/>
            <p:cNvGrpSpPr/>
            <p:nvPr/>
          </p:nvGrpSpPr>
          <p:grpSpPr>
            <a:xfrm>
              <a:off x="3588" y="692"/>
              <a:ext cx="561" cy="522"/>
              <a:chOff x="-44" y="1473"/>
              <a:chExt cx="981" cy="1105"/>
            </a:xfrm>
          </p:grpSpPr>
          <p:pic>
            <p:nvPicPr>
              <p:cNvPr id="147485" name="Picture 17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486" name="Freeform 172"/>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48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sp>
        <p:nvSpPr>
          <p:cNvPr id="147480" name="Text Box 96"/>
          <p:cNvSpPr txBox="1"/>
          <p:nvPr/>
        </p:nvSpPr>
        <p:spPr>
          <a:xfrm>
            <a:off x="6239193" y="6266498"/>
            <a:ext cx="1763395" cy="337185"/>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Bob的邮件服务器</a:t>
            </a:r>
          </a:p>
        </p:txBody>
      </p:sp>
      <p:sp>
        <p:nvSpPr>
          <p:cNvPr id="9" name="页脚占位符 8"/>
          <p:cNvSpPr>
            <a:spLocks noGrp="1"/>
          </p:cNvSpPr>
          <p:nvPr>
            <p:ph type="ftr" sz="quarter" idx="11"/>
          </p:nvPr>
        </p:nvSpPr>
        <p:spPr>
          <a:xfrm>
            <a:off x="4038600" y="6489065"/>
            <a:ext cx="4588510" cy="365125"/>
          </a:xfrm>
        </p:spPr>
        <p:txBody>
          <a:bodyPr/>
          <a:lstStyle/>
          <a:p>
            <a:r>
              <a:rPr kumimoji="1" lang="zh-CN" altLang="en-US" dirty="0"/>
              <a:t>引自：</a:t>
            </a:r>
            <a:r>
              <a:rPr kumimoji="1" lang="zh-CN" dirty="0"/>
              <a:t>计算机网络：自顶向下方法</a:t>
            </a:r>
            <a:r>
              <a:rPr kumimoji="1" lang="zh-CN" altLang="en-US" dirty="0"/>
              <a:t>，陈鸣 译</a:t>
            </a:r>
            <a:endParaRPr kumimoji="1" lang="zh-CN" dirty="0"/>
          </a:p>
        </p:txBody>
      </p:sp>
    </p:spTree>
    <p:extLst>
      <p:ext uri="{BB962C8B-B14F-4D97-AF65-F5344CB8AC3E}">
        <p14:creationId xmlns:p14="http://schemas.microsoft.com/office/powerpoint/2010/main" val="97043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SMTP发送邮件会话实例</a:t>
            </a:r>
          </a:p>
        </p:txBody>
      </p:sp>
      <p:sp>
        <p:nvSpPr>
          <p:cNvPr id="3" name="内容占位符 2"/>
          <p:cNvSpPr>
            <a:spLocks noGrp="1"/>
          </p:cNvSpPr>
          <p:nvPr>
            <p:ph idx="1"/>
          </p:nvPr>
        </p:nvSpPr>
        <p:spPr>
          <a:xfrm>
            <a:off x="838200" y="1510665"/>
            <a:ext cx="5369560" cy="4586605"/>
          </a:xfrm>
        </p:spPr>
        <p:txBody>
          <a:bodyPr>
            <a:normAutofit/>
          </a:bodyPr>
          <a:lstStyle/>
          <a:p>
            <a:pPr>
              <a:lnSpc>
                <a:spcPct val="120000"/>
              </a:lnSpc>
              <a:spcAft>
                <a:spcPts val="0"/>
              </a:spcAft>
              <a:buFont typeface="Wingdings" panose="05000000000000000000" charset="0"/>
              <a:buChar char="Ø"/>
            </a:pPr>
            <a:r>
              <a:rPr lang="zh-CN" altLang="en-US" sz="2400" dirty="0"/>
              <a:t>客户端发送的行用</a:t>
            </a:r>
            <a:r>
              <a:rPr lang="en-US" altLang="zh-CN" sz="2400" dirty="0"/>
              <a:t>”C:”</a:t>
            </a:r>
            <a:r>
              <a:rPr lang="zh-CN" altLang="en-US" sz="2400" dirty="0"/>
              <a:t>标识，服务发送的行用</a:t>
            </a:r>
            <a:r>
              <a:rPr lang="en-US" altLang="zh-CN" sz="2400" dirty="0"/>
              <a:t>”S:”</a:t>
            </a:r>
            <a:r>
              <a:rPr lang="zh-CN" altLang="en-US" sz="2400" dirty="0"/>
              <a:t>标识</a:t>
            </a:r>
          </a:p>
          <a:p>
            <a:pPr>
              <a:lnSpc>
                <a:spcPct val="120000"/>
              </a:lnSpc>
              <a:spcAft>
                <a:spcPts val="0"/>
              </a:spcAft>
              <a:buFont typeface="Wingdings" panose="05000000000000000000" charset="0"/>
              <a:buChar char="Ø"/>
            </a:pPr>
            <a:r>
              <a:rPr lang="zh-CN" altLang="en-US" sz="2400" dirty="0"/>
              <a:t>来自客户的第一条命令</a:t>
            </a:r>
            <a:r>
              <a:rPr lang="en-US" altLang="zh-CN" sz="2400" dirty="0"/>
              <a:t>HELO</a:t>
            </a:r>
          </a:p>
          <a:p>
            <a:pPr>
              <a:lnSpc>
                <a:spcPct val="120000"/>
              </a:lnSpc>
              <a:spcAft>
                <a:spcPts val="0"/>
              </a:spcAft>
              <a:buFont typeface="Wingdings" panose="05000000000000000000" charset="0"/>
              <a:buChar char="Ø"/>
            </a:pPr>
            <a:r>
              <a:rPr lang="en-US" altLang="zh-CN" sz="2400" dirty="0"/>
              <a:t>RCPT</a:t>
            </a:r>
            <a:r>
              <a:rPr lang="zh-CN" altLang="en-US" sz="2400" dirty="0"/>
              <a:t>命令可以将一个邮件发送给多个收件人，此处只有一个收件人，只使用一个</a:t>
            </a:r>
            <a:r>
              <a:rPr lang="en-US" altLang="zh-CN" sz="2400" dirty="0"/>
              <a:t>RCPT</a:t>
            </a:r>
            <a:r>
              <a:rPr lang="zh-CN" altLang="en-US" sz="2400" dirty="0"/>
              <a:t>命令</a:t>
            </a:r>
          </a:p>
          <a:p>
            <a:pPr>
              <a:lnSpc>
                <a:spcPct val="120000"/>
              </a:lnSpc>
              <a:spcAft>
                <a:spcPts val="0"/>
              </a:spcAft>
              <a:buFont typeface="Wingdings" panose="05000000000000000000" charset="0"/>
              <a:buChar char="Ø"/>
            </a:pPr>
            <a:endParaRPr lang="zh-CN" altLang="en-US" sz="2400" dirty="0"/>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83</a:t>
            </a:fld>
            <a:endParaRPr kumimoji="1" lang="zh-CN" altLang="en-US" dirty="0"/>
          </a:p>
        </p:txBody>
      </p:sp>
      <p:sp>
        <p:nvSpPr>
          <p:cNvPr id="9" name="页脚占位符 8"/>
          <p:cNvSpPr>
            <a:spLocks noGrp="1"/>
          </p:cNvSpPr>
          <p:nvPr>
            <p:ph type="ftr" sz="quarter" idx="11"/>
          </p:nvPr>
        </p:nvSpPr>
        <p:spPr>
          <a:xfrm>
            <a:off x="4038600" y="6489065"/>
            <a:ext cx="4588510" cy="365125"/>
          </a:xfrm>
        </p:spPr>
        <p:txBody>
          <a:bodyPr/>
          <a:lstStyle/>
          <a:p>
            <a:r>
              <a:rPr kumimoji="1" lang="zh-CN" altLang="en-US" dirty="0"/>
              <a:t>引自：</a:t>
            </a:r>
            <a:r>
              <a:rPr kumimoji="1" lang="zh-CN" dirty="0"/>
              <a:t>计算机网络：自顶向下方法</a:t>
            </a:r>
            <a:r>
              <a:rPr kumimoji="1" lang="zh-CN" altLang="en-US" dirty="0"/>
              <a:t>，陈鸣 译</a:t>
            </a:r>
            <a:endParaRPr kumimoji="1" lang="zh-CN" dirty="0"/>
          </a:p>
        </p:txBody>
      </p:sp>
      <p:sp>
        <p:nvSpPr>
          <p:cNvPr id="7" name="文本框 6"/>
          <p:cNvSpPr txBox="1"/>
          <p:nvPr/>
        </p:nvSpPr>
        <p:spPr>
          <a:xfrm>
            <a:off x="6400165" y="1612265"/>
            <a:ext cx="5002530" cy="4246245"/>
          </a:xfrm>
          <a:prstGeom prst="rect">
            <a:avLst/>
          </a:prstGeom>
          <a:noFill/>
          <a:ln>
            <a:solidFill>
              <a:srgbClr val="C00000"/>
            </a:solidFill>
          </a:ln>
        </p:spPr>
        <p:txBody>
          <a:bodyPr wrap="square" rtlCol="0" anchor="t">
            <a:spAutoFit/>
          </a:bodyPr>
          <a:lstStyle/>
          <a:p>
            <a:pPr marL="0" indent="0">
              <a:buNone/>
            </a:pPr>
            <a:r>
              <a:rPr lang="zh-CN" altLang="en-US">
                <a:sym typeface="+mn-ea"/>
              </a:rPr>
              <a:t>S: 220 hamburger.edu </a:t>
            </a:r>
            <a:endParaRPr lang="zh-CN" altLang="en-US"/>
          </a:p>
          <a:p>
            <a:pPr marL="0" indent="0">
              <a:buNone/>
            </a:pPr>
            <a:r>
              <a:rPr lang="zh-CN" altLang="en-US">
                <a:sym typeface="+mn-ea"/>
              </a:rPr>
              <a:t>C: HELO crepes.fr </a:t>
            </a:r>
            <a:endParaRPr lang="zh-CN" altLang="en-US"/>
          </a:p>
          <a:p>
            <a:pPr marL="0" indent="0">
              <a:buNone/>
            </a:pPr>
            <a:r>
              <a:rPr lang="zh-CN" altLang="en-US">
                <a:sym typeface="+mn-ea"/>
              </a:rPr>
              <a:t>S: 250  Hello crepes.fr, pleased to meet you </a:t>
            </a:r>
            <a:endParaRPr lang="zh-CN" altLang="en-US"/>
          </a:p>
          <a:p>
            <a:pPr marL="0" indent="0">
              <a:buNone/>
            </a:pPr>
            <a:r>
              <a:rPr lang="zh-CN" altLang="en-US">
                <a:sym typeface="+mn-ea"/>
              </a:rPr>
              <a:t>C: MAIL FROM: &lt;alice@</a:t>
            </a:r>
            <a:r>
              <a:rPr lang="en-US" altLang="zh-CN">
                <a:sym typeface="+mn-ea"/>
              </a:rPr>
              <a:t>xyz</a:t>
            </a:r>
            <a:r>
              <a:rPr lang="zh-CN" altLang="en-US">
                <a:sym typeface="+mn-ea"/>
              </a:rPr>
              <a:t>.</a:t>
            </a:r>
            <a:r>
              <a:rPr lang="en-US" altLang="zh-CN">
                <a:sym typeface="+mn-ea"/>
              </a:rPr>
              <a:t>com</a:t>
            </a:r>
            <a:r>
              <a:rPr lang="zh-CN" altLang="en-US">
                <a:sym typeface="+mn-ea"/>
              </a:rPr>
              <a:t>&gt; </a:t>
            </a:r>
            <a:endParaRPr lang="zh-CN" altLang="en-US"/>
          </a:p>
          <a:p>
            <a:pPr marL="0" indent="0">
              <a:buNone/>
            </a:pPr>
            <a:r>
              <a:rPr lang="zh-CN" altLang="en-US">
                <a:sym typeface="+mn-ea"/>
              </a:rPr>
              <a:t>S: 250 alice@crepes.fr... Sender ok </a:t>
            </a:r>
            <a:endParaRPr lang="zh-CN" altLang="en-US"/>
          </a:p>
          <a:p>
            <a:pPr marL="0" indent="0">
              <a:buNone/>
            </a:pPr>
            <a:r>
              <a:rPr lang="zh-CN" altLang="en-US">
                <a:sym typeface="+mn-ea"/>
              </a:rPr>
              <a:t>C: RCPT TO: &lt;bob@someschool.edu&gt; </a:t>
            </a:r>
            <a:endParaRPr lang="zh-CN" altLang="en-US"/>
          </a:p>
          <a:p>
            <a:pPr marL="0" indent="0">
              <a:buNone/>
            </a:pPr>
            <a:r>
              <a:rPr lang="zh-CN" altLang="en-US">
                <a:sym typeface="+mn-ea"/>
              </a:rPr>
              <a:t>S: 250 bob@someschool.edu ... Recipient ok </a:t>
            </a:r>
            <a:endParaRPr lang="zh-CN" altLang="en-US"/>
          </a:p>
          <a:p>
            <a:pPr marL="0" indent="0">
              <a:buNone/>
            </a:pPr>
            <a:r>
              <a:rPr lang="zh-CN" altLang="en-US">
                <a:sym typeface="+mn-ea"/>
              </a:rPr>
              <a:t>C: DATA </a:t>
            </a:r>
            <a:endParaRPr lang="zh-CN" altLang="en-US"/>
          </a:p>
          <a:p>
            <a:pPr marL="0" indent="0">
              <a:buNone/>
            </a:pPr>
            <a:r>
              <a:rPr lang="zh-CN" altLang="en-US">
                <a:sym typeface="+mn-ea"/>
              </a:rPr>
              <a:t>S: 354 Enter mail, end with "." on a line by itself </a:t>
            </a:r>
            <a:endParaRPr lang="zh-CN" altLang="en-US"/>
          </a:p>
          <a:p>
            <a:pPr marL="0" indent="0">
              <a:buNone/>
            </a:pPr>
            <a:r>
              <a:rPr lang="zh-CN" altLang="en-US">
                <a:sym typeface="+mn-ea"/>
              </a:rPr>
              <a:t>C: Do you like ketchup? </a:t>
            </a:r>
            <a:endParaRPr lang="zh-CN" altLang="en-US"/>
          </a:p>
          <a:p>
            <a:pPr marL="0" indent="0">
              <a:buNone/>
            </a:pPr>
            <a:r>
              <a:rPr lang="zh-CN" altLang="en-US">
                <a:sym typeface="+mn-ea"/>
              </a:rPr>
              <a:t>C: How about pickles? </a:t>
            </a:r>
            <a:endParaRPr lang="zh-CN" altLang="en-US"/>
          </a:p>
          <a:p>
            <a:pPr marL="0" indent="0">
              <a:buNone/>
            </a:pPr>
            <a:r>
              <a:rPr lang="zh-CN" altLang="en-US">
                <a:sym typeface="+mn-ea"/>
              </a:rPr>
              <a:t>C: . </a:t>
            </a:r>
            <a:endParaRPr lang="zh-CN" altLang="en-US"/>
          </a:p>
          <a:p>
            <a:pPr marL="0" indent="0">
              <a:buNone/>
            </a:pPr>
            <a:r>
              <a:rPr lang="zh-CN" altLang="en-US">
                <a:sym typeface="+mn-ea"/>
              </a:rPr>
              <a:t>S: 250 Message accepted for delivery </a:t>
            </a:r>
            <a:endParaRPr lang="zh-CN" altLang="en-US"/>
          </a:p>
          <a:p>
            <a:pPr marL="0" indent="0">
              <a:buNone/>
            </a:pPr>
            <a:r>
              <a:rPr lang="zh-CN" altLang="en-US">
                <a:sym typeface="+mn-ea"/>
              </a:rPr>
              <a:t>C: QUIT </a:t>
            </a:r>
            <a:endParaRPr lang="zh-CN" altLang="en-US"/>
          </a:p>
          <a:p>
            <a:pPr marL="0" indent="0">
              <a:buNone/>
            </a:pPr>
            <a:r>
              <a:rPr lang="zh-CN" altLang="en-US">
                <a:sym typeface="+mn-ea"/>
              </a:rPr>
              <a:t>S: 221 hamburger.edu closing connection</a:t>
            </a:r>
            <a:endParaRPr lang="zh-CN" altLang="en-US"/>
          </a:p>
        </p:txBody>
      </p:sp>
      <p:sp>
        <p:nvSpPr>
          <p:cNvPr id="119816" name="Line 7"/>
          <p:cNvSpPr>
            <a:spLocks noChangeShapeType="1"/>
          </p:cNvSpPr>
          <p:nvPr/>
        </p:nvSpPr>
        <p:spPr bwMode="auto">
          <a:xfrm flipV="1">
            <a:off x="8277860" y="4105910"/>
            <a:ext cx="2832100" cy="6350"/>
          </a:xfrm>
          <a:prstGeom prst="line">
            <a:avLst/>
          </a:prstGeom>
          <a:noFill/>
          <a:ln w="28575">
            <a:solidFill>
              <a:srgbClr val="FF0000"/>
            </a:solidFill>
            <a:round/>
          </a:ln>
        </p:spPr>
        <p:txBody>
          <a:bodyPr/>
          <a:lstStyle/>
          <a:p>
            <a:endParaRPr lang="zh-CN" altLang="en-US"/>
          </a:p>
        </p:txBody>
      </p:sp>
      <p:sp>
        <p:nvSpPr>
          <p:cNvPr id="8" name="文本框 7"/>
          <p:cNvSpPr txBox="1"/>
          <p:nvPr/>
        </p:nvSpPr>
        <p:spPr>
          <a:xfrm>
            <a:off x="6221730" y="5902960"/>
            <a:ext cx="5432425" cy="368300"/>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alice@xyz.com给bob@someschool.edu发送一个邮件</a:t>
            </a:r>
          </a:p>
        </p:txBody>
      </p:sp>
    </p:spTree>
    <p:extLst>
      <p:ext uri="{BB962C8B-B14F-4D97-AF65-F5344CB8AC3E}">
        <p14:creationId xmlns:p14="http://schemas.microsoft.com/office/powerpoint/2010/main" val="17287457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SMTP 命令（参考）</a:t>
            </a:r>
          </a:p>
        </p:txBody>
      </p:sp>
      <p:sp>
        <p:nvSpPr>
          <p:cNvPr id="3" name="内容占位符 2"/>
          <p:cNvSpPr>
            <a:spLocks noGrp="1"/>
          </p:cNvSpPr>
          <p:nvPr>
            <p:ph idx="1"/>
          </p:nvPr>
        </p:nvSpPr>
        <p:spPr/>
        <p:txBody>
          <a:bodyPr>
            <a:noAutofit/>
          </a:bodyPr>
          <a:lstStyle/>
          <a:p>
            <a:pPr lvl="1">
              <a:lnSpc>
                <a:spcPct val="100000"/>
              </a:lnSpc>
            </a:pPr>
            <a:r>
              <a:rPr lang="zh-CN" altLang="en-US" sz="2000"/>
              <a:t>HELO &lt;SP&gt; &lt;domain&gt; &lt;CRLF&gt; </a:t>
            </a:r>
          </a:p>
          <a:p>
            <a:pPr lvl="1">
              <a:lnSpc>
                <a:spcPct val="100000"/>
              </a:lnSpc>
            </a:pPr>
            <a:r>
              <a:rPr lang="zh-CN" altLang="en-US" sz="2000"/>
              <a:t>MAIL &lt;SP&gt; FROM:&lt;reverse-path&gt; &lt;CRLF&gt; </a:t>
            </a:r>
          </a:p>
          <a:p>
            <a:pPr lvl="1">
              <a:lnSpc>
                <a:spcPct val="100000"/>
              </a:lnSpc>
            </a:pPr>
            <a:r>
              <a:rPr lang="zh-CN" altLang="en-US" sz="2000"/>
              <a:t>RCPT &lt;SP&gt; TO:&lt;forward-path&gt; &lt;CRLF&gt; </a:t>
            </a:r>
          </a:p>
          <a:p>
            <a:pPr lvl="1">
              <a:lnSpc>
                <a:spcPct val="100000"/>
              </a:lnSpc>
            </a:pPr>
            <a:r>
              <a:rPr lang="zh-CN" altLang="en-US" sz="2000"/>
              <a:t>DATA &lt;CRLF&gt; </a:t>
            </a:r>
          </a:p>
          <a:p>
            <a:pPr lvl="1">
              <a:lnSpc>
                <a:spcPct val="100000"/>
              </a:lnSpc>
            </a:pPr>
            <a:r>
              <a:rPr lang="zh-CN" altLang="en-US" sz="2000"/>
              <a:t>RSET &lt;CRLF&gt;</a:t>
            </a:r>
          </a:p>
          <a:p>
            <a:pPr lvl="1">
              <a:lnSpc>
                <a:spcPct val="100000"/>
              </a:lnSpc>
            </a:pPr>
            <a:r>
              <a:rPr lang="zh-CN" altLang="en-US" sz="2000"/>
              <a:t>SEND &lt;SP&gt; FROM:&lt;reverse-path&gt; &lt;CRLF&gt; </a:t>
            </a:r>
          </a:p>
          <a:p>
            <a:pPr lvl="1">
              <a:lnSpc>
                <a:spcPct val="100000"/>
              </a:lnSpc>
            </a:pPr>
            <a:r>
              <a:rPr lang="zh-CN" altLang="en-US" sz="2000"/>
              <a:t>SOML &lt;SP&gt; FROM:&lt;reverse-path&gt; &lt;CRLF&gt; </a:t>
            </a:r>
          </a:p>
          <a:p>
            <a:pPr lvl="1">
              <a:lnSpc>
                <a:spcPct val="100000"/>
              </a:lnSpc>
            </a:pPr>
            <a:r>
              <a:rPr lang="zh-CN" altLang="en-US" sz="2000"/>
              <a:t>SAML &lt;SP&gt; FROM:&lt;reverse-path&gt; &lt;CRLF&gt; </a:t>
            </a:r>
          </a:p>
          <a:p>
            <a:pPr lvl="1">
              <a:lnSpc>
                <a:spcPct val="100000"/>
              </a:lnSpc>
            </a:pPr>
            <a:r>
              <a:rPr lang="zh-CN" altLang="en-US" sz="2000"/>
              <a:t>VRFY &lt;SP&gt; &lt;string&gt; &lt;CRLF&gt; </a:t>
            </a:r>
          </a:p>
          <a:p>
            <a:pPr lvl="1">
              <a:lnSpc>
                <a:spcPct val="100000"/>
              </a:lnSpc>
            </a:pPr>
            <a:r>
              <a:rPr lang="zh-CN" altLang="en-US" sz="2000"/>
              <a:t>EXPN &lt;SP&gt; &lt;string&gt; &lt;CRLF&gt; </a:t>
            </a:r>
          </a:p>
          <a:p>
            <a:pPr lvl="1">
              <a:lnSpc>
                <a:spcPct val="100000"/>
              </a:lnSpc>
            </a:pPr>
            <a:r>
              <a:rPr lang="zh-CN" altLang="en-US" sz="2000"/>
              <a:t>HELP [&lt;SP&gt; &lt;string&gt;] &lt;CRLF&gt; </a:t>
            </a:r>
          </a:p>
          <a:p>
            <a:pPr lvl="1">
              <a:lnSpc>
                <a:spcPct val="100000"/>
              </a:lnSpc>
            </a:pPr>
            <a:r>
              <a:rPr lang="zh-CN" altLang="en-US" sz="2000"/>
              <a:t>NOOP &lt;CRLF&gt; QUIT &lt;CRLF&gt; </a:t>
            </a:r>
          </a:p>
          <a:p>
            <a:pPr lvl="1">
              <a:lnSpc>
                <a:spcPct val="100000"/>
              </a:lnSpc>
            </a:pPr>
            <a:r>
              <a:rPr lang="zh-CN" altLang="en-US" sz="2000"/>
              <a:t>TURN &lt;CRLF&gt; </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5" name="页脚占位符 4"/>
          <p:cNvSpPr>
            <a:spLocks noGrp="1"/>
          </p:cNvSpPr>
          <p:nvPr>
            <p:ph type="ftr" sz="quarter" idx="11"/>
          </p:nvPr>
        </p:nvSpPr>
        <p:spPr/>
        <p:txBody>
          <a:bodyPr/>
          <a:lstStyle/>
          <a:p>
            <a:r>
              <a:rPr kumimoji="1" lang="zh-CN" altLang="en-US" dirty="0"/>
              <a:t>引自：计算机网络 徐敬东等</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84</a:t>
            </a:fld>
            <a:endParaRPr kumimoji="1" lang="zh-CN" altLang="en-US" dirty="0"/>
          </a:p>
        </p:txBody>
      </p:sp>
    </p:spTree>
    <p:extLst>
      <p:ext uri="{BB962C8B-B14F-4D97-AF65-F5344CB8AC3E}">
        <p14:creationId xmlns:p14="http://schemas.microsoft.com/office/powerpoint/2010/main" val="1073342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扩展的</a:t>
            </a:r>
            <a:r>
              <a:rPr lang="en-US" altLang="zh-CN"/>
              <a:t>SMTP</a:t>
            </a:r>
          </a:p>
        </p:txBody>
      </p:sp>
      <p:sp>
        <p:nvSpPr>
          <p:cNvPr id="3" name="内容占位符 2"/>
          <p:cNvSpPr>
            <a:spLocks noGrp="1"/>
          </p:cNvSpPr>
          <p:nvPr>
            <p:ph idx="1"/>
          </p:nvPr>
        </p:nvSpPr>
        <p:spPr/>
        <p:txBody>
          <a:bodyPr/>
          <a:lstStyle/>
          <a:p>
            <a:r>
              <a:rPr lang="en-US" altLang="zh-CN"/>
              <a:t>SMTP</a:t>
            </a:r>
            <a:r>
              <a:rPr lang="zh-CN" altLang="en-US"/>
              <a:t>的不足</a:t>
            </a:r>
          </a:p>
          <a:p>
            <a:pPr lvl="1"/>
            <a:r>
              <a:rPr lang="zh-CN" altLang="en-US"/>
              <a:t>不包括认证</a:t>
            </a:r>
          </a:p>
          <a:p>
            <a:pPr lvl="1"/>
            <a:r>
              <a:rPr lang="zh-CN" altLang="en-US"/>
              <a:t>传输</a:t>
            </a:r>
            <a:r>
              <a:rPr lang="en-US" altLang="zh-CN"/>
              <a:t>ASCII</a:t>
            </a:r>
            <a:r>
              <a:rPr lang="zh-CN" altLang="en-US"/>
              <a:t>而不是二进制数据</a:t>
            </a:r>
          </a:p>
          <a:p>
            <a:pPr lvl="1"/>
            <a:r>
              <a:rPr lang="zh-CN" altLang="en-US"/>
              <a:t>邮件以明文形式出现</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85</a:t>
            </a:fld>
            <a:endParaRPr kumimoji="1" lang="zh-CN" altLang="en-US" dirty="0"/>
          </a:p>
        </p:txBody>
      </p:sp>
      <p:sp>
        <p:nvSpPr>
          <p:cNvPr id="8" name="文本框 7"/>
          <p:cNvSpPr txBox="1"/>
          <p:nvPr/>
        </p:nvSpPr>
        <p:spPr>
          <a:xfrm>
            <a:off x="5772785" y="2052320"/>
            <a:ext cx="5396230" cy="398780"/>
          </a:xfrm>
          <a:prstGeom prst="rect">
            <a:avLst/>
          </a:prstGeom>
          <a:noFill/>
          <a:ln>
            <a:solidFill>
              <a:srgbClr val="C00000"/>
            </a:solidFill>
          </a:ln>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FROM</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命令可以给出任何发件人地址</a:t>
            </a:r>
          </a:p>
        </p:txBody>
      </p:sp>
      <p:sp>
        <p:nvSpPr>
          <p:cNvPr id="7" name="文本框 6"/>
          <p:cNvSpPr txBox="1"/>
          <p:nvPr/>
        </p:nvSpPr>
        <p:spPr>
          <a:xfrm>
            <a:off x="5772785" y="2494915"/>
            <a:ext cx="5396230" cy="398780"/>
          </a:xfrm>
          <a:prstGeom prst="rect">
            <a:avLst/>
          </a:prstGeom>
          <a:noFill/>
          <a:ln>
            <a:solidFill>
              <a:srgbClr val="C00000"/>
            </a:solidFill>
          </a:ln>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kumimoji="0" 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需要</a:t>
            </a:r>
            <a:r>
              <a:rPr kumimoji="0" lang="en-US" alt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Base64 MIME</a:t>
            </a:r>
            <a:r>
              <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编码方案，</a:t>
            </a:r>
            <a:r>
              <a:rPr kumimoji="0" 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效率低下</a:t>
            </a:r>
          </a:p>
        </p:txBody>
      </p:sp>
      <p:sp>
        <p:nvSpPr>
          <p:cNvPr id="9" name="文本框 8"/>
          <p:cNvSpPr txBox="1"/>
          <p:nvPr/>
        </p:nvSpPr>
        <p:spPr>
          <a:xfrm>
            <a:off x="5772785" y="2936875"/>
            <a:ext cx="5396230" cy="398780"/>
          </a:xfrm>
          <a:prstGeom prst="rect">
            <a:avLst/>
          </a:prstGeom>
          <a:noFill/>
          <a:ln>
            <a:solidFill>
              <a:srgbClr val="C00000"/>
            </a:solidFill>
          </a:ln>
        </p:spPr>
        <p:txBody>
          <a:bodyPr wrap="square" rtlCol="0">
            <a:spAutoFit/>
          </a:bodyPr>
          <a:lstStyle/>
          <a:p>
            <a:pPr marL="0" marR="0" lvl="0" indent="0" algn="l" defTabSz="914400" rtl="0" fontAlgn="auto">
              <a:lnSpc>
                <a:spcPct val="100000"/>
              </a:lnSpc>
              <a:spcBef>
                <a:spcPts val="0"/>
              </a:spcBef>
              <a:spcAft>
                <a:spcPts val="0"/>
              </a:spcAft>
              <a:buClrTx/>
              <a:buSzTx/>
              <a:buFontTx/>
              <a:buNone/>
              <a:defRPr/>
            </a:pPr>
            <a:r>
              <a:rPr kumimoji="0" lang="zh-CN"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无加密功能用于防止隐私窥探</a:t>
            </a:r>
          </a:p>
        </p:txBody>
      </p:sp>
      <p:pic>
        <p:nvPicPr>
          <p:cNvPr id="10" name="Picture Placeholder 2" descr="Short Description:  &#10;&#10;A table provides Some S M T P extensions.&#10;&#10;Long Description: &#10;&#10;The table has two columns and six rows. The column headings are as follows from left to right. Keyword and Description. The table data are as follows.&#10;Row 1. Keyword, A U T H. Description, Client authentication.&#10;Row 2. Keyword, B I N A R Y M I M E. Description, Server accepts binary messages.&#10;Row 3. Keyword, C H U N K I N G. Description, Server accepts large messages in chunks.&#10;Row 4. Keyword, S I Z E. Description, Check message size before trying to send.&#10;Row 5. Keyword, S T A R T T L S. Description, Switch to secure transport, T L S, see Chapter 8.&#10;Row 6. Keyword, U T F 8 S M T P. Description, Internationalized addresses.&#10;&#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2677160" y="3552825"/>
            <a:ext cx="7092315" cy="2630805"/>
          </a:xfrm>
        </p:spPr>
      </p:pic>
      <p:sp>
        <p:nvSpPr>
          <p:cNvPr id="11" name="文本框 10"/>
          <p:cNvSpPr txBox="1"/>
          <p:nvPr/>
        </p:nvSpPr>
        <p:spPr>
          <a:xfrm>
            <a:off x="5166043" y="6193074"/>
            <a:ext cx="2113915" cy="368300"/>
          </a:xfrm>
          <a:prstGeom prst="rect">
            <a:avLst/>
          </a:prstGeom>
          <a:noFill/>
        </p:spPr>
        <p:txBody>
          <a:bodyPr wrap="none" rtlCol="0" anchor="t">
            <a:spAutoFit/>
          </a:bodyPr>
          <a:lstStyle/>
          <a:p>
            <a:pPr lvl="0" algn="l">
              <a:buClrTx/>
              <a:buSzTx/>
              <a:buFontTx/>
            </a:pPr>
            <a:r>
              <a:rPr dirty="0" err="1">
                <a:latin typeface="微软雅黑" panose="020B0503020204020204" pitchFamily="34" charset="-122"/>
                <a:ea typeface="微软雅黑" panose="020B0503020204020204" pitchFamily="34" charset="-122"/>
                <a:cs typeface="微软雅黑" panose="020B0503020204020204" pitchFamily="34" charset="-122"/>
                <a:sym typeface="+mn-ea"/>
              </a:rPr>
              <a:t>某些SMTP扩展功能</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22640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p:bldP spid="7" grpId="0" bldLvl="0" animBg="1"/>
      <p:bldP spid="7" grpId="1"/>
      <p:bldP spid="9" grpId="0" bldLvl="0" animBg="1"/>
      <p:bldP spid="9" grpId="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邮件格式</a:t>
            </a:r>
            <a:endParaRPr lang="zh-CN" altLang="en-US"/>
          </a:p>
        </p:txBody>
      </p:sp>
      <p:sp>
        <p:nvSpPr>
          <p:cNvPr id="3" name="内容占位符 2"/>
          <p:cNvSpPr>
            <a:spLocks noGrp="1"/>
          </p:cNvSpPr>
          <p:nvPr>
            <p:ph idx="1"/>
          </p:nvPr>
        </p:nvSpPr>
        <p:spPr>
          <a:xfrm>
            <a:off x="838200" y="1510665"/>
            <a:ext cx="6285230" cy="4586605"/>
          </a:xfrm>
        </p:spPr>
        <p:txBody>
          <a:bodyPr>
            <a:normAutofit fontScale="90000"/>
          </a:bodyPr>
          <a:lstStyle/>
          <a:p>
            <a:pPr algn="just">
              <a:lnSpc>
                <a:spcPct val="120000"/>
              </a:lnSpc>
              <a:spcAft>
                <a:spcPts val="0"/>
              </a:spcAft>
            </a:pPr>
            <a:r>
              <a:rPr lang="zh-CN" altLang="en-US" dirty="0">
                <a:solidFill>
                  <a:srgbClr val="7030A0"/>
                </a:solidFill>
              </a:rPr>
              <a:t>首部（header）</a:t>
            </a:r>
            <a:r>
              <a:rPr lang="zh-CN" altLang="en-US" dirty="0"/>
              <a:t>必须含有一个From:首部行和一个To:首部行，还可以包含 Subject: 等其他可选的首部行</a:t>
            </a:r>
          </a:p>
          <a:p>
            <a:pPr algn="just">
              <a:lnSpc>
                <a:spcPct val="120000"/>
              </a:lnSpc>
              <a:spcAft>
                <a:spcPts val="0"/>
              </a:spcAft>
            </a:pPr>
            <a:r>
              <a:rPr lang="zh-CN" altLang="en-US" dirty="0"/>
              <a:t>注意这些首部行不同于前面前面说到的 SMTP命令（即使那里也包含了某些相同的词汇，如from和to），SMTP中的命令是SMTP握手协议的一部分，而这里的首部行则是邮件报文自身的一部分</a:t>
            </a:r>
          </a:p>
          <a:p>
            <a:pPr algn="just">
              <a:lnSpc>
                <a:spcPct val="120000"/>
              </a:lnSpc>
              <a:spcAft>
                <a:spcPts val="0"/>
              </a:spcAft>
            </a:pPr>
            <a:r>
              <a:rPr lang="zh-CN" altLang="en-US" dirty="0">
                <a:solidFill>
                  <a:srgbClr val="7030A0"/>
                </a:solidFill>
              </a:rPr>
              <a:t>消息体（body）</a:t>
            </a:r>
            <a:r>
              <a:rPr lang="zh-CN" altLang="en-US" dirty="0"/>
              <a:t>指邮件正文</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86</a:t>
            </a:fld>
            <a:endParaRPr kumimoji="1" lang="zh-CN" altLang="en-US" dirty="0"/>
          </a:p>
        </p:txBody>
      </p:sp>
      <p:sp>
        <p:nvSpPr>
          <p:cNvPr id="5" name="文本框 4"/>
          <p:cNvSpPr txBox="1"/>
          <p:nvPr/>
        </p:nvSpPr>
        <p:spPr>
          <a:xfrm>
            <a:off x="8283575" y="4967605"/>
            <a:ext cx="1723549" cy="400110"/>
          </a:xfrm>
          <a:prstGeom prst="rect">
            <a:avLst/>
          </a:prstGeom>
          <a:noFill/>
        </p:spPr>
        <p:txBody>
          <a:bodyPr wrap="none" rtlCol="0" anchor="t">
            <a:spAutoFit/>
          </a:bodyPr>
          <a:lstStyle/>
          <a:p>
            <a:pPr lvl="0" algn="l">
              <a:buClrTx/>
              <a:buSzTx/>
              <a:buFontTx/>
            </a:pP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邮件基本格式</a:t>
            </a:r>
          </a:p>
        </p:txBody>
      </p:sp>
      <p:sp>
        <p:nvSpPr>
          <p:cNvPr id="7" name="Rectangle 4"/>
          <p:cNvSpPr>
            <a:spLocks noChangeArrowheads="1"/>
          </p:cNvSpPr>
          <p:nvPr/>
        </p:nvSpPr>
        <p:spPr bwMode="auto">
          <a:xfrm>
            <a:off x="7633559" y="3171169"/>
            <a:ext cx="2832100" cy="369326"/>
          </a:xfrm>
          <a:prstGeom prst="rect">
            <a:avLst/>
          </a:prstGeom>
          <a:solidFill>
            <a:srgbClr val="00FFCC"/>
          </a:solidFill>
          <a:ln w="12700">
            <a:solidFill>
              <a:schemeClr val="tx1"/>
            </a:solidFill>
            <a:miter lim="800000"/>
          </a:ln>
          <a:effectLst/>
        </p:spPr>
        <p:txBody>
          <a:bodyPr wrap="none" anchor="ctr"/>
          <a:lstStyle/>
          <a:p>
            <a:pPr algn="ctr"/>
            <a:r>
              <a:rPr lang="zh-CN" altLang="en-US" dirty="0">
                <a:latin typeface="微软雅黑" panose="020B0503020204020204" pitchFamily="34" charset="-122"/>
                <a:ea typeface="微软雅黑" panose="020B0503020204020204" pitchFamily="34" charset="-122"/>
              </a:rPr>
              <a:t>首部 </a:t>
            </a:r>
            <a:r>
              <a:rPr lang="en-US" altLang="zh-CN" dirty="0">
                <a:latin typeface="微软雅黑" panose="020B0503020204020204" pitchFamily="34" charset="-122"/>
                <a:ea typeface="微软雅黑" panose="020B0503020204020204" pitchFamily="34" charset="-122"/>
              </a:rPr>
              <a:t>(header)</a:t>
            </a:r>
          </a:p>
        </p:txBody>
      </p:sp>
      <p:sp>
        <p:nvSpPr>
          <p:cNvPr id="9" name="Rectangle 5"/>
          <p:cNvSpPr>
            <a:spLocks noChangeArrowheads="1"/>
          </p:cNvSpPr>
          <p:nvPr/>
        </p:nvSpPr>
        <p:spPr bwMode="auto">
          <a:xfrm>
            <a:off x="7633559" y="3784280"/>
            <a:ext cx="2832100" cy="1056289"/>
          </a:xfrm>
          <a:prstGeom prst="rect">
            <a:avLst/>
          </a:prstGeom>
          <a:solidFill>
            <a:srgbClr val="FF66FF"/>
          </a:solidFill>
          <a:ln w="12700">
            <a:solidFill>
              <a:schemeClr val="tx1"/>
            </a:solidFill>
            <a:miter lim="800000"/>
          </a:ln>
          <a:effectLst/>
        </p:spPr>
        <p:txBody>
          <a:bodyPr wrap="none" anchor="ctr"/>
          <a:lstStyle/>
          <a:p>
            <a:pPr algn="ctr"/>
            <a:r>
              <a:rPr lang="zh-CN" altLang="en-US" dirty="0">
                <a:latin typeface="微软雅黑" panose="020B0503020204020204" pitchFamily="34" charset="-122"/>
                <a:ea typeface="微软雅黑" panose="020B0503020204020204" pitchFamily="34" charset="-122"/>
              </a:rPr>
              <a:t>主体 </a:t>
            </a:r>
            <a:r>
              <a:rPr lang="en-US" altLang="zh-CN" dirty="0">
                <a:latin typeface="微软雅黑" panose="020B0503020204020204" pitchFamily="34" charset="-122"/>
                <a:ea typeface="微软雅黑" panose="020B0503020204020204" pitchFamily="34" charset="-122"/>
              </a:rPr>
              <a:t>(body)</a:t>
            </a:r>
          </a:p>
        </p:txBody>
      </p:sp>
      <p:sp>
        <p:nvSpPr>
          <p:cNvPr id="10" name="Text Box 7"/>
          <p:cNvSpPr txBox="1">
            <a:spLocks noChangeArrowheads="1"/>
          </p:cNvSpPr>
          <p:nvPr/>
        </p:nvSpPr>
        <p:spPr bwMode="auto">
          <a:xfrm>
            <a:off x="8161651" y="3507012"/>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ctr"/>
            <a:r>
              <a:rPr lang="zh-CN" altLang="en-US" sz="1400" dirty="0">
                <a:latin typeface="微软雅黑" panose="020B0503020204020204" pitchFamily="34" charset="-122"/>
                <a:ea typeface="微软雅黑" panose="020B0503020204020204" pitchFamily="34" charset="-122"/>
              </a:rPr>
              <a:t>空行</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7042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邮件格式</a:t>
            </a:r>
          </a:p>
        </p:txBody>
      </p:sp>
      <p:sp>
        <p:nvSpPr>
          <p:cNvPr id="3" name="内容占位符 2"/>
          <p:cNvSpPr>
            <a:spLocks noGrp="1"/>
          </p:cNvSpPr>
          <p:nvPr>
            <p:ph idx="1"/>
          </p:nvPr>
        </p:nvSpPr>
        <p:spPr/>
        <p:txBody>
          <a:bodyPr/>
          <a:lstStyle/>
          <a:p>
            <a:pPr>
              <a:lnSpc>
                <a:spcPct val="120000"/>
              </a:lnSpc>
              <a:spcAft>
                <a:spcPts val="0"/>
              </a:spcAft>
            </a:pPr>
            <a:r>
              <a:rPr lang="zh-CN" altLang="en-US" dirty="0"/>
              <a:t>RFC 5322—Internet邮件格式</a:t>
            </a:r>
          </a:p>
          <a:p>
            <a:pPr lvl="1">
              <a:lnSpc>
                <a:spcPct val="120000"/>
              </a:lnSpc>
              <a:spcAft>
                <a:spcPts val="0"/>
              </a:spcAft>
            </a:pPr>
            <a:r>
              <a:rPr lang="zh-CN" altLang="en-US" dirty="0">
                <a:solidFill>
                  <a:srgbClr val="7030A0"/>
                </a:solidFill>
              </a:rPr>
              <a:t>基本</a:t>
            </a:r>
            <a:r>
              <a:rPr lang="en-US" altLang="zh-CN" dirty="0">
                <a:solidFill>
                  <a:srgbClr val="7030A0"/>
                </a:solidFill>
              </a:rPr>
              <a:t>ASCII</a:t>
            </a:r>
            <a:r>
              <a:rPr lang="zh-CN" altLang="en-US" dirty="0">
                <a:solidFill>
                  <a:srgbClr val="7030A0"/>
                </a:solidFill>
              </a:rPr>
              <a:t>电子邮件</a:t>
            </a:r>
            <a:r>
              <a:rPr lang="zh-CN" altLang="en-US" dirty="0"/>
              <a:t>使用</a:t>
            </a:r>
            <a:r>
              <a:rPr lang="en-US" altLang="zh-CN" dirty="0"/>
              <a:t>RFC 5322</a:t>
            </a:r>
          </a:p>
          <a:p>
            <a:pPr lvl="1">
              <a:lnSpc>
                <a:spcPct val="120000"/>
              </a:lnSpc>
              <a:spcAft>
                <a:spcPts val="0"/>
              </a:spcAft>
            </a:pPr>
            <a:r>
              <a:rPr lang="en-US" altLang="zh-CN" dirty="0" err="1"/>
              <a:t>最新修订的</a:t>
            </a:r>
            <a:r>
              <a:rPr lang="zh-CN" altLang="en-US" dirty="0">
                <a:sym typeface="+mn-ea"/>
              </a:rPr>
              <a:t>Internet</a:t>
            </a:r>
            <a:r>
              <a:rPr lang="zh-CN" altLang="en-US" dirty="0"/>
              <a:t>邮件</a:t>
            </a:r>
            <a:r>
              <a:rPr lang="en-US" altLang="zh-CN" dirty="0" err="1"/>
              <a:t>格式</a:t>
            </a:r>
            <a:r>
              <a:rPr lang="zh-CN" altLang="en-US" dirty="0"/>
              <a:t>，其前身是</a:t>
            </a:r>
            <a:r>
              <a:rPr lang="en-US" altLang="zh-CN" dirty="0"/>
              <a:t>RFC 822</a:t>
            </a:r>
          </a:p>
          <a:p>
            <a:pPr lvl="0">
              <a:lnSpc>
                <a:spcPct val="120000"/>
              </a:lnSpc>
              <a:spcAft>
                <a:spcPts val="0"/>
              </a:spcAft>
            </a:pPr>
            <a:r>
              <a:rPr lang="en-US" altLang="zh-CN" dirty="0"/>
              <a:t>MIME(Multipurpose Internet Mail Extensions)—</a:t>
            </a:r>
            <a:r>
              <a:rPr lang="zh-CN" altLang="en-US" dirty="0"/>
              <a:t>多用途</a:t>
            </a:r>
            <a:r>
              <a:rPr lang="en-US" altLang="zh-CN" dirty="0"/>
              <a:t>Internet</a:t>
            </a:r>
            <a:r>
              <a:rPr lang="zh-CN" altLang="en-US" dirty="0"/>
              <a:t>邮件扩展</a:t>
            </a:r>
          </a:p>
          <a:p>
            <a:pPr lvl="1">
              <a:lnSpc>
                <a:spcPct val="120000"/>
              </a:lnSpc>
              <a:spcAft>
                <a:spcPts val="0"/>
              </a:spcAft>
            </a:pPr>
            <a:r>
              <a:rPr lang="zh-CN" altLang="en-US" dirty="0">
                <a:solidFill>
                  <a:srgbClr val="7030A0"/>
                </a:solidFill>
              </a:rPr>
              <a:t>基本格式的多媒体扩展</a:t>
            </a:r>
            <a:endParaRPr lang="zh-CN" altLang="en-US" dirty="0"/>
          </a:p>
          <a:p>
            <a:pPr lvl="1">
              <a:lnSpc>
                <a:spcPct val="120000"/>
              </a:lnSpc>
              <a:spcAft>
                <a:spcPts val="0"/>
              </a:spcAft>
            </a:pPr>
            <a:r>
              <a:rPr lang="zh-CN" altLang="en-US" dirty="0"/>
              <a:t>可传输多媒体消息和二进制文件</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87</a:t>
            </a:fld>
            <a:endParaRPr kumimoji="1" lang="zh-CN" altLang="en-US" dirty="0"/>
          </a:p>
        </p:txBody>
      </p:sp>
    </p:spTree>
    <p:extLst>
      <p:ext uri="{BB962C8B-B14F-4D97-AF65-F5344CB8AC3E}">
        <p14:creationId xmlns:p14="http://schemas.microsoft.com/office/powerpoint/2010/main" val="31143450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RFC 5322</a:t>
            </a:r>
            <a:endParaRPr lang="zh-CN" altLang="en-US"/>
          </a:p>
        </p:txBody>
      </p:sp>
      <p:sp>
        <p:nvSpPr>
          <p:cNvPr id="3" name="内容占位符 2"/>
          <p:cNvSpPr>
            <a:spLocks noGrp="1"/>
          </p:cNvSpPr>
          <p:nvPr>
            <p:ph idx="1"/>
          </p:nvPr>
        </p:nvSpPr>
        <p:spPr/>
        <p:txBody>
          <a:bodyPr/>
          <a:lstStyle/>
          <a:p>
            <a:r>
              <a:rPr lang="zh-CN" altLang="en-US"/>
              <a:t>RFC 5322与邮件传输相关的头字段</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88</a:t>
            </a:fld>
            <a:endParaRPr kumimoji="1" lang="zh-CN" altLang="en-US" dirty="0"/>
          </a:p>
        </p:txBody>
      </p:sp>
      <p:pic>
        <p:nvPicPr>
          <p:cNvPr id="8" name="Picture Placeholder 7" descr="Short Description: &#10;&#10;A table provides R F C 5322 header fields related to message transport.&#10;&#10;Long Description: &#10;&#10;The table has two columns and seven rows. The column headings are as follows from left to right. Header and Meaning. The table data are as follows.&#10;Row 1. Header, To colon. Meaning, Email address (es) of primary recipient(s).&#10;Row 2. Header, Cc colon. Meaning, Email address (es) of secondary recipient(s).&#10;Row 3. Header, Bcc colon. Meaning, Email address (es) for blind carbon copies.&#10;Row 4. Header, From colon. Meaning, Person or people who created the message.&#10;Header, Sender colon. Meaning, Email address of the actual sender.&#10;Header, Received colon. Meaning, Line added by each transfer agent along the route.&#10;Header, Return-Path colon Meaning, Can be used to identify a path back to the sender.&#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2292315" y="2446899"/>
            <a:ext cx="7607369" cy="3158246"/>
          </a:xfrm>
        </p:spPr>
      </p:pic>
      <p:sp>
        <p:nvSpPr>
          <p:cNvPr id="5" name="文本框 4"/>
          <p:cNvSpPr txBox="1"/>
          <p:nvPr/>
        </p:nvSpPr>
        <p:spPr>
          <a:xfrm>
            <a:off x="4283075" y="5563870"/>
            <a:ext cx="3625850" cy="368300"/>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RFC 5322与邮件传输相关的头字段</a:t>
            </a:r>
          </a:p>
        </p:txBody>
      </p:sp>
    </p:spTree>
    <p:extLst>
      <p:ext uri="{BB962C8B-B14F-4D97-AF65-F5344CB8AC3E}">
        <p14:creationId xmlns:p14="http://schemas.microsoft.com/office/powerpoint/2010/main" val="2561772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RFC 5322</a:t>
            </a:r>
            <a:endParaRPr lang="zh-CN" altLang="en-US"/>
          </a:p>
        </p:txBody>
      </p:sp>
      <p:sp>
        <p:nvSpPr>
          <p:cNvPr id="3" name="内容占位符 2"/>
          <p:cNvSpPr>
            <a:spLocks noGrp="1"/>
          </p:cNvSpPr>
          <p:nvPr>
            <p:ph idx="1"/>
          </p:nvPr>
        </p:nvSpPr>
        <p:spPr/>
        <p:txBody>
          <a:bodyPr/>
          <a:lstStyle/>
          <a:p>
            <a:r>
              <a:rPr lang="zh-CN" altLang="en-US"/>
              <a:t>RFC 5322邮件头使用的某些字段</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89</a:t>
            </a:fld>
            <a:endParaRPr kumimoji="1" lang="zh-CN" altLang="en-US" dirty="0"/>
          </a:p>
        </p:txBody>
      </p:sp>
      <p:pic>
        <p:nvPicPr>
          <p:cNvPr id="5" name="Picture Placeholder 7" descr="Short Description:  &#10;&#10;A table provides some fields used in the R F C 5322 message header.&#10;&#10;Long Description:  &#10;&#10;The table has two columns and seven rows. The column headings are as follows from left to right. Header and Meaning. The table data are as follows.&#10;Row 1. Header, Date colon. Meaning, The date and time the message was sent.&#10;Row 2. Header, Reply-To colon. Meaning, Email address to which replies should be sent.&#10;Row 3. Header, Message Id colon. Meaning, Unique number for referencing this message later.&#10;Row 4. Header, In-Reply-To colon. Meaning, Message-Id of the message to which this is a reply.&#10;Row 5. Header, References colon. Meaning, Other relevant Message-I ds.&#10;Row 6. Header, Keywords colon. Meaning, User-chosen keywords.&#10;Row 7. Header, Subject. Meaning, colon Short summary of the message for the one-line display.&#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2266527" y="2537532"/>
            <a:ext cx="7660215" cy="2749931"/>
          </a:xfrm>
        </p:spPr>
      </p:pic>
      <p:sp>
        <p:nvSpPr>
          <p:cNvPr id="7" name="文本框 6"/>
          <p:cNvSpPr txBox="1"/>
          <p:nvPr/>
        </p:nvSpPr>
        <p:spPr>
          <a:xfrm>
            <a:off x="4397375" y="5287645"/>
            <a:ext cx="3397250" cy="368300"/>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RFC 5322邮件头使用的某些字段</a:t>
            </a:r>
          </a:p>
        </p:txBody>
      </p:sp>
    </p:spTree>
    <p:extLst>
      <p:ext uri="{BB962C8B-B14F-4D97-AF65-F5344CB8AC3E}">
        <p14:creationId xmlns:p14="http://schemas.microsoft.com/office/powerpoint/2010/main" val="3406087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7" y="365126"/>
            <a:ext cx="8576721" cy="879086"/>
          </a:xfrm>
        </p:spPr>
        <p:txBody>
          <a:bodyPr>
            <a:normAutofit/>
          </a:bodyPr>
          <a:lstStyle/>
          <a:p>
            <a:r>
              <a:rPr kumimoji="1" lang="zh-CN" dirty="0">
                <a:sym typeface="+mn-ea"/>
              </a:rPr>
              <a:t>应用进程通信方式</a:t>
            </a:r>
            <a:endParaRPr lang="zh-CN" altLang="en-US" dirty="0"/>
          </a:p>
        </p:txBody>
      </p:sp>
      <p:sp>
        <p:nvSpPr>
          <p:cNvPr id="3" name="内容占位符 2"/>
          <p:cNvSpPr>
            <a:spLocks noGrp="1"/>
          </p:cNvSpPr>
          <p:nvPr>
            <p:ph idx="1"/>
          </p:nvPr>
        </p:nvSpPr>
        <p:spPr>
          <a:xfrm>
            <a:off x="838200" y="2014220"/>
            <a:ext cx="10529570" cy="4355465"/>
          </a:xfrm>
        </p:spPr>
        <p:txBody>
          <a:bodyPr>
            <a:noAutofit/>
          </a:bodyPr>
          <a:lstStyle/>
          <a:p>
            <a:pPr algn="just">
              <a:lnSpc>
                <a:spcPct val="110000"/>
              </a:lnSpc>
            </a:pPr>
            <a:r>
              <a:rPr lang="zh-CN" altLang="en-US" dirty="0">
                <a:solidFill>
                  <a:schemeClr val="tx1"/>
                </a:solidFill>
                <a:cs typeface="微软雅黑" panose="020B0503020204020204" pitchFamily="34" charset="-122"/>
                <a:sym typeface="+mn-ea"/>
              </a:rPr>
              <a:t>应用层的许多协议是</a:t>
            </a:r>
            <a:r>
              <a:rPr lang="zh-CN" altLang="en-US" dirty="0">
                <a:cs typeface="微软雅黑" panose="020B0503020204020204" pitchFamily="34" charset="-122"/>
                <a:sym typeface="+mn-ea"/>
              </a:rPr>
              <a:t>基于C/S方式</a:t>
            </a:r>
            <a:r>
              <a:rPr lang="zh-CN" altLang="en-US" dirty="0">
                <a:solidFill>
                  <a:schemeClr val="tx1"/>
                </a:solidFill>
                <a:cs typeface="微软雅黑" panose="020B0503020204020204" pitchFamily="34" charset="-122"/>
                <a:sym typeface="+mn-ea"/>
              </a:rPr>
              <a:t>，例如，在移动互联网环境下，每个应用</a:t>
            </a:r>
            <a:r>
              <a:rPr lang="en-US" altLang="zh-CN" dirty="0">
                <a:solidFill>
                  <a:schemeClr val="tx1"/>
                </a:solidFill>
                <a:cs typeface="微软雅黑" panose="020B0503020204020204" pitchFamily="34" charset="-122"/>
                <a:sym typeface="+mn-ea"/>
              </a:rPr>
              <a:t>APP</a:t>
            </a:r>
            <a:r>
              <a:rPr lang="zh-CN" altLang="en-US" dirty="0">
                <a:solidFill>
                  <a:schemeClr val="tx1"/>
                </a:solidFill>
                <a:cs typeface="微软雅黑" panose="020B0503020204020204" pitchFamily="34" charset="-122"/>
                <a:sym typeface="+mn-ea"/>
              </a:rPr>
              <a:t>都是一个客户端</a:t>
            </a:r>
          </a:p>
          <a:p>
            <a:pPr lvl="1" algn="just">
              <a:lnSpc>
                <a:spcPct val="110000"/>
              </a:lnSpc>
            </a:pPr>
            <a:r>
              <a:rPr lang="zh-CN" altLang="en-US" dirty="0">
                <a:solidFill>
                  <a:schemeClr val="tx1"/>
                </a:solidFill>
                <a:cs typeface="微软雅黑" panose="020B0503020204020204" pitchFamily="34" charset="-122"/>
                <a:sym typeface="+mn-ea"/>
              </a:rPr>
              <a:t>客户(client)和服务器(server)是指通信中所涉及的2个</a:t>
            </a:r>
            <a:r>
              <a:rPr kumimoji="1" lang="zh-CN" altLang="en-US" noProof="0" dirty="0">
                <a:ln>
                  <a:noFill/>
                </a:ln>
                <a:solidFill>
                  <a:srgbClr val="C00000"/>
                </a:solidFill>
                <a:effectLst/>
                <a:uLnTx/>
                <a:uFillTx/>
                <a:cs typeface="微软雅黑" panose="020B0503020204020204" pitchFamily="34" charset="-122"/>
                <a:sym typeface="+mn-ea"/>
              </a:rPr>
              <a:t>应用进程</a:t>
            </a:r>
          </a:p>
          <a:p>
            <a:pPr lvl="1" algn="just">
              <a:lnSpc>
                <a:spcPct val="110000"/>
              </a:lnSpc>
            </a:pPr>
            <a:r>
              <a:rPr lang="zh-CN" altLang="en-US" dirty="0">
                <a:solidFill>
                  <a:srgbClr val="7030A0"/>
                </a:solidFill>
                <a:sym typeface="+mn-ea"/>
              </a:rPr>
              <a:t>客户/服务器</a:t>
            </a:r>
            <a:r>
              <a:rPr lang="zh-CN" altLang="en-US" dirty="0">
                <a:cs typeface="微软雅黑" panose="020B0503020204020204" pitchFamily="34" charset="-122"/>
                <a:sym typeface="+mn-ea"/>
              </a:rPr>
              <a:t>方式描述的是</a:t>
            </a:r>
            <a:r>
              <a:rPr lang="zh-CN" altLang="en-US" dirty="0">
                <a:solidFill>
                  <a:srgbClr val="7030A0"/>
                </a:solidFill>
                <a:sym typeface="+mn-ea"/>
              </a:rPr>
              <a:t>应用进程之间</a:t>
            </a:r>
            <a:r>
              <a:rPr kumimoji="1" lang="zh-CN" altLang="en-US" noProof="0" dirty="0">
                <a:ln>
                  <a:noFill/>
                </a:ln>
                <a:solidFill>
                  <a:srgbClr val="C00000"/>
                </a:solidFill>
                <a:effectLst/>
                <a:uLnTx/>
                <a:uFillTx/>
                <a:cs typeface="微软雅黑" panose="020B0503020204020204" pitchFamily="34" charset="-122"/>
                <a:sym typeface="+mn-ea"/>
              </a:rPr>
              <a:t>服务和被服务</a:t>
            </a:r>
            <a:r>
              <a:rPr lang="zh-CN" altLang="en-US" dirty="0">
                <a:cs typeface="微软雅黑" panose="020B0503020204020204" pitchFamily="34" charset="-122"/>
                <a:sym typeface="+mn-ea"/>
              </a:rPr>
              <a:t>的关系</a:t>
            </a:r>
          </a:p>
          <a:p>
            <a:pPr lvl="1" algn="just">
              <a:lnSpc>
                <a:spcPct val="110000"/>
              </a:lnSpc>
            </a:pPr>
            <a:r>
              <a:rPr kumimoji="1" lang="zh-CN" altLang="en-US" noProof="0" dirty="0">
                <a:ln>
                  <a:noFill/>
                </a:ln>
                <a:solidFill>
                  <a:srgbClr val="C00000"/>
                </a:solidFill>
                <a:effectLst/>
                <a:uLnTx/>
                <a:uFillTx/>
                <a:cs typeface="微软雅黑" panose="020B0503020204020204" pitchFamily="34" charset="-122"/>
                <a:sym typeface="+mn-ea"/>
              </a:rPr>
              <a:t>客户</a:t>
            </a:r>
            <a:r>
              <a:rPr lang="zh-CN" altLang="en-US" dirty="0">
                <a:cs typeface="微软雅黑" panose="020B0503020204020204" pitchFamily="34" charset="-122"/>
                <a:sym typeface="+mn-ea"/>
              </a:rPr>
              <a:t>是服务请求方（</a:t>
            </a:r>
            <a:r>
              <a:rPr kumimoji="1" lang="zh-CN" altLang="en-US" noProof="0" dirty="0">
                <a:ln>
                  <a:noFill/>
                </a:ln>
                <a:solidFill>
                  <a:srgbClr val="C00000"/>
                </a:solidFill>
                <a:effectLst/>
                <a:uLnTx/>
                <a:uFillTx/>
                <a:cs typeface="微软雅黑" panose="020B0503020204020204" pitchFamily="34" charset="-122"/>
                <a:sym typeface="+mn-ea"/>
              </a:rPr>
              <a:t>主动</a:t>
            </a:r>
            <a:r>
              <a:rPr lang="zh-CN" altLang="en-US" dirty="0">
                <a:cs typeface="微软雅黑" panose="020B0503020204020204" pitchFamily="34" charset="-122"/>
                <a:sym typeface="+mn-ea"/>
              </a:rPr>
              <a:t>请求服务，被服务）</a:t>
            </a:r>
            <a:endParaRPr lang="en-US" altLang="zh-CN" dirty="0">
              <a:cs typeface="微软雅黑" panose="020B0503020204020204" pitchFamily="34" charset="-122"/>
              <a:sym typeface="+mn-ea"/>
            </a:endParaRPr>
          </a:p>
          <a:p>
            <a:pPr lvl="1" algn="just">
              <a:lnSpc>
                <a:spcPct val="110000"/>
              </a:lnSpc>
            </a:pPr>
            <a:r>
              <a:rPr kumimoji="1" lang="zh-CN" altLang="en-US" noProof="0" dirty="0">
                <a:ln>
                  <a:noFill/>
                </a:ln>
                <a:solidFill>
                  <a:srgbClr val="C00000"/>
                </a:solidFill>
                <a:effectLst/>
                <a:uLnTx/>
                <a:uFillTx/>
                <a:cs typeface="微软雅黑" panose="020B0503020204020204" pitchFamily="34" charset="-122"/>
                <a:sym typeface="+mn-ea"/>
              </a:rPr>
              <a:t>服务器</a:t>
            </a:r>
            <a:r>
              <a:rPr lang="zh-CN" altLang="en-US" dirty="0">
                <a:cs typeface="微软雅黑" panose="020B0503020204020204" pitchFamily="34" charset="-122"/>
                <a:sym typeface="+mn-ea"/>
              </a:rPr>
              <a:t>是服务提供方（</a:t>
            </a:r>
            <a:r>
              <a:rPr kumimoji="1" lang="zh-CN" altLang="en-US" noProof="0" dirty="0">
                <a:ln>
                  <a:noFill/>
                </a:ln>
                <a:solidFill>
                  <a:srgbClr val="C00000"/>
                </a:solidFill>
                <a:effectLst/>
                <a:uLnTx/>
                <a:uFillTx/>
                <a:cs typeface="微软雅黑" panose="020B0503020204020204" pitchFamily="34" charset="-122"/>
                <a:sym typeface="+mn-ea"/>
              </a:rPr>
              <a:t>被动</a:t>
            </a:r>
            <a:r>
              <a:rPr lang="zh-CN" altLang="en-US" dirty="0">
                <a:cs typeface="微软雅黑" panose="020B0503020204020204" pitchFamily="34" charset="-122"/>
                <a:sym typeface="+mn-ea"/>
              </a:rPr>
              <a:t>接受服务请求，提供服务）</a:t>
            </a:r>
            <a:endParaRPr lang="en-US" altLang="zh-CN" dirty="0">
              <a:cs typeface="微软雅黑" panose="020B0503020204020204" pitchFamily="34" charset="-122"/>
            </a:endParaRPr>
          </a:p>
          <a:p>
            <a:pPr algn="just">
              <a:lnSpc>
                <a:spcPct val="110000"/>
              </a:lnSpc>
              <a:buClrTx/>
              <a:buSzTx/>
            </a:pPr>
            <a:r>
              <a:rPr lang="zh-CN" altLang="en-US" dirty="0">
                <a:latin typeface="微软雅黑" panose="020B0503020204020204" pitchFamily="34" charset="-122"/>
                <a:ea typeface="微软雅黑" panose="020B0503020204020204" pitchFamily="34" charset="-122"/>
                <a:sym typeface="+mn-ea"/>
              </a:rPr>
              <a:t>C/S方式可以是面向连接的，也可以是无连接的</a:t>
            </a:r>
          </a:p>
          <a:p>
            <a:pPr algn="just">
              <a:lnSpc>
                <a:spcPct val="110000"/>
              </a:lnSpc>
              <a:buClrTx/>
              <a:buSzTx/>
            </a:pPr>
            <a:r>
              <a:rPr kumimoji="1" lang="zh-CN" altLang="en-US" noProof="0" dirty="0">
                <a:ln>
                  <a:noFill/>
                </a:ln>
                <a:solidFill>
                  <a:srgbClr val="C00000"/>
                </a:solidFill>
                <a:effectLst/>
                <a:uLnTx/>
                <a:uFillTx/>
                <a:sym typeface="+mn-ea"/>
              </a:rPr>
              <a:t>面向连接时，C/S通信关系一旦建立，通信就是双向的</a:t>
            </a:r>
            <a:r>
              <a:rPr lang="zh-CN" altLang="en-US" dirty="0">
                <a:latin typeface="Times New Roman" panose="02020603050405020304" charset="0"/>
                <a:sym typeface="+mn-ea"/>
              </a:rPr>
              <a:t>，双方地位平等，都可发送和接收数据</a:t>
            </a:r>
            <a:endParaRPr lang="en-US" altLang="zh-CN" dirty="0">
              <a:cs typeface="微软雅黑" panose="020B0503020204020204" pitchFamily="34" charset="-122"/>
            </a:endParaRPr>
          </a:p>
        </p:txBody>
      </p:sp>
      <p:sp>
        <p:nvSpPr>
          <p:cNvPr id="10" name="灯片编号占位符 9"/>
          <p:cNvSpPr>
            <a:spLocks noGrp="1"/>
          </p:cNvSpPr>
          <p:nvPr>
            <p:ph type="sldNum" sz="quarter" idx="12"/>
          </p:nvPr>
        </p:nvSpPr>
        <p:spPr/>
        <p:txBody>
          <a:bodyPr/>
          <a:lstStyle/>
          <a:p>
            <a:fld id="{8D4D1E41-7A09-AB4A-A4E1-09765ADA2698}" type="slidenum">
              <a:rPr kumimoji="1" lang="zh-CN" altLang="en-US" smtClean="0"/>
              <a:t>9</a:t>
            </a:fld>
            <a:endParaRPr kumimoji="1" lang="zh-CN" altLang="en-US" dirty="0"/>
          </a:p>
        </p:txBody>
      </p:sp>
      <p:sp>
        <p:nvSpPr>
          <p:cNvPr id="4" name="内容占位符 2"/>
          <p:cNvSpPr>
            <a:spLocks noGrp="1"/>
          </p:cNvSpPr>
          <p:nvPr/>
        </p:nvSpPr>
        <p:spPr>
          <a:xfrm>
            <a:off x="838200" y="1351915"/>
            <a:ext cx="10330815" cy="662940"/>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en-US" altLang="zh-CN" dirty="0">
                <a:solidFill>
                  <a:schemeClr val="tx1"/>
                </a:solidFill>
                <a:cs typeface="微软雅黑" panose="020B0503020204020204" pitchFamily="34" charset="-122"/>
                <a:sym typeface="+mn-ea"/>
              </a:rPr>
              <a:t>(1)</a:t>
            </a:r>
            <a:r>
              <a:rPr lang="zh-CN" altLang="en-US" dirty="0">
                <a:cs typeface="微软雅黑" panose="020B0503020204020204" pitchFamily="34" charset="-122"/>
                <a:sym typeface="+mn-ea"/>
              </a:rPr>
              <a:t>客户</a:t>
            </a:r>
            <a:r>
              <a:rPr lang="en-US" altLang="zh-CN" dirty="0">
                <a:cs typeface="微软雅黑" panose="020B0503020204020204" pitchFamily="34" charset="-122"/>
                <a:sym typeface="+mn-ea"/>
              </a:rPr>
              <a:t>/</a:t>
            </a:r>
            <a:r>
              <a:rPr lang="zh-CN" altLang="en-US" dirty="0">
                <a:cs typeface="微软雅黑" panose="020B0503020204020204" pitchFamily="34" charset="-122"/>
                <a:sym typeface="+mn-ea"/>
              </a:rPr>
              <a:t>服务器（</a:t>
            </a:r>
            <a:r>
              <a:rPr lang="en-US" altLang="zh-CN" dirty="0">
                <a:cs typeface="微软雅黑" panose="020B0503020204020204" pitchFamily="34" charset="-122"/>
                <a:sym typeface="+mn-ea"/>
              </a:rPr>
              <a:t>C/S, Client/Server</a:t>
            </a:r>
            <a:r>
              <a:rPr lang="zh-CN" altLang="en-US" dirty="0">
                <a:cs typeface="微软雅黑" panose="020B0503020204020204" pitchFamily="34" charset="-122"/>
                <a:sym typeface="+mn-ea"/>
              </a:rPr>
              <a:t>）方式</a:t>
            </a:r>
            <a:endParaRPr kumimoji="1" lang="zh-CN" altLang="en-US" dirty="0">
              <a:solidFill>
                <a:schemeClr val="tx1"/>
              </a:solidFill>
              <a:cs typeface="微软雅黑" panose="020B0503020204020204" pitchFamily="34" charset="-122"/>
              <a:sym typeface="+mn-ea"/>
            </a:endParaRPr>
          </a:p>
        </p:txBody>
      </p:sp>
      <p:sp>
        <p:nvSpPr>
          <p:cNvPr id="5" name="日期占位符 4"/>
          <p:cNvSpPr>
            <a:spLocks noGrp="1"/>
          </p:cNvSpPr>
          <p:nvPr>
            <p:ph type="dt" sz="half" idx="10"/>
          </p:nvPr>
        </p:nvSpPr>
        <p:spPr/>
        <p:txBody>
          <a:bodyPr/>
          <a:lstStyle/>
          <a:p>
            <a:r>
              <a:rPr lang="en-US" altLang="zh-CN" dirty="0">
                <a:latin typeface="微软雅黑" panose="020B0503020204020204" pitchFamily="34" charset="-122"/>
                <a:ea typeface="微软雅黑" panose="020B0503020204020204" pitchFamily="34" charset="-122"/>
              </a:rPr>
              <a:t>7.1 </a:t>
            </a:r>
            <a:r>
              <a:rPr lang="zh-CN" altLang="en-US" dirty="0">
                <a:latin typeface="微软雅黑" panose="020B0503020204020204" pitchFamily="34" charset="-122"/>
                <a:ea typeface="微软雅黑" panose="020B0503020204020204" pitchFamily="34" charset="-122"/>
              </a:rPr>
              <a:t>应用层概述</a:t>
            </a:r>
          </a:p>
        </p:txBody>
      </p:sp>
    </p:spTree>
    <p:extLst>
      <p:ext uri="{BB962C8B-B14F-4D97-AF65-F5344CB8AC3E}">
        <p14:creationId xmlns:p14="http://schemas.microsoft.com/office/powerpoint/2010/main" val="1774333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MIME</a:t>
            </a:r>
            <a:endParaRPr lang="zh-CN" altLang="en-US"/>
          </a:p>
        </p:txBody>
      </p:sp>
      <p:sp>
        <p:nvSpPr>
          <p:cNvPr id="3" name="内容占位符 2"/>
          <p:cNvSpPr>
            <a:spLocks noGrp="1"/>
          </p:cNvSpPr>
          <p:nvPr>
            <p:ph idx="1"/>
          </p:nvPr>
        </p:nvSpPr>
        <p:spPr/>
        <p:txBody>
          <a:bodyPr/>
          <a:lstStyle/>
          <a:p>
            <a:pPr>
              <a:lnSpc>
                <a:spcPct val="120000"/>
              </a:lnSpc>
              <a:spcAft>
                <a:spcPts val="0"/>
              </a:spcAft>
            </a:pPr>
            <a:r>
              <a:rPr lang="zh-CN" altLang="en-US" dirty="0">
                <a:sym typeface="+mn-ea"/>
              </a:rPr>
              <a:t>MIME沿用了RFC 822格式，但是加入了消息体结构，定义了非ASCII消息编码规则</a:t>
            </a:r>
          </a:p>
          <a:p>
            <a:pPr>
              <a:lnSpc>
                <a:spcPct val="120000"/>
              </a:lnSpc>
              <a:spcAft>
                <a:spcPts val="0"/>
              </a:spcAft>
            </a:pPr>
            <a:r>
              <a:rPr lang="zh-CN" altLang="en-US" dirty="0">
                <a:sym typeface="+mn-ea"/>
              </a:rPr>
              <a:t>MIME类型的消息可以使用现有的邮件程序和协议进行传送，但是需要用户代理能够解释MIME格式</a:t>
            </a:r>
            <a:endParaRPr lang="en-US" altLang="zh-CN" dirty="0">
              <a:sym typeface="+mn-ea"/>
            </a:endParaRPr>
          </a:p>
          <a:p>
            <a:pPr>
              <a:lnSpc>
                <a:spcPct val="120000"/>
              </a:lnSpc>
              <a:spcAft>
                <a:spcPts val="0"/>
              </a:spcAft>
            </a:pPr>
            <a:endParaRPr lang="zh-CN" altLang="en-US" dirty="0">
              <a:sym typeface="+mn-ea"/>
            </a:endParaRP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90</a:t>
            </a:fld>
            <a:endParaRPr kumimoji="1" lang="zh-CN" altLang="en-US" dirty="0"/>
          </a:p>
        </p:txBody>
      </p:sp>
      <p:pic>
        <p:nvPicPr>
          <p:cNvPr id="7" name="Picture Placeholder 7" descr="Short Description:&#10;&#10;A table provides Message headers added by M I M E.&#10;&#10;Long Description:  &#10;&#10;The table has two columns and five rows. The column headings are as follows from left to right. Header and Meaning. The table data are as follows.&#10;Row 1. Header, M I M E Version colon. Meaning, Identifies the M I M E version.&#10;Row 2. Header, Content Description colon. Meaning, Human-readable string telling what is in the message.&#10;Row 3. Header, Content I d colon. Meaning, Unique identifier.&#10;Row 4. Header, Content Transfer Encoding colon. Meaning, How the body is wrapped for transmission&#10;Row 5. Header, Content Type colon. Meaning, Type and format of the content&#10;&#10;"/>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196340" y="3804105"/>
            <a:ext cx="7816012" cy="1982870"/>
          </a:xfrm>
          <a:prstGeom prst="rect">
            <a:avLst/>
          </a:prstGeom>
          <a:noFill/>
          <a:ln>
            <a:noFill/>
          </a:ln>
        </p:spPr>
      </p:pic>
      <p:sp>
        <p:nvSpPr>
          <p:cNvPr id="8" name="文本框 7"/>
          <p:cNvSpPr txBox="1"/>
          <p:nvPr/>
        </p:nvSpPr>
        <p:spPr>
          <a:xfrm>
            <a:off x="4920615" y="5863528"/>
            <a:ext cx="2696572" cy="400110"/>
          </a:xfrm>
          <a:prstGeom prst="rect">
            <a:avLst/>
          </a:prstGeom>
          <a:noFill/>
        </p:spPr>
        <p:txBody>
          <a:bodyPr wrap="none" rtlCol="0" anchor="t">
            <a:spAutoFit/>
          </a:bodyPr>
          <a:lstStyle/>
          <a:p>
            <a:pPr lvl="0" algn="l">
              <a:buClrTx/>
              <a:buSzTx/>
              <a:buFontTx/>
            </a:pPr>
            <a:r>
              <a:rPr sz="2000" dirty="0" err="1">
                <a:latin typeface="微软雅黑" panose="020B0503020204020204" pitchFamily="34" charset="-122"/>
                <a:ea typeface="微软雅黑" panose="020B0503020204020204" pitchFamily="34" charset="-122"/>
                <a:cs typeface="微软雅黑" panose="020B0503020204020204" pitchFamily="34" charset="-122"/>
                <a:sym typeface="+mn-ea"/>
              </a:rPr>
              <a:t>MIME增加的消息头部</a:t>
            </a:r>
            <a:endParaRPr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18994985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MIME</a:t>
            </a:r>
          </a:p>
        </p:txBody>
      </p:sp>
      <p:sp>
        <p:nvSpPr>
          <p:cNvPr id="3" name="内容占位符 2"/>
          <p:cNvSpPr>
            <a:spLocks noGrp="1"/>
          </p:cNvSpPr>
          <p:nvPr>
            <p:ph idx="1"/>
          </p:nvPr>
        </p:nvSpPr>
        <p:spPr>
          <a:xfrm>
            <a:off x="838786" y="1450771"/>
            <a:ext cx="10514428" cy="4586694"/>
          </a:xfrm>
        </p:spPr>
        <p:txBody>
          <a:bodyPr/>
          <a:lstStyle/>
          <a:p>
            <a:r>
              <a:rPr lang="en-US" altLang="zh-CN" dirty="0"/>
              <a:t>MIME</a:t>
            </a:r>
            <a:r>
              <a:rPr lang="zh-CN" altLang="en-US" dirty="0"/>
              <a:t>编码方案</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8" name="页脚占位符 4"/>
          <p:cNvSpPr>
            <a:spLocks noGrp="1"/>
          </p:cNvSpPr>
          <p:nvPr>
            <p:ph type="ftr" sz="quarter" idx="11"/>
          </p:nvPr>
        </p:nvSpPr>
        <p:spPr/>
        <p:txBody>
          <a:bodyPr/>
          <a:lstStyle/>
          <a:p>
            <a:r>
              <a:rPr kumimoji="1" lang="zh-CN" altLang="en-US" dirty="0"/>
              <a:t>引自：计算机网络，谢希仁</a:t>
            </a:r>
            <a:endParaRPr kumimoji="1" lang="zh-CN"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91</a:t>
            </a:fld>
            <a:endParaRPr kumimoji="1" lang="zh-CN" altLang="en-US" dirty="0"/>
          </a:p>
        </p:txBody>
      </p:sp>
      <p:graphicFrame>
        <p:nvGraphicFramePr>
          <p:cNvPr id="7" name="Group 34"/>
          <p:cNvGraphicFramePr>
            <a:graphicFrameLocks noGrp="1"/>
          </p:cNvGraphicFramePr>
          <p:nvPr>
            <p:extLst>
              <p:ext uri="{D42A27DB-BD31-4B8C-83A1-F6EECF244321}">
                <p14:modId xmlns:p14="http://schemas.microsoft.com/office/powerpoint/2010/main" val="2929457296"/>
              </p:ext>
            </p:extLst>
          </p:nvPr>
        </p:nvGraphicFramePr>
        <p:xfrm>
          <a:off x="1307508" y="1986805"/>
          <a:ext cx="9495692" cy="4276579"/>
        </p:xfrm>
        <a:graphic>
          <a:graphicData uri="http://schemas.openxmlformats.org/drawingml/2006/table">
            <a:tbl>
              <a:tblPr firstRow="1" bandRow="1">
                <a:tableStyleId>{5C22544A-7EE6-4342-B048-85BDC9FD1C3A}</a:tableStyleId>
              </a:tblPr>
              <a:tblGrid>
                <a:gridCol w="1387616">
                  <a:extLst>
                    <a:ext uri="{9D8B030D-6E8A-4147-A177-3AD203B41FA5}">
                      <a16:colId xmlns:a16="http://schemas.microsoft.com/office/drawing/2014/main" val="20000"/>
                    </a:ext>
                  </a:extLst>
                </a:gridCol>
                <a:gridCol w="8108076">
                  <a:extLst>
                    <a:ext uri="{9D8B030D-6E8A-4147-A177-3AD203B41FA5}">
                      <a16:colId xmlns:a16="http://schemas.microsoft.com/office/drawing/2014/main" val="20001"/>
                    </a:ext>
                  </a:extLst>
                </a:gridCol>
              </a:tblGrid>
              <a:tr h="477990">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编码方法</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说明</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62586">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7bit</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7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位 </a:t>
                      </a: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ASCII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编码，每行不能超过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1000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个字符（包括回车和换行）。</a:t>
                      </a:r>
                      <a:endPar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l"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缺省编码方法。</a:t>
                      </a:r>
                      <a:endParaRPr kumimoji="1" lang="ko-KR" altLang="en-US" sz="2000" b="0" i="0" u="none" strike="noStrike" cap="none" normalizeH="0" baseline="0" dirty="0">
                        <a:ln>
                          <a:noFill/>
                        </a:ln>
                        <a:solidFill>
                          <a:schemeClr val="tx1"/>
                        </a:solidFill>
                        <a:effectLst/>
                        <a:latin typeface="微软雅黑" panose="020B0503020204020204" pitchFamily="34" charset="-122"/>
                        <a:ea typeface="굴림" pitchFamily="50" charset="-127"/>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63431">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8bit</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8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位非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ASCII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编码，每行不能超过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1000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个字节（包括回车和换行）。</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533">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Binary</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8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位非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ASCII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编码，任意长度的字节串。</a:t>
                      </a:r>
                      <a:endParaRPr kumimoji="1" lang="ko-KR" altLang="en-US" sz="2000" b="0" i="0" u="none" strike="noStrike" cap="none" normalizeH="0" baseline="0" dirty="0">
                        <a:ln>
                          <a:noFill/>
                        </a:ln>
                        <a:solidFill>
                          <a:schemeClr val="tx1"/>
                        </a:solidFill>
                        <a:effectLst/>
                        <a:latin typeface="微软雅黑" panose="020B0503020204020204" pitchFamily="34" charset="-122"/>
                        <a:ea typeface="굴림" pitchFamily="50" charset="-127"/>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8900">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Base64</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just"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将任意长度的字节串转换为用 </a:t>
                      </a:r>
                      <a:r>
                        <a:rPr kumimoji="1" lang="en-US" altLang="zh-CN"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7 </a:t>
                      </a:r>
                      <a:r>
                        <a:rPr kumimoji="1" lang="zh-CN" altLang="en-US"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位 </a:t>
                      </a:r>
                      <a:r>
                        <a:rPr kumimoji="1" lang="en-US" altLang="zh-CN"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ASCII </a:t>
                      </a:r>
                      <a:r>
                        <a:rPr kumimoji="1" lang="zh-CN" altLang="en-US"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rPr>
                        <a:t>编码表示的字符串。可用于二进制和非文本数据的编码。</a:t>
                      </a:r>
                      <a:endParaRPr kumimoji="1" lang="ko-KR" altLang="en-US" sz="2000" b="0" u="none" strike="noStrike" kern="1200" cap="none" normalizeH="0" baseline="0" dirty="0">
                        <a:ln>
                          <a:noFill/>
                        </a:ln>
                        <a:solidFill>
                          <a:schemeClr val="dk1"/>
                        </a:solidFill>
                        <a:effectLst/>
                        <a:latin typeface="微软雅黑" panose="020B0503020204020204" pitchFamily="34" charset="-122"/>
                        <a:ea typeface="微软雅黑" panose="020B0503020204020204" pitchFamily="34" charset="-122"/>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4113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en-US" altLang="ko-KR" sz="2000" b="0" u="none" strike="noStrike" cap="none" normalizeH="0" baseline="0" dirty="0">
                          <a:ln>
                            <a:noFill/>
                          </a:ln>
                          <a:effectLst/>
                          <a:latin typeface="微软雅黑" panose="020B0503020204020204" pitchFamily="34" charset="-122"/>
                          <a:ea typeface="微软雅黑" panose="020B0503020204020204" pitchFamily="34" charset="-122"/>
                        </a:rPr>
                        <a:t>Quoted-printable</a:t>
                      </a:r>
                      <a:endParaRPr kumimoji="1" lang="en-US" altLang="ko-K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just" defTabSz="914400" rtl="0" eaLnBrk="1" fontAlgn="base" latinLnBrk="1" hangingPunct="1">
                        <a:lnSpc>
                          <a:spcPct val="100000"/>
                        </a:lnSpc>
                        <a:spcBef>
                          <a:spcPts val="0"/>
                        </a:spcBef>
                        <a:spcAft>
                          <a:spcPct val="0"/>
                        </a:spcAft>
                        <a:buClr>
                          <a:schemeClr val="folHlink"/>
                        </a:buClr>
                        <a:buSzPct val="60000"/>
                        <a:buFont typeface="Wingdings" panose="05000000000000000000" pitchFamily="2" charset="2"/>
                        <a:buNone/>
                      </a:pP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将任意长度的字节串转换为 </a:t>
                      </a:r>
                      <a:r>
                        <a:rPr kumimoji="1" lang="en-US" altLang="zh-CN" sz="2000" b="0" u="none" strike="noStrike" cap="none" normalizeH="0" baseline="0" dirty="0">
                          <a:ln>
                            <a:noFill/>
                          </a:ln>
                          <a:effectLst/>
                          <a:latin typeface="微软雅黑" panose="020B0503020204020204" pitchFamily="34" charset="-122"/>
                          <a:ea typeface="微软雅黑" panose="020B0503020204020204" pitchFamily="34" charset="-122"/>
                        </a:rPr>
                        <a:t>ASCII </a:t>
                      </a:r>
                      <a:r>
                        <a:rPr kumimoji="1" lang="zh-CN" altLang="en-US" sz="2000" b="0" u="none" strike="noStrike" cap="none" normalizeH="0" baseline="0" dirty="0">
                          <a:ln>
                            <a:noFill/>
                          </a:ln>
                          <a:effectLst/>
                          <a:latin typeface="微软雅黑" panose="020B0503020204020204" pitchFamily="34" charset="-122"/>
                          <a:ea typeface="微软雅黑" panose="020B0503020204020204" pitchFamily="34" charset="-122"/>
                        </a:rPr>
                        <a:t>编码表示的字符串。可用于二进制和非文本数据的编码。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488421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MIME</a:t>
            </a:r>
          </a:p>
        </p:txBody>
      </p:sp>
      <p:sp>
        <p:nvSpPr>
          <p:cNvPr id="3" name="内容占位符 2"/>
          <p:cNvSpPr>
            <a:spLocks noGrp="1"/>
          </p:cNvSpPr>
          <p:nvPr>
            <p:ph idx="1"/>
          </p:nvPr>
        </p:nvSpPr>
        <p:spPr>
          <a:xfrm>
            <a:off x="838200" y="1510758"/>
            <a:ext cx="10515600" cy="4586694"/>
          </a:xfrm>
        </p:spPr>
        <p:txBody>
          <a:bodyPr>
            <a:normAutofit/>
          </a:bodyPr>
          <a:lstStyle/>
          <a:p>
            <a:pPr>
              <a:lnSpc>
                <a:spcPct val="120000"/>
              </a:lnSpc>
              <a:spcAft>
                <a:spcPts val="0"/>
              </a:spcAft>
            </a:pPr>
            <a:r>
              <a:rPr lang="zh-CN" altLang="en-US"/>
              <a:t>MIME内容类型和示例子类型</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92</a:t>
            </a:fld>
            <a:endParaRPr kumimoji="1" lang="zh-CN" altLang="en-US" dirty="0"/>
          </a:p>
        </p:txBody>
      </p:sp>
      <p:pic>
        <p:nvPicPr>
          <p:cNvPr id="9" name="Picture Placeholder 8" descr="Short Description:  &#10;&#10;A table provides MIME content types and example subtypes.&#10;&#10;Long Description:  &#10;&#10;The table has three columns and nine rows. The column headings are as follows from left to right. Type, Example subtypes, and Description. The table data are as follows.&#10;Row 1.Type, text. Example subtypes, plain, h t m l, x m l, c s s. Description, Text in various formats.&#10;Row 2. Type, image. Example subtypes, g I f, j p e g, t I f f. Description, Pictures.&#10;Row 3. Type, audio. Example subtypes, basic, m p e g, m p 4. Description, Sounds.&#10;Row 4. Type, video. Example subtypes, m p e g, m p 4, quicktime. Description, Movies.&#10;Row 5. Type, font. Example subtypes, o t f, t t f Fonts for typesetting.&#10;Row 6. Type, model. Example subtypes, v r m l. Description, 3 D model.&#10;Row 7. Type, application. Example subtypes, octet-stream, p d f, JavaScript, z I p. Description, Data produced by applications.&#10;Row 8. Type, message. Example subtypes, h t t p, R F C 822. Description, Encapsulated message.&#10;Row 9. Type, multipart. Example subtypes, mixed, alternative, parallel, digest. Description, Combination of multiple types.&#10;"/>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1239220" y="2159000"/>
            <a:ext cx="9403379" cy="3965815"/>
          </a:xfrm>
        </p:spPr>
      </p:pic>
    </p:spTree>
    <p:extLst>
      <p:ext uri="{BB962C8B-B14F-4D97-AF65-F5344CB8AC3E}">
        <p14:creationId xmlns:p14="http://schemas.microsoft.com/office/powerpoint/2010/main" val="3463674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MIME</a:t>
            </a:r>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93</a:t>
            </a:fld>
            <a:endParaRPr kumimoji="1" lang="zh-CN" altLang="en-US" dirty="0"/>
          </a:p>
        </p:txBody>
      </p:sp>
      <p:pic>
        <p:nvPicPr>
          <p:cNvPr id="5" name="内容占位符 4"/>
          <p:cNvPicPr>
            <a:picLocks noGrp="1" noChangeAspect="1"/>
          </p:cNvPicPr>
          <p:nvPr>
            <p:ph idx="1"/>
          </p:nvPr>
        </p:nvPicPr>
        <p:blipFill>
          <a:blip r:embed="rId2"/>
          <a:stretch>
            <a:fillRect/>
          </a:stretch>
        </p:blipFill>
        <p:spPr>
          <a:xfrm>
            <a:off x="2863850" y="1290955"/>
            <a:ext cx="6423025" cy="4994910"/>
          </a:xfrm>
          <a:prstGeom prst="rect">
            <a:avLst/>
          </a:prstGeom>
        </p:spPr>
      </p:pic>
      <p:sp>
        <p:nvSpPr>
          <p:cNvPr id="7" name="文本框 6"/>
          <p:cNvSpPr txBox="1"/>
          <p:nvPr/>
        </p:nvSpPr>
        <p:spPr>
          <a:xfrm>
            <a:off x="4227830" y="6285865"/>
            <a:ext cx="4192270" cy="368300"/>
          </a:xfrm>
          <a:prstGeom prst="rect">
            <a:avLst/>
          </a:prstGeom>
          <a:noFill/>
        </p:spPr>
        <p:txBody>
          <a:bodyPr wrap="none" rtlCol="0" anchor="t">
            <a:spAutoFit/>
          </a:bodyPr>
          <a:lstStyle/>
          <a:p>
            <a:pPr lvl="0" algn="l">
              <a:buClrTx/>
              <a:buSzTx/>
              <a:buFontTx/>
            </a:pPr>
            <a:r>
              <a:rPr>
                <a:latin typeface="微软雅黑" panose="020B0503020204020204" pitchFamily="34" charset="-122"/>
                <a:ea typeface="微软雅黑" panose="020B0503020204020204" pitchFamily="34" charset="-122"/>
                <a:cs typeface="微软雅黑" panose="020B0503020204020204" pitchFamily="34" charset="-122"/>
                <a:sym typeface="+mn-ea"/>
              </a:rPr>
              <a:t>例：由HTML和音频多个部分组成的邮件</a:t>
            </a:r>
          </a:p>
        </p:txBody>
      </p:sp>
      <p:sp>
        <p:nvSpPr>
          <p:cNvPr id="1388551" name="Line 7"/>
          <p:cNvSpPr>
            <a:spLocks noChangeShapeType="1"/>
          </p:cNvSpPr>
          <p:nvPr/>
        </p:nvSpPr>
        <p:spPr bwMode="auto">
          <a:xfrm flipV="1">
            <a:off x="4435475" y="2286635"/>
            <a:ext cx="4656455" cy="6350"/>
          </a:xfrm>
          <a:prstGeom prst="line">
            <a:avLst/>
          </a:prstGeom>
          <a:noFill/>
          <a:ln w="28575">
            <a:solidFill>
              <a:srgbClr val="FF0000"/>
            </a:solidFill>
            <a:round/>
          </a:ln>
        </p:spPr>
        <p:txBody>
          <a:bodyPr/>
          <a:lstStyle/>
          <a:p>
            <a:endParaRPr lang="zh-CN" altLang="en-US"/>
          </a:p>
        </p:txBody>
      </p:sp>
      <p:sp>
        <p:nvSpPr>
          <p:cNvPr id="1388552" name="Line 8"/>
          <p:cNvSpPr>
            <a:spLocks noChangeShapeType="1"/>
          </p:cNvSpPr>
          <p:nvPr/>
        </p:nvSpPr>
        <p:spPr bwMode="auto">
          <a:xfrm flipV="1">
            <a:off x="4440555" y="3409315"/>
            <a:ext cx="722630" cy="19685"/>
          </a:xfrm>
          <a:prstGeom prst="line">
            <a:avLst/>
          </a:prstGeom>
          <a:noFill/>
          <a:ln w="28575">
            <a:solidFill>
              <a:srgbClr val="FFFF00"/>
            </a:solidFill>
            <a:round/>
          </a:ln>
        </p:spPr>
        <p:txBody>
          <a:bodyPr/>
          <a:lstStyle/>
          <a:p>
            <a:endParaRPr lang="zh-CN" altLang="en-US"/>
          </a:p>
        </p:txBody>
      </p:sp>
      <p:sp>
        <p:nvSpPr>
          <p:cNvPr id="1388553" name="Line 9"/>
          <p:cNvSpPr>
            <a:spLocks noChangeShapeType="1"/>
          </p:cNvSpPr>
          <p:nvPr/>
        </p:nvSpPr>
        <p:spPr bwMode="auto">
          <a:xfrm flipV="1">
            <a:off x="4459605" y="4735830"/>
            <a:ext cx="1671320" cy="20320"/>
          </a:xfrm>
          <a:prstGeom prst="line">
            <a:avLst/>
          </a:prstGeom>
          <a:noFill/>
          <a:ln w="28575">
            <a:solidFill>
              <a:srgbClr val="FFFF00"/>
            </a:solidFill>
            <a:round/>
          </a:ln>
        </p:spPr>
        <p:txBody>
          <a:bodyPr/>
          <a:lstStyle/>
          <a:p>
            <a:endParaRPr lang="zh-CN" altLang="en-US"/>
          </a:p>
        </p:txBody>
      </p:sp>
      <p:sp>
        <p:nvSpPr>
          <p:cNvPr id="1388554" name="Line 10"/>
          <p:cNvSpPr>
            <a:spLocks noChangeShapeType="1"/>
          </p:cNvSpPr>
          <p:nvPr/>
        </p:nvSpPr>
        <p:spPr bwMode="auto">
          <a:xfrm flipV="1">
            <a:off x="4459605" y="5873115"/>
            <a:ext cx="873760" cy="19685"/>
          </a:xfrm>
          <a:prstGeom prst="line">
            <a:avLst/>
          </a:prstGeom>
          <a:noFill/>
          <a:ln w="28575">
            <a:solidFill>
              <a:srgbClr val="FFFF00"/>
            </a:solidFill>
            <a:round/>
          </a:ln>
        </p:spPr>
        <p:txBody>
          <a:bodyPr/>
          <a:lstStyle/>
          <a:p>
            <a:endParaRPr lang="zh-CN" altLang="en-US"/>
          </a:p>
        </p:txBody>
      </p:sp>
    </p:spTree>
    <p:extLst>
      <p:ext uri="{BB962C8B-B14F-4D97-AF65-F5344CB8AC3E}">
        <p14:creationId xmlns:p14="http://schemas.microsoft.com/office/powerpoint/2010/main" val="418318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8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85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85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8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51" grpId="0" bldLvl="0" animBg="1"/>
      <p:bldP spid="1388552" grpId="0" bldLvl="0" animBg="1"/>
      <p:bldP spid="1388553" grpId="0" bldLvl="0" animBg="1"/>
      <p:bldP spid="1388554"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最后传递</a:t>
            </a:r>
          </a:p>
        </p:txBody>
      </p:sp>
      <p:sp>
        <p:nvSpPr>
          <p:cNvPr id="3" name="内容占位符 2"/>
          <p:cNvSpPr>
            <a:spLocks noGrp="1"/>
          </p:cNvSpPr>
          <p:nvPr>
            <p:ph idx="1"/>
          </p:nvPr>
        </p:nvSpPr>
        <p:spPr/>
        <p:txBody>
          <a:bodyPr>
            <a:normAutofit/>
          </a:bodyPr>
          <a:lstStyle/>
          <a:p>
            <a:pPr>
              <a:lnSpc>
                <a:spcPct val="120000"/>
              </a:lnSpc>
              <a:spcAft>
                <a:spcPts val="0"/>
              </a:spcAft>
            </a:pPr>
            <a:r>
              <a:rPr lang="zh-CN" altLang="en-US" dirty="0"/>
              <a:t>邮件已经到达</a:t>
            </a:r>
            <a:r>
              <a:rPr lang="en-US" altLang="zh-CN" dirty="0"/>
              <a:t>Bob</a:t>
            </a:r>
            <a:r>
              <a:rPr lang="zh-CN" altLang="en-US" dirty="0"/>
              <a:t>的邮箱，接下来的工作就是将邮件的一个副本传送到</a:t>
            </a:r>
            <a:r>
              <a:rPr lang="en-US" altLang="zh-CN" dirty="0"/>
              <a:t>Bob</a:t>
            </a:r>
            <a:r>
              <a:rPr lang="zh-CN" altLang="en-US" dirty="0"/>
              <a:t>的用户代理以便显示</a:t>
            </a:r>
          </a:p>
          <a:p>
            <a:pPr>
              <a:lnSpc>
                <a:spcPct val="120000"/>
              </a:lnSpc>
              <a:spcAft>
                <a:spcPts val="0"/>
              </a:spcAft>
            </a:pPr>
            <a:r>
              <a:rPr lang="zh-CN" altLang="en-US" dirty="0">
                <a:solidFill>
                  <a:srgbClr val="7030A0"/>
                </a:solidFill>
              </a:rPr>
              <a:t>最终交付（邮件访问）协议</a:t>
            </a:r>
            <a:r>
              <a:rPr lang="zh-CN" altLang="en-US" dirty="0"/>
              <a:t>: 从邮件服务器的邮箱中获取邮件</a:t>
            </a:r>
          </a:p>
          <a:p>
            <a:pPr lvl="1">
              <a:lnSpc>
                <a:spcPct val="120000"/>
              </a:lnSpc>
              <a:spcAft>
                <a:spcPts val="0"/>
              </a:spcAft>
            </a:pPr>
            <a:r>
              <a:rPr lang="zh-CN" altLang="en-US" dirty="0"/>
              <a:t>POP</a:t>
            </a:r>
            <a:r>
              <a:rPr lang="en-US" altLang="zh-CN" dirty="0"/>
              <a:t>3</a:t>
            </a:r>
            <a:r>
              <a:rPr lang="zh-CN" altLang="en-US" dirty="0"/>
              <a:t>：</a:t>
            </a:r>
            <a:r>
              <a:rPr lang="en-US" altLang="zh-CN" dirty="0"/>
              <a:t>Post Office Protocol-Version 3</a:t>
            </a:r>
            <a:r>
              <a:rPr lang="zh-CN" altLang="en-US" dirty="0"/>
              <a:t>，第三版邮局协议</a:t>
            </a:r>
            <a:endParaRPr lang="en-US" altLang="zh-CN" dirty="0"/>
          </a:p>
          <a:p>
            <a:pPr lvl="1">
              <a:lnSpc>
                <a:spcPct val="120000"/>
              </a:lnSpc>
              <a:spcAft>
                <a:spcPts val="0"/>
              </a:spcAft>
            </a:pPr>
            <a:r>
              <a:rPr lang="zh-CN" altLang="en-US" dirty="0"/>
              <a:t>IMAP：Internet Message Access Protocol，Internet邮件访问协议</a:t>
            </a:r>
            <a:endParaRPr lang="en-US" altLang="zh-CN" dirty="0"/>
          </a:p>
          <a:p>
            <a:pPr lvl="1">
              <a:lnSpc>
                <a:spcPct val="120000"/>
              </a:lnSpc>
              <a:spcAft>
                <a:spcPts val="0"/>
              </a:spcAft>
            </a:pPr>
            <a:r>
              <a:rPr lang="en-US" altLang="zh-CN" dirty="0"/>
              <a:t>Webmail</a:t>
            </a:r>
            <a:r>
              <a:rPr lang="zh-CN" altLang="en-US" dirty="0"/>
              <a:t>（</a:t>
            </a:r>
            <a:r>
              <a:rPr lang="en-US" altLang="zh-CN" dirty="0"/>
              <a:t>HTTP</a:t>
            </a:r>
            <a:r>
              <a:rPr lang="zh-CN" altLang="en-US" dirty="0"/>
              <a:t>）：</a:t>
            </a:r>
            <a:r>
              <a:rPr dirty="0" err="1"/>
              <a:t>基于Web的电子邮件</a:t>
            </a:r>
            <a:endParaRPr lang="zh-CN" altLang="en-US" dirty="0"/>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94</a:t>
            </a:fld>
            <a:endParaRPr kumimoji="1" lang="zh-CN" altLang="en-US" dirty="0"/>
          </a:p>
        </p:txBody>
      </p:sp>
      <p:grpSp>
        <p:nvGrpSpPr>
          <p:cNvPr id="147459" name="Group 163"/>
          <p:cNvGrpSpPr/>
          <p:nvPr/>
        </p:nvGrpSpPr>
        <p:grpSpPr>
          <a:xfrm>
            <a:off x="2919730" y="5188903"/>
            <a:ext cx="890588" cy="1054100"/>
            <a:chOff x="3588" y="550"/>
            <a:chExt cx="561" cy="664"/>
          </a:xfrm>
        </p:grpSpPr>
        <p:grpSp>
          <p:nvGrpSpPr>
            <p:cNvPr id="147581" name="Group 164"/>
            <p:cNvGrpSpPr/>
            <p:nvPr/>
          </p:nvGrpSpPr>
          <p:grpSpPr>
            <a:xfrm>
              <a:off x="3588" y="692"/>
              <a:ext cx="561" cy="522"/>
              <a:chOff x="-44" y="1473"/>
              <a:chExt cx="981" cy="1105"/>
            </a:xfrm>
          </p:grpSpPr>
          <p:pic>
            <p:nvPicPr>
              <p:cNvPr id="147584" name="Picture 16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585" name="Freeform 166"/>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582"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83"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grpSp>
        <p:nvGrpSpPr>
          <p:cNvPr id="147460" name="Group 130"/>
          <p:cNvGrpSpPr/>
          <p:nvPr/>
        </p:nvGrpSpPr>
        <p:grpSpPr>
          <a:xfrm>
            <a:off x="6607493" y="4920615"/>
            <a:ext cx="511175" cy="693738"/>
            <a:chOff x="4140" y="429"/>
            <a:chExt cx="1425" cy="2396"/>
          </a:xfrm>
        </p:grpSpPr>
        <p:sp>
          <p:nvSpPr>
            <p:cNvPr id="147549" name="Freeform 131"/>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50" name="Rectangle 132"/>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1" name="Freeform 133"/>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52" name="Freeform 134"/>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53" name="Rectangle 135"/>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4" name="Group 136"/>
            <p:cNvGrpSpPr/>
            <p:nvPr/>
          </p:nvGrpSpPr>
          <p:grpSpPr>
            <a:xfrm>
              <a:off x="4749" y="668"/>
              <a:ext cx="581" cy="145"/>
              <a:chOff x="614" y="2568"/>
              <a:chExt cx="725" cy="139"/>
            </a:xfrm>
          </p:grpSpPr>
          <p:sp>
            <p:nvSpPr>
              <p:cNvPr id="147579" name="AutoShape 137"/>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80" name="AutoShape 138"/>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5" name="Rectangle 139"/>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6" name="Group 140"/>
            <p:cNvGrpSpPr/>
            <p:nvPr/>
          </p:nvGrpSpPr>
          <p:grpSpPr>
            <a:xfrm>
              <a:off x="4747" y="994"/>
              <a:ext cx="581" cy="134"/>
              <a:chOff x="614" y="2568"/>
              <a:chExt cx="725" cy="139"/>
            </a:xfrm>
          </p:grpSpPr>
          <p:sp>
            <p:nvSpPr>
              <p:cNvPr id="147577" name="AutoShape 141"/>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8" name="AutoShape 142"/>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57" name="Rectangle 143"/>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58" name="Rectangle 144"/>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59" name="Group 145"/>
            <p:cNvGrpSpPr/>
            <p:nvPr/>
          </p:nvGrpSpPr>
          <p:grpSpPr>
            <a:xfrm>
              <a:off x="4735" y="1627"/>
              <a:ext cx="582" cy="151"/>
              <a:chOff x="614" y="2568"/>
              <a:chExt cx="725" cy="139"/>
            </a:xfrm>
          </p:grpSpPr>
          <p:sp>
            <p:nvSpPr>
              <p:cNvPr id="147575" name="AutoShape 146"/>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6" name="AutoShape 147"/>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0" name="Freeform 148"/>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61" name="Group 149"/>
            <p:cNvGrpSpPr/>
            <p:nvPr/>
          </p:nvGrpSpPr>
          <p:grpSpPr>
            <a:xfrm>
              <a:off x="4739" y="1327"/>
              <a:ext cx="582" cy="139"/>
              <a:chOff x="614" y="2568"/>
              <a:chExt cx="725" cy="139"/>
            </a:xfrm>
          </p:grpSpPr>
          <p:sp>
            <p:nvSpPr>
              <p:cNvPr id="147573" name="AutoShape 150"/>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4" name="AutoShape 151"/>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62" name="Rectangle 152"/>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3" name="Freeform 153"/>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4" name="Freeform 154"/>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65" name="Oval 155"/>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6" name="Freeform 156"/>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67" name="AutoShape 157"/>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8" name="AutoShape 158"/>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69" name="Oval 159"/>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0" name="Oval 160"/>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71" name="Oval 161"/>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72" name="Rectangle 162"/>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1" name="Group 97"/>
          <p:cNvGrpSpPr/>
          <p:nvPr/>
        </p:nvGrpSpPr>
        <p:grpSpPr>
          <a:xfrm>
            <a:off x="4429443" y="4976178"/>
            <a:ext cx="511175" cy="693737"/>
            <a:chOff x="4140" y="429"/>
            <a:chExt cx="1425" cy="2396"/>
          </a:xfrm>
        </p:grpSpPr>
        <p:sp>
          <p:nvSpPr>
            <p:cNvPr id="147517" name="Freeform 98"/>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47518" name="Rectangle 99"/>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19" name="Freeform 100"/>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47520" name="Freeform 101"/>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21" name="Rectangle 102"/>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2" name="Group 103"/>
            <p:cNvGrpSpPr/>
            <p:nvPr/>
          </p:nvGrpSpPr>
          <p:grpSpPr>
            <a:xfrm>
              <a:off x="4749" y="668"/>
              <a:ext cx="581" cy="145"/>
              <a:chOff x="614" y="2568"/>
              <a:chExt cx="725" cy="139"/>
            </a:xfrm>
          </p:grpSpPr>
          <p:sp>
            <p:nvSpPr>
              <p:cNvPr id="147547" name="AutoShape 104"/>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8" name="AutoShape 105"/>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3" name="Rectangle 106"/>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4" name="Group 107"/>
            <p:cNvGrpSpPr/>
            <p:nvPr/>
          </p:nvGrpSpPr>
          <p:grpSpPr>
            <a:xfrm>
              <a:off x="4747" y="994"/>
              <a:ext cx="581" cy="134"/>
              <a:chOff x="614" y="2568"/>
              <a:chExt cx="725" cy="139"/>
            </a:xfrm>
          </p:grpSpPr>
          <p:sp>
            <p:nvSpPr>
              <p:cNvPr id="147545" name="AutoShape 108"/>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6" name="AutoShape 109"/>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5" name="Rectangle 110"/>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26" name="Rectangle 111"/>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147527" name="Group 112"/>
            <p:cNvGrpSpPr/>
            <p:nvPr/>
          </p:nvGrpSpPr>
          <p:grpSpPr>
            <a:xfrm>
              <a:off x="4735" y="1627"/>
              <a:ext cx="582" cy="151"/>
              <a:chOff x="614" y="2568"/>
              <a:chExt cx="725" cy="139"/>
            </a:xfrm>
          </p:grpSpPr>
          <p:sp>
            <p:nvSpPr>
              <p:cNvPr id="147543" name="AutoShape 113"/>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4" name="AutoShape 114"/>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28" name="Freeform 115"/>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47529" name="Group 116"/>
            <p:cNvGrpSpPr/>
            <p:nvPr/>
          </p:nvGrpSpPr>
          <p:grpSpPr>
            <a:xfrm>
              <a:off x="4739" y="1327"/>
              <a:ext cx="582" cy="139"/>
              <a:chOff x="614" y="2568"/>
              <a:chExt cx="725" cy="139"/>
            </a:xfrm>
          </p:grpSpPr>
          <p:sp>
            <p:nvSpPr>
              <p:cNvPr id="147541" name="AutoShape 117"/>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2" name="AutoShape 118"/>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147530" name="Rectangle 119"/>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1" name="Freeform 120"/>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2" name="Freeform 121"/>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47533" name="Oval 122"/>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4" name="Freeform 123"/>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47535" name="AutoShape 124"/>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6" name="AutoShape 125"/>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7" name="Oval 126"/>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38" name="Oval 127"/>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147539" name="Oval 128"/>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47540" name="Rectangle 129"/>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147466" name="Group 20"/>
          <p:cNvGrpSpPr/>
          <p:nvPr/>
        </p:nvGrpSpPr>
        <p:grpSpPr>
          <a:xfrm>
            <a:off x="4562793" y="5263515"/>
            <a:ext cx="809625" cy="1049338"/>
            <a:chOff x="4296" y="2627"/>
            <a:chExt cx="510" cy="661"/>
          </a:xfrm>
        </p:grpSpPr>
        <p:sp>
          <p:nvSpPr>
            <p:cNvPr id="147502" name="Rectangle 21"/>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3" name="Text Box 22"/>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504" name="Rectangle 23"/>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5" name="Line 24"/>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506" name="Line 25"/>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507" name="Line 26"/>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508" name="Line 27"/>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509" name="Line 28"/>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510" name="Line 29"/>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511" name="Line 30"/>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512" name="Rectangle 31"/>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3" name="Rectangle 32"/>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4" name="Rectangle 33"/>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5" name="Rectangle 34"/>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16" name="Rectangle 35"/>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pic>
        <p:nvPicPr>
          <p:cNvPr id="147467" name="Picture 36" descr="Alice"/>
          <p:cNvPicPr>
            <a:picLocks noChangeAspect="1"/>
          </p:cNvPicPr>
          <p:nvPr/>
        </p:nvPicPr>
        <p:blipFill>
          <a:blip r:embed="rId3"/>
          <a:stretch>
            <a:fillRect/>
          </a:stretch>
        </p:blipFill>
        <p:spPr>
          <a:xfrm>
            <a:off x="2157730" y="5428615"/>
            <a:ext cx="561975" cy="693738"/>
          </a:xfrm>
          <a:prstGeom prst="rect">
            <a:avLst/>
          </a:prstGeom>
          <a:noFill/>
          <a:ln w="9525">
            <a:noFill/>
          </a:ln>
        </p:spPr>
      </p:pic>
      <p:pic>
        <p:nvPicPr>
          <p:cNvPr id="147468" name="Picture 37" descr="Bob"/>
          <p:cNvPicPr>
            <a:picLocks noChangeAspect="1"/>
          </p:cNvPicPr>
          <p:nvPr/>
        </p:nvPicPr>
        <p:blipFill>
          <a:blip r:embed="rId4"/>
          <a:stretch>
            <a:fillRect/>
          </a:stretch>
        </p:blipFill>
        <p:spPr>
          <a:xfrm>
            <a:off x="9547543" y="5333365"/>
            <a:ext cx="676275" cy="690563"/>
          </a:xfrm>
          <a:prstGeom prst="rect">
            <a:avLst/>
          </a:prstGeom>
          <a:noFill/>
          <a:ln w="9525">
            <a:noFill/>
          </a:ln>
        </p:spPr>
      </p:pic>
      <p:grpSp>
        <p:nvGrpSpPr>
          <p:cNvPr id="147469" name="Group 48"/>
          <p:cNvGrpSpPr/>
          <p:nvPr/>
        </p:nvGrpSpPr>
        <p:grpSpPr>
          <a:xfrm>
            <a:off x="6753543" y="5209540"/>
            <a:ext cx="809625" cy="1049338"/>
            <a:chOff x="4296" y="2627"/>
            <a:chExt cx="510" cy="661"/>
          </a:xfrm>
        </p:grpSpPr>
        <p:sp>
          <p:nvSpPr>
            <p:cNvPr id="147487" name="Rectangle 49"/>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8" name="Text Box 50"/>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47489" name="Rectangle 51"/>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0" name="Line 52"/>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47491" name="Line 53"/>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47492" name="Line 54"/>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47493" name="Line 55"/>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47494" name="Line 56"/>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47495" name="Line 57"/>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47496" name="Line 58"/>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47497" name="Rectangle 59"/>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8" name="Rectangle 60"/>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99" name="Rectangle 61"/>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0" name="Rectangle 62"/>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501" name="Rectangle 63"/>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sp>
        <p:nvSpPr>
          <p:cNvPr id="147470" name="Line 69"/>
          <p:cNvSpPr/>
          <p:nvPr/>
        </p:nvSpPr>
        <p:spPr>
          <a:xfrm>
            <a:off x="3683318" y="5801678"/>
            <a:ext cx="892175" cy="146050"/>
          </a:xfrm>
          <a:prstGeom prst="line">
            <a:avLst/>
          </a:prstGeom>
          <a:ln w="12700" cap="flat" cmpd="sng">
            <a:solidFill>
              <a:schemeClr val="accent2"/>
            </a:solidFill>
            <a:prstDash val="solid"/>
            <a:headEnd type="none" w="med" len="med"/>
            <a:tailEnd type="triangle" w="med" len="med"/>
          </a:ln>
        </p:spPr>
      </p:sp>
      <p:sp>
        <p:nvSpPr>
          <p:cNvPr id="147471" name="Line 70"/>
          <p:cNvSpPr/>
          <p:nvPr/>
        </p:nvSpPr>
        <p:spPr>
          <a:xfrm>
            <a:off x="5369243" y="5936615"/>
            <a:ext cx="1379537" cy="219075"/>
          </a:xfrm>
          <a:prstGeom prst="line">
            <a:avLst/>
          </a:prstGeom>
          <a:ln w="12700" cap="flat" cmpd="sng">
            <a:solidFill>
              <a:schemeClr val="accent2"/>
            </a:solidFill>
            <a:prstDash val="solid"/>
            <a:headEnd type="none" w="med" len="med"/>
            <a:tailEnd type="triangle" w="med" len="med"/>
          </a:ln>
        </p:spPr>
      </p:sp>
      <p:sp>
        <p:nvSpPr>
          <p:cNvPr id="147472" name="Line 71"/>
          <p:cNvSpPr/>
          <p:nvPr/>
        </p:nvSpPr>
        <p:spPr>
          <a:xfrm flipV="1">
            <a:off x="7599680" y="5715953"/>
            <a:ext cx="1027113" cy="427037"/>
          </a:xfrm>
          <a:prstGeom prst="line">
            <a:avLst/>
          </a:prstGeom>
          <a:ln w="12700" cap="flat" cmpd="sng">
            <a:solidFill>
              <a:schemeClr val="accent2"/>
            </a:solidFill>
            <a:prstDash val="solid"/>
            <a:headEnd type="none" w="med" len="med"/>
            <a:tailEnd type="triangle" w="med" len="med"/>
          </a:ln>
        </p:spPr>
      </p:sp>
      <p:sp>
        <p:nvSpPr>
          <p:cNvPr id="147479" name="Text Box 95"/>
          <p:cNvSpPr txBox="1"/>
          <p:nvPr/>
        </p:nvSpPr>
        <p:spPr>
          <a:xfrm>
            <a:off x="4078605" y="6376353"/>
            <a:ext cx="1870075"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Alice</a:t>
            </a:r>
            <a:r>
              <a:rPr lang="zh-CN" sz="1600" dirty="0">
                <a:latin typeface="微软雅黑" panose="020B0503020204020204" pitchFamily="34" charset="-122"/>
                <a:ea typeface="微软雅黑" panose="020B0503020204020204" pitchFamily="34" charset="-122"/>
                <a:cs typeface="微软雅黑" panose="020B0503020204020204" pitchFamily="34" charset="-122"/>
              </a:rPr>
              <a:t>的邮件服务器</a:t>
            </a:r>
          </a:p>
        </p:txBody>
      </p:sp>
      <p:grpSp>
        <p:nvGrpSpPr>
          <p:cNvPr id="147481" name="Group 169"/>
          <p:cNvGrpSpPr/>
          <p:nvPr/>
        </p:nvGrpSpPr>
        <p:grpSpPr>
          <a:xfrm>
            <a:off x="8448993" y="5115878"/>
            <a:ext cx="890587" cy="1054100"/>
            <a:chOff x="3588" y="550"/>
            <a:chExt cx="561" cy="664"/>
          </a:xfrm>
        </p:grpSpPr>
        <p:grpSp>
          <p:nvGrpSpPr>
            <p:cNvPr id="147482" name="Group 170"/>
            <p:cNvGrpSpPr/>
            <p:nvPr/>
          </p:nvGrpSpPr>
          <p:grpSpPr>
            <a:xfrm>
              <a:off x="3588" y="692"/>
              <a:ext cx="561" cy="522"/>
              <a:chOff x="-44" y="1473"/>
              <a:chExt cx="981" cy="1105"/>
            </a:xfrm>
          </p:grpSpPr>
          <p:pic>
            <p:nvPicPr>
              <p:cNvPr id="147485" name="Picture 17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47486" name="Freeform 172"/>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4748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748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sp>
        <p:nvSpPr>
          <p:cNvPr id="147480" name="Text Box 96"/>
          <p:cNvSpPr txBox="1"/>
          <p:nvPr/>
        </p:nvSpPr>
        <p:spPr>
          <a:xfrm>
            <a:off x="6228181" y="6380027"/>
            <a:ext cx="1763395" cy="337185"/>
          </a:xfrm>
          <a:prstGeom prst="rect">
            <a:avLst/>
          </a:prstGeom>
          <a:noFill/>
          <a:ln w="9525">
            <a:noFill/>
          </a:ln>
        </p:spPr>
        <p:txBody>
          <a:bodyPr wrap="none">
            <a:spAutoFit/>
          </a:bodyPr>
          <a:lstStyle/>
          <a:p>
            <a:pPr marL="342900" lvl="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Bob的邮件服务器</a:t>
            </a:r>
          </a:p>
        </p:txBody>
      </p:sp>
      <p:sp>
        <p:nvSpPr>
          <p:cNvPr id="5" name="Text Box 95"/>
          <p:cNvSpPr txBox="1"/>
          <p:nvPr/>
        </p:nvSpPr>
        <p:spPr>
          <a:xfrm>
            <a:off x="3713480" y="5509578"/>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7" name="Text Box 95"/>
          <p:cNvSpPr txBox="1"/>
          <p:nvPr/>
        </p:nvSpPr>
        <p:spPr>
          <a:xfrm>
            <a:off x="5723890" y="5663248"/>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8" name="Text Box 95"/>
          <p:cNvSpPr txBox="1"/>
          <p:nvPr/>
        </p:nvSpPr>
        <p:spPr>
          <a:xfrm>
            <a:off x="7951470" y="5982653"/>
            <a:ext cx="1570990" cy="565150"/>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POP3</a:t>
            </a:r>
          </a:p>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IMAP</a:t>
            </a:r>
            <a:r>
              <a:rPr lang="zh-CN" alt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或</a:t>
            </a:r>
            <a:r>
              <a:rPr lang="en-US" altLang="zh-CN"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Webmail</a:t>
            </a:r>
          </a:p>
        </p:txBody>
      </p:sp>
    </p:spTree>
    <p:extLst>
      <p:ext uri="{BB962C8B-B14F-4D97-AF65-F5344CB8AC3E}">
        <p14:creationId xmlns:p14="http://schemas.microsoft.com/office/powerpoint/2010/main" val="37882620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最后传递</a:t>
            </a:r>
          </a:p>
        </p:txBody>
      </p:sp>
      <p:sp>
        <p:nvSpPr>
          <p:cNvPr id="3" name="内容占位符 2"/>
          <p:cNvSpPr>
            <a:spLocks noGrp="1"/>
          </p:cNvSpPr>
          <p:nvPr>
            <p:ph idx="1"/>
          </p:nvPr>
        </p:nvSpPr>
        <p:spPr/>
        <p:txBody>
          <a:bodyPr>
            <a:normAutofit/>
          </a:bodyPr>
          <a:lstStyle/>
          <a:p>
            <a:pPr>
              <a:lnSpc>
                <a:spcPct val="120000"/>
              </a:lnSpc>
              <a:spcAft>
                <a:spcPts val="0"/>
              </a:spcAft>
            </a:pPr>
            <a:r>
              <a:rPr dirty="0" err="1">
                <a:solidFill>
                  <a:srgbClr val="FF0000"/>
                </a:solidFill>
              </a:rPr>
              <a:t>为什么不能使用SMTP获取邮件</a:t>
            </a:r>
            <a:r>
              <a:rPr lang="zh-CN" dirty="0">
                <a:solidFill>
                  <a:srgbClr val="FF0000"/>
                </a:solidFill>
              </a:rPr>
              <a:t>？</a:t>
            </a:r>
            <a:endParaRPr lang="zh-CN" dirty="0"/>
          </a:p>
          <a:p>
            <a:pPr lvl="1">
              <a:lnSpc>
                <a:spcPct val="120000"/>
              </a:lnSpc>
              <a:spcAft>
                <a:spcPts val="0"/>
              </a:spcAft>
            </a:pPr>
            <a:r>
              <a:rPr dirty="0" err="1"/>
              <a:t>接收方的</a:t>
            </a:r>
            <a:r>
              <a:rPr lang="zh-CN" dirty="0"/>
              <a:t>用户代理</a:t>
            </a:r>
            <a:r>
              <a:rPr dirty="0" err="1"/>
              <a:t>不能使用</a:t>
            </a:r>
            <a:r>
              <a:rPr dirty="0"/>
              <a:t> SMTP 从</a:t>
            </a:r>
            <a:r>
              <a:rPr lang="zh-CN" dirty="0"/>
              <a:t>传</a:t>
            </a:r>
            <a:r>
              <a:rPr lang="zh-CN" altLang="en-US" dirty="0"/>
              <a:t>输</a:t>
            </a:r>
            <a:r>
              <a:rPr lang="zh-CN" dirty="0"/>
              <a:t>代理</a:t>
            </a:r>
            <a:r>
              <a:rPr dirty="0" err="1"/>
              <a:t>获取邮件，因为取邮件是一个</a:t>
            </a:r>
            <a:r>
              <a:rPr dirty="0" err="1">
                <a:solidFill>
                  <a:srgbClr val="7030A0"/>
                </a:solidFill>
              </a:rPr>
              <a:t>拉操作</a:t>
            </a:r>
            <a:r>
              <a:rPr dirty="0" err="1"/>
              <a:t>，而</a:t>
            </a:r>
            <a:r>
              <a:rPr dirty="0"/>
              <a:t> SMTP </a:t>
            </a:r>
            <a:r>
              <a:rPr dirty="0" err="1"/>
              <a:t>是一个</a:t>
            </a:r>
            <a:r>
              <a:rPr dirty="0" err="1">
                <a:solidFill>
                  <a:srgbClr val="7030A0"/>
                </a:solidFill>
              </a:rPr>
              <a:t>推协议</a:t>
            </a:r>
            <a:r>
              <a:rPr dirty="0" err="1"/>
              <a:t>，通过引入最终交付（邮件访问）协议来解决这个问题</a:t>
            </a:r>
            <a:r>
              <a:rPr dirty="0"/>
              <a:t>。</a:t>
            </a:r>
          </a:p>
          <a:p>
            <a:pPr>
              <a:lnSpc>
                <a:spcPct val="120000"/>
              </a:lnSpc>
              <a:spcAft>
                <a:spcPts val="0"/>
              </a:spcAft>
            </a:pPr>
            <a:endParaRPr dirty="0"/>
          </a:p>
        </p:txBody>
      </p:sp>
      <p:sp>
        <p:nvSpPr>
          <p:cNvPr id="4" name="日期占位符 3"/>
          <p:cNvSpPr>
            <a:spLocks noGrp="1"/>
          </p:cNvSpPr>
          <p:nvPr>
            <p:ph type="dt" sz="half" idx="10"/>
          </p:nvPr>
        </p:nvSpPr>
        <p:spPr/>
        <p:txBody>
          <a:bodyPr/>
          <a:lstStyle/>
          <a:p>
            <a:r>
              <a:rPr kumimoji="1" lang="en-US" altLang="zh-CN"/>
              <a:t>7.3 </a:t>
            </a:r>
            <a:r>
              <a:rPr kumimoji="1" lang="zh-CN" altLang="en-US"/>
              <a:t>电子邮件</a:t>
            </a:r>
            <a:endParaRPr kumimoji="1" lang="zh-CN" altLang="en-US" dirty="0"/>
          </a:p>
        </p:txBody>
      </p:sp>
      <p:grpSp>
        <p:nvGrpSpPr>
          <p:cNvPr id="5" name="组合 4"/>
          <p:cNvGrpSpPr/>
          <p:nvPr/>
        </p:nvGrpSpPr>
        <p:grpSpPr>
          <a:xfrm>
            <a:off x="2157730" y="3521644"/>
            <a:ext cx="8066088" cy="2773334"/>
            <a:chOff x="2157730" y="3943668"/>
            <a:chExt cx="8066088" cy="2773334"/>
          </a:xfrm>
        </p:grpSpPr>
        <p:grpSp>
          <p:nvGrpSpPr>
            <p:cNvPr id="9" name="Group 163"/>
            <p:cNvGrpSpPr/>
            <p:nvPr/>
          </p:nvGrpSpPr>
          <p:grpSpPr>
            <a:xfrm>
              <a:off x="2919730" y="5188903"/>
              <a:ext cx="890588" cy="1054100"/>
              <a:chOff x="3588" y="550"/>
              <a:chExt cx="561" cy="664"/>
            </a:xfrm>
          </p:grpSpPr>
          <p:grpSp>
            <p:nvGrpSpPr>
              <p:cNvPr id="10" name="Group 164"/>
              <p:cNvGrpSpPr/>
              <p:nvPr/>
            </p:nvGrpSpPr>
            <p:grpSpPr>
              <a:xfrm>
                <a:off x="3588" y="692"/>
                <a:ext cx="561" cy="522"/>
                <a:chOff x="-44" y="1473"/>
                <a:chExt cx="981" cy="1105"/>
              </a:xfrm>
            </p:grpSpPr>
            <p:pic>
              <p:nvPicPr>
                <p:cNvPr id="11" name="Picture 16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2" name="Freeform 166"/>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grpSp>
          <p:nvGrpSpPr>
            <p:cNvPr id="15" name="Group 130"/>
            <p:cNvGrpSpPr/>
            <p:nvPr/>
          </p:nvGrpSpPr>
          <p:grpSpPr>
            <a:xfrm>
              <a:off x="6607493" y="4920615"/>
              <a:ext cx="511175" cy="693738"/>
              <a:chOff x="4140" y="429"/>
              <a:chExt cx="1425" cy="2396"/>
            </a:xfrm>
          </p:grpSpPr>
          <p:sp>
            <p:nvSpPr>
              <p:cNvPr id="16" name="Freeform 131"/>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7" name="Rectangle 132"/>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18" name="Freeform 133"/>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9" name="Freeform 134"/>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0" name="Rectangle 135"/>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21" name="Group 136"/>
              <p:cNvGrpSpPr/>
              <p:nvPr/>
            </p:nvGrpSpPr>
            <p:grpSpPr>
              <a:xfrm>
                <a:off x="4749" y="668"/>
                <a:ext cx="581" cy="145"/>
                <a:chOff x="614" y="2568"/>
                <a:chExt cx="725" cy="139"/>
              </a:xfrm>
            </p:grpSpPr>
            <p:sp>
              <p:nvSpPr>
                <p:cNvPr id="22" name="AutoShape 137"/>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23" name="AutoShape 138"/>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24" name="Rectangle 139"/>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25" name="Group 140"/>
              <p:cNvGrpSpPr/>
              <p:nvPr/>
            </p:nvGrpSpPr>
            <p:grpSpPr>
              <a:xfrm>
                <a:off x="4747" y="994"/>
                <a:ext cx="581" cy="134"/>
                <a:chOff x="614" y="2568"/>
                <a:chExt cx="725" cy="139"/>
              </a:xfrm>
            </p:grpSpPr>
            <p:sp>
              <p:nvSpPr>
                <p:cNvPr id="26" name="AutoShape 141"/>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27" name="AutoShape 142"/>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28" name="Rectangle 143"/>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29" name="Rectangle 144"/>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30" name="Group 145"/>
              <p:cNvGrpSpPr/>
              <p:nvPr/>
            </p:nvGrpSpPr>
            <p:grpSpPr>
              <a:xfrm>
                <a:off x="4735" y="1627"/>
                <a:ext cx="582" cy="151"/>
                <a:chOff x="614" y="2568"/>
                <a:chExt cx="725" cy="139"/>
              </a:xfrm>
            </p:grpSpPr>
            <p:sp>
              <p:nvSpPr>
                <p:cNvPr id="31" name="AutoShape 146"/>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32" name="AutoShape 147"/>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33" name="Freeform 148"/>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34" name="Group 149"/>
              <p:cNvGrpSpPr/>
              <p:nvPr/>
            </p:nvGrpSpPr>
            <p:grpSpPr>
              <a:xfrm>
                <a:off x="4739" y="1327"/>
                <a:ext cx="582" cy="139"/>
                <a:chOff x="614" y="2568"/>
                <a:chExt cx="725" cy="139"/>
              </a:xfrm>
            </p:grpSpPr>
            <p:sp>
              <p:nvSpPr>
                <p:cNvPr id="35" name="AutoShape 150"/>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36" name="AutoShape 151"/>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37" name="Rectangle 152"/>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38" name="Freeform 153"/>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9" name="Freeform 154"/>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40" name="Oval 155"/>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1" name="Freeform 156"/>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42" name="AutoShape 157"/>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3" name="AutoShape 158"/>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4" name="Oval 159"/>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5" name="Oval 160"/>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46" name="Oval 161"/>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47" name="Rectangle 162"/>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48" name="Group 97"/>
            <p:cNvGrpSpPr/>
            <p:nvPr/>
          </p:nvGrpSpPr>
          <p:grpSpPr>
            <a:xfrm>
              <a:off x="4429443" y="4976178"/>
              <a:ext cx="511175" cy="693737"/>
              <a:chOff x="4140" y="429"/>
              <a:chExt cx="1425" cy="2396"/>
            </a:xfrm>
          </p:grpSpPr>
          <p:sp>
            <p:nvSpPr>
              <p:cNvPr id="49" name="Freeform 98"/>
              <p:cNvSpPr/>
              <p:nvPr/>
            </p:nvSpPr>
            <p:spPr>
              <a:xfrm>
                <a:off x="5268" y="433"/>
                <a:ext cx="283" cy="2286"/>
              </a:xfrm>
              <a:custGeom>
                <a:avLst/>
                <a:gdLst>
                  <a:gd name="txL" fmla="*/ 0 w 354"/>
                  <a:gd name="txT" fmla="*/ 0 h 2742"/>
                  <a:gd name="txR" fmla="*/ 354 w 354"/>
                  <a:gd name="txB" fmla="*/ 2742 h 2742"/>
                </a:gdLst>
                <a:ahLst/>
                <a:cxnLst>
                  <a:cxn ang="0">
                    <a:pos x="2" y="0"/>
                  </a:cxn>
                  <a:cxn ang="0">
                    <a:pos x="2" y="6"/>
                  </a:cxn>
                  <a:cxn ang="0">
                    <a:pos x="2" y="40"/>
                  </a:cxn>
                  <a:cxn ang="0">
                    <a:pos x="0" y="42"/>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50" name="Rectangle 99"/>
              <p:cNvSpPr/>
              <p:nvPr/>
            </p:nvSpPr>
            <p:spPr>
              <a:xfrm>
                <a:off x="4206" y="429"/>
                <a:ext cx="1044" cy="2286"/>
              </a:xfrm>
              <a:prstGeom prst="rect">
                <a:avLst/>
              </a:prstGeom>
              <a:gradFill rotWithShape="1">
                <a:gsLst>
                  <a:gs pos="0">
                    <a:srgbClr val="292929"/>
                  </a:gs>
                  <a:gs pos="100000">
                    <a:srgbClr val="808080"/>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51" name="Freeform 100"/>
              <p:cNvSpPr/>
              <p:nvPr/>
            </p:nvSpPr>
            <p:spPr>
              <a:xfrm>
                <a:off x="5321" y="570"/>
                <a:ext cx="169" cy="2115"/>
              </a:xfrm>
              <a:custGeom>
                <a:avLst/>
                <a:gdLst>
                  <a:gd name="txL" fmla="*/ 0 w 211"/>
                  <a:gd name="txT" fmla="*/ 0 h 2537"/>
                  <a:gd name="txR" fmla="*/ 211 w 211"/>
                  <a:gd name="txB" fmla="*/ 2537 h 2537"/>
                </a:gdLst>
                <a:ahLst/>
                <a:cxnLst>
                  <a:cxn ang="0">
                    <a:pos x="2" y="0"/>
                  </a:cxn>
                  <a:cxn ang="0">
                    <a:pos x="2" y="4"/>
                  </a:cxn>
                  <a:cxn ang="0">
                    <a:pos x="2" y="38"/>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52" name="Freeform 101"/>
              <p:cNvSpPr/>
              <p:nvPr/>
            </p:nvSpPr>
            <p:spPr>
              <a:xfrm>
                <a:off x="5284" y="1640"/>
                <a:ext cx="263" cy="189"/>
              </a:xfrm>
              <a:custGeom>
                <a:avLst/>
                <a:gdLst>
                  <a:gd name="txL" fmla="*/ 0 w 328"/>
                  <a:gd name="txT" fmla="*/ 0 h 226"/>
                  <a:gd name="txR" fmla="*/ 328 w 328"/>
                  <a:gd name="txB" fmla="*/ 226 h 226"/>
                </a:gdLst>
                <a:ahLst/>
                <a:cxnLst>
                  <a:cxn ang="0">
                    <a:pos x="2" y="0"/>
                  </a:cxn>
                  <a:cxn ang="0">
                    <a:pos x="2" y="3"/>
                  </a:cxn>
                  <a:cxn ang="0">
                    <a:pos x="2" y="4"/>
                  </a:cxn>
                  <a:cxn ang="0">
                    <a:pos x="0" y="3"/>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53" name="Rectangle 102"/>
              <p:cNvSpPr/>
              <p:nvPr/>
            </p:nvSpPr>
            <p:spPr>
              <a:xfrm>
                <a:off x="4211" y="692"/>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54" name="Group 103"/>
              <p:cNvGrpSpPr/>
              <p:nvPr/>
            </p:nvGrpSpPr>
            <p:grpSpPr>
              <a:xfrm>
                <a:off x="4749" y="668"/>
                <a:ext cx="581" cy="145"/>
                <a:chOff x="614" y="2568"/>
                <a:chExt cx="725" cy="139"/>
              </a:xfrm>
            </p:grpSpPr>
            <p:sp>
              <p:nvSpPr>
                <p:cNvPr id="55" name="AutoShape 104"/>
                <p:cNvSpPr/>
                <p:nvPr/>
              </p:nvSpPr>
              <p:spPr>
                <a:xfrm>
                  <a:off x="616" y="2570"/>
                  <a:ext cx="723"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56" name="AutoShape 105"/>
                <p:cNvSpPr/>
                <p:nvPr/>
              </p:nvSpPr>
              <p:spPr>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57" name="Rectangle 106"/>
              <p:cNvSpPr/>
              <p:nvPr/>
            </p:nvSpPr>
            <p:spPr>
              <a:xfrm>
                <a:off x="4224" y="1021"/>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58" name="Group 107"/>
              <p:cNvGrpSpPr/>
              <p:nvPr/>
            </p:nvGrpSpPr>
            <p:grpSpPr>
              <a:xfrm>
                <a:off x="4747" y="994"/>
                <a:ext cx="581" cy="134"/>
                <a:chOff x="614" y="2568"/>
                <a:chExt cx="725" cy="139"/>
              </a:xfrm>
            </p:grpSpPr>
            <p:sp>
              <p:nvSpPr>
                <p:cNvPr id="59" name="AutoShape 108"/>
                <p:cNvSpPr/>
                <p:nvPr/>
              </p:nvSpPr>
              <p:spPr>
                <a:xfrm>
                  <a:off x="613" y="2568"/>
                  <a:ext cx="718" cy="131"/>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60" name="AutoShape 109"/>
                <p:cNvSpPr/>
                <p:nvPr/>
              </p:nvSpPr>
              <p:spPr>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61" name="Rectangle 110"/>
              <p:cNvSpPr/>
              <p:nvPr/>
            </p:nvSpPr>
            <p:spPr>
              <a:xfrm>
                <a:off x="4215" y="1356"/>
                <a:ext cx="597" cy="49"/>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62" name="Rectangle 111"/>
              <p:cNvSpPr/>
              <p:nvPr/>
            </p:nvSpPr>
            <p:spPr>
              <a:xfrm>
                <a:off x="4229" y="1657"/>
                <a:ext cx="597"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nvGrpSpPr>
              <p:cNvPr id="63" name="Group 112"/>
              <p:cNvGrpSpPr/>
              <p:nvPr/>
            </p:nvGrpSpPr>
            <p:grpSpPr>
              <a:xfrm>
                <a:off x="4735" y="1627"/>
                <a:ext cx="582" cy="151"/>
                <a:chOff x="614" y="2568"/>
                <a:chExt cx="725" cy="139"/>
              </a:xfrm>
            </p:grpSpPr>
            <p:sp>
              <p:nvSpPr>
                <p:cNvPr id="64" name="AutoShape 113"/>
                <p:cNvSpPr/>
                <p:nvPr/>
              </p:nvSpPr>
              <p:spPr>
                <a:xfrm>
                  <a:off x="612" y="2581"/>
                  <a:ext cx="728" cy="126"/>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65" name="AutoShape 114"/>
                <p:cNvSpPr/>
                <p:nvPr/>
              </p:nvSpPr>
              <p:spPr>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66" name="Freeform 115"/>
              <p:cNvSpPr/>
              <p:nvPr/>
            </p:nvSpPr>
            <p:spPr>
              <a:xfrm>
                <a:off x="5288" y="1354"/>
                <a:ext cx="263" cy="188"/>
              </a:xfrm>
              <a:custGeom>
                <a:avLst/>
                <a:gdLst>
                  <a:gd name="txL" fmla="*/ 0 w 328"/>
                  <a:gd name="txT" fmla="*/ 0 h 226"/>
                  <a:gd name="txR" fmla="*/ 328 w 328"/>
                  <a:gd name="txB" fmla="*/ 226 h 226"/>
                </a:gdLst>
                <a:ahLst/>
                <a:cxnLst>
                  <a:cxn ang="0">
                    <a:pos x="2" y="0"/>
                  </a:cxn>
                  <a:cxn ang="0">
                    <a:pos x="2" y="2"/>
                  </a:cxn>
                  <a:cxn ang="0">
                    <a:pos x="2" y="3"/>
                  </a:cxn>
                  <a:cxn ang="0">
                    <a:pos x="0" y="2"/>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67" name="Group 116"/>
              <p:cNvGrpSpPr/>
              <p:nvPr/>
            </p:nvGrpSpPr>
            <p:grpSpPr>
              <a:xfrm>
                <a:off x="4739" y="1327"/>
                <a:ext cx="582" cy="139"/>
                <a:chOff x="614" y="2568"/>
                <a:chExt cx="725" cy="139"/>
              </a:xfrm>
            </p:grpSpPr>
            <p:sp>
              <p:nvSpPr>
                <p:cNvPr id="68" name="AutoShape 117"/>
                <p:cNvSpPr/>
                <p:nvPr/>
              </p:nvSpPr>
              <p:spPr>
                <a:xfrm>
                  <a:off x="612" y="2569"/>
                  <a:ext cx="728" cy="137"/>
                </a:xfrm>
                <a:prstGeom prst="roundRect">
                  <a:avLst>
                    <a:gd name="adj" fmla="val 50000"/>
                  </a:avLst>
                </a:prstGeom>
                <a:solidFill>
                  <a:schemeClr val="tx1"/>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69" name="AutoShape 118"/>
                <p:cNvSpPr/>
                <p:nvPr/>
              </p:nvSpPr>
              <p:spPr>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sp>
            <p:nvSpPr>
              <p:cNvPr id="70" name="Rectangle 119"/>
              <p:cNvSpPr/>
              <p:nvPr/>
            </p:nvSpPr>
            <p:spPr>
              <a:xfrm>
                <a:off x="5251" y="429"/>
                <a:ext cx="66" cy="228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1" name="Freeform 120"/>
              <p:cNvSpPr/>
              <p:nvPr/>
            </p:nvSpPr>
            <p:spPr>
              <a:xfrm>
                <a:off x="5312" y="1007"/>
                <a:ext cx="237" cy="213"/>
              </a:xfrm>
              <a:custGeom>
                <a:avLst/>
                <a:gdLst>
                  <a:gd name="txL" fmla="*/ 0 w 296"/>
                  <a:gd name="txT" fmla="*/ 0 h 256"/>
                  <a:gd name="txR" fmla="*/ 296 w 296"/>
                  <a:gd name="txB" fmla="*/ 256 h 256"/>
                </a:gdLst>
                <a:ahLst/>
                <a:cxnLst>
                  <a:cxn ang="0">
                    <a:pos x="2" y="0"/>
                  </a:cxn>
                  <a:cxn ang="0">
                    <a:pos x="2" y="2"/>
                  </a:cxn>
                  <a:cxn ang="0">
                    <a:pos x="2" y="3"/>
                  </a:cxn>
                  <a:cxn ang="0">
                    <a:pos x="0" y="2"/>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2" name="Freeform 121"/>
              <p:cNvSpPr/>
              <p:nvPr/>
            </p:nvSpPr>
            <p:spPr>
              <a:xfrm>
                <a:off x="5315" y="680"/>
                <a:ext cx="244" cy="240"/>
              </a:xfrm>
              <a:custGeom>
                <a:avLst/>
                <a:gdLst>
                  <a:gd name="txL" fmla="*/ 0 w 304"/>
                  <a:gd name="txT" fmla="*/ 0 h 288"/>
                  <a:gd name="txR" fmla="*/ 304 w 304"/>
                  <a:gd name="txB" fmla="*/ 288 h 288"/>
                </a:gdLst>
                <a:ahLst/>
                <a:cxnLst>
                  <a:cxn ang="0">
                    <a:pos x="0" y="0"/>
                  </a:cxn>
                  <a:cxn ang="0">
                    <a:pos x="2" y="3"/>
                  </a:cxn>
                  <a:cxn ang="0">
                    <a:pos x="2" y="5"/>
                  </a:cxn>
                  <a:cxn ang="0">
                    <a:pos x="2" y="3"/>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3" name="Oval 122"/>
              <p:cNvSpPr/>
              <p:nvPr/>
            </p:nvSpPr>
            <p:spPr>
              <a:xfrm>
                <a:off x="5516" y="2611"/>
                <a:ext cx="49" cy="93"/>
              </a:xfrm>
              <a:prstGeom prst="ellipse">
                <a:avLst/>
              </a:prstGeom>
              <a:solidFill>
                <a:srgbClr val="3333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4" name="Freeform 123"/>
              <p:cNvSpPr/>
              <p:nvPr/>
            </p:nvSpPr>
            <p:spPr>
              <a:xfrm>
                <a:off x="5302" y="2614"/>
                <a:ext cx="245" cy="200"/>
              </a:xfrm>
              <a:custGeom>
                <a:avLst/>
                <a:gdLst>
                  <a:gd name="txL" fmla="*/ 0 w 306"/>
                  <a:gd name="txT" fmla="*/ 0 h 240"/>
                  <a:gd name="txR" fmla="*/ 306 w 306"/>
                  <a:gd name="txB" fmla="*/ 240 h 240"/>
                </a:gdLst>
                <a:ahLst/>
                <a:cxnLst>
                  <a:cxn ang="0">
                    <a:pos x="0" y="3"/>
                  </a:cxn>
                  <a:cxn ang="0">
                    <a:pos x="2" y="4"/>
                  </a:cxn>
                  <a:cxn ang="0">
                    <a:pos x="2" y="3"/>
                  </a:cxn>
                  <a:cxn ang="0">
                    <a:pos x="2" y="0"/>
                  </a:cxn>
                  <a:cxn ang="0">
                    <a:pos x="0" y="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75" name="AutoShape 124"/>
              <p:cNvSpPr/>
              <p:nvPr/>
            </p:nvSpPr>
            <p:spPr>
              <a:xfrm>
                <a:off x="4140" y="2677"/>
                <a:ext cx="1199"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6" name="AutoShape 125"/>
              <p:cNvSpPr/>
              <p:nvPr/>
            </p:nvSpPr>
            <p:spPr>
              <a:xfrm>
                <a:off x="4206" y="2710"/>
                <a:ext cx="1071"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7" name="Oval 126"/>
              <p:cNvSpPr/>
              <p:nvPr/>
            </p:nvSpPr>
            <p:spPr>
              <a:xfrm>
                <a:off x="4308"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78" name="Oval 127"/>
              <p:cNvSpPr/>
              <p:nvPr/>
            </p:nvSpPr>
            <p:spPr>
              <a:xfrm>
                <a:off x="4485" y="2386"/>
                <a:ext cx="159" cy="143"/>
              </a:xfrm>
              <a:prstGeom prst="ellipse">
                <a:avLst/>
              </a:prstGeom>
              <a:solidFill>
                <a:srgbClr val="FF0000"/>
              </a:solidFill>
              <a:ln w="9525">
                <a:noFill/>
              </a:ln>
            </p:spPr>
            <p:txBody>
              <a:bodyPr wrap="none" anchor="ctr"/>
              <a:lstStyle/>
              <a:p>
                <a:pPr algn="ctr" eaLnBrk="1" hangingPunct="1"/>
                <a:endParaRPr sz="1800" dirty="0">
                  <a:solidFill>
                    <a:srgbClr val="FF0000"/>
                  </a:solidFill>
                  <a:latin typeface="Arial" panose="020B0604020202020204" pitchFamily="34" charset="0"/>
                  <a:ea typeface="Arial" panose="020B0604020202020204" pitchFamily="34" charset="0"/>
                </a:endParaRPr>
              </a:p>
            </p:txBody>
          </p:sp>
          <p:sp>
            <p:nvSpPr>
              <p:cNvPr id="79" name="Oval 128"/>
              <p:cNvSpPr/>
              <p:nvPr/>
            </p:nvSpPr>
            <p:spPr>
              <a:xfrm>
                <a:off x="4662" y="2381"/>
                <a:ext cx="159" cy="143"/>
              </a:xfrm>
              <a:prstGeom prst="ellipse">
                <a:avLst/>
              </a:prstGeom>
              <a:solidFill>
                <a:srgbClr val="33CC33"/>
              </a:solidFill>
              <a:ln w="9525">
                <a:noFill/>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sp>
            <p:nvSpPr>
              <p:cNvPr id="80" name="Rectangle 129"/>
              <p:cNvSpPr/>
              <p:nvPr/>
            </p:nvSpPr>
            <p:spPr>
              <a:xfrm>
                <a:off x="5060" y="1833"/>
                <a:ext cx="89"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dirty="0">
                  <a:latin typeface="Arial" panose="020B0604020202020204" pitchFamily="34" charset="0"/>
                </a:endParaRPr>
              </a:p>
            </p:txBody>
          </p:sp>
        </p:grpSp>
        <p:grpSp>
          <p:nvGrpSpPr>
            <p:cNvPr id="81" name="Group 20"/>
            <p:cNvGrpSpPr/>
            <p:nvPr/>
          </p:nvGrpSpPr>
          <p:grpSpPr>
            <a:xfrm>
              <a:off x="4562793" y="5263515"/>
              <a:ext cx="809625" cy="1049338"/>
              <a:chOff x="4296" y="2627"/>
              <a:chExt cx="510" cy="661"/>
            </a:xfrm>
          </p:grpSpPr>
          <p:sp>
            <p:nvSpPr>
              <p:cNvPr id="82" name="Rectangle 21"/>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83" name="Text Box 22"/>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84" name="Rectangle 23"/>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85" name="Line 24"/>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86" name="Line 25"/>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87" name="Line 26"/>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88" name="Line 27"/>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89" name="Line 28"/>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90" name="Line 29"/>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91" name="Line 30"/>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92" name="Rectangle 31"/>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93" name="Rectangle 32"/>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94" name="Rectangle 33"/>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95" name="Rectangle 34"/>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96" name="Rectangle 35"/>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pic>
          <p:nvPicPr>
            <p:cNvPr id="97" name="Picture 36" descr="Alice"/>
            <p:cNvPicPr>
              <a:picLocks noChangeAspect="1"/>
            </p:cNvPicPr>
            <p:nvPr/>
          </p:nvPicPr>
          <p:blipFill>
            <a:blip r:embed="rId3"/>
            <a:stretch>
              <a:fillRect/>
            </a:stretch>
          </p:blipFill>
          <p:spPr>
            <a:xfrm>
              <a:off x="2157730" y="5428615"/>
              <a:ext cx="561975" cy="693738"/>
            </a:xfrm>
            <a:prstGeom prst="rect">
              <a:avLst/>
            </a:prstGeom>
            <a:noFill/>
            <a:ln w="9525">
              <a:noFill/>
            </a:ln>
          </p:spPr>
        </p:pic>
        <p:pic>
          <p:nvPicPr>
            <p:cNvPr id="98" name="Picture 37" descr="Bob"/>
            <p:cNvPicPr>
              <a:picLocks noChangeAspect="1"/>
            </p:cNvPicPr>
            <p:nvPr/>
          </p:nvPicPr>
          <p:blipFill>
            <a:blip r:embed="rId4"/>
            <a:stretch>
              <a:fillRect/>
            </a:stretch>
          </p:blipFill>
          <p:spPr>
            <a:xfrm>
              <a:off x="9547543" y="5333365"/>
              <a:ext cx="676275" cy="690563"/>
            </a:xfrm>
            <a:prstGeom prst="rect">
              <a:avLst/>
            </a:prstGeom>
            <a:noFill/>
            <a:ln w="9525">
              <a:noFill/>
            </a:ln>
          </p:spPr>
        </p:pic>
        <p:grpSp>
          <p:nvGrpSpPr>
            <p:cNvPr id="99" name="Group 48"/>
            <p:cNvGrpSpPr/>
            <p:nvPr/>
          </p:nvGrpSpPr>
          <p:grpSpPr>
            <a:xfrm>
              <a:off x="6753543" y="5209540"/>
              <a:ext cx="809625" cy="1049338"/>
              <a:chOff x="4296" y="2627"/>
              <a:chExt cx="510" cy="661"/>
            </a:xfrm>
          </p:grpSpPr>
          <p:sp>
            <p:nvSpPr>
              <p:cNvPr id="100" name="Rectangle 49"/>
              <p:cNvSpPr/>
              <p:nvPr/>
            </p:nvSpPr>
            <p:spPr>
              <a:xfrm>
                <a:off x="4296" y="2652"/>
                <a:ext cx="510" cy="636"/>
              </a:xfrm>
              <a:prstGeom prst="rect">
                <a:avLst/>
              </a:prstGeom>
              <a:solidFill>
                <a:schemeClr val="accent2"/>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01" name="Text Box 50"/>
              <p:cNvSpPr txBox="1"/>
              <p:nvPr/>
            </p:nvSpPr>
            <p:spPr>
              <a:xfrm>
                <a:off x="4352" y="2627"/>
                <a:ext cx="375" cy="368"/>
              </a:xfrm>
              <a:prstGeom prst="rect">
                <a:avLst/>
              </a:prstGeom>
              <a:noFill/>
              <a:ln w="9525">
                <a:noFill/>
              </a:ln>
            </p:spPr>
            <p:txBody>
              <a:bodyPr wrap="none">
                <a:spAutoFit/>
              </a:bodyPr>
              <a:lstStyle/>
              <a:p>
                <a:pPr algn="ctr"/>
                <a:r>
                  <a:rPr lang="zh-CN" altLang="en-US" sz="1600" dirty="0">
                    <a:latin typeface="Arial" panose="020B0604020202020204" pitchFamily="34" charset="0"/>
                  </a:rPr>
                  <a:t>传输</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sp>
            <p:nvSpPr>
              <p:cNvPr id="102" name="Rectangle 51"/>
              <p:cNvSpPr/>
              <p:nvPr/>
            </p:nvSpPr>
            <p:spPr>
              <a:xfrm>
                <a:off x="4320" y="3006"/>
                <a:ext cx="450" cy="120"/>
              </a:xfrm>
              <a:prstGeom prst="rect">
                <a:avLst/>
              </a:prstGeom>
              <a:solidFill>
                <a:srgbClr val="00FF00"/>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03" name="Line 52"/>
              <p:cNvSpPr/>
              <p:nvPr/>
            </p:nvSpPr>
            <p:spPr>
              <a:xfrm>
                <a:off x="4369" y="3034"/>
                <a:ext cx="0" cy="72"/>
              </a:xfrm>
              <a:prstGeom prst="line">
                <a:avLst/>
              </a:prstGeom>
              <a:ln w="19050" cap="flat" cmpd="sng">
                <a:solidFill>
                  <a:schemeClr val="tx1"/>
                </a:solidFill>
                <a:prstDash val="solid"/>
                <a:headEnd type="none" w="med" len="med"/>
                <a:tailEnd type="none" w="med" len="med"/>
              </a:ln>
            </p:spPr>
          </p:sp>
          <p:sp>
            <p:nvSpPr>
              <p:cNvPr id="104" name="Line 53"/>
              <p:cNvSpPr/>
              <p:nvPr/>
            </p:nvSpPr>
            <p:spPr>
              <a:xfrm>
                <a:off x="4478" y="3033"/>
                <a:ext cx="0" cy="72"/>
              </a:xfrm>
              <a:prstGeom prst="line">
                <a:avLst/>
              </a:prstGeom>
              <a:ln w="19050" cap="flat" cmpd="sng">
                <a:solidFill>
                  <a:schemeClr val="tx1"/>
                </a:solidFill>
                <a:prstDash val="solid"/>
                <a:headEnd type="none" w="med" len="med"/>
                <a:tailEnd type="none" w="med" len="med"/>
              </a:ln>
            </p:spPr>
          </p:sp>
          <p:sp>
            <p:nvSpPr>
              <p:cNvPr id="105" name="Line 54"/>
              <p:cNvSpPr/>
              <p:nvPr/>
            </p:nvSpPr>
            <p:spPr>
              <a:xfrm>
                <a:off x="4533" y="3035"/>
                <a:ext cx="0" cy="72"/>
              </a:xfrm>
              <a:prstGeom prst="line">
                <a:avLst/>
              </a:prstGeom>
              <a:ln w="19050" cap="flat" cmpd="sng">
                <a:solidFill>
                  <a:schemeClr val="tx1"/>
                </a:solidFill>
                <a:prstDash val="solid"/>
                <a:headEnd type="none" w="med" len="med"/>
                <a:tailEnd type="none" w="med" len="med"/>
              </a:ln>
            </p:spPr>
          </p:sp>
          <p:sp>
            <p:nvSpPr>
              <p:cNvPr id="106" name="Line 55"/>
              <p:cNvSpPr/>
              <p:nvPr/>
            </p:nvSpPr>
            <p:spPr>
              <a:xfrm>
                <a:off x="4590" y="3033"/>
                <a:ext cx="0" cy="72"/>
              </a:xfrm>
              <a:prstGeom prst="line">
                <a:avLst/>
              </a:prstGeom>
              <a:ln w="19050" cap="flat" cmpd="sng">
                <a:solidFill>
                  <a:schemeClr val="tx1"/>
                </a:solidFill>
                <a:prstDash val="solid"/>
                <a:headEnd type="none" w="med" len="med"/>
                <a:tailEnd type="none" w="med" len="med"/>
              </a:ln>
            </p:spPr>
          </p:sp>
          <p:sp>
            <p:nvSpPr>
              <p:cNvPr id="107" name="Line 56"/>
              <p:cNvSpPr/>
              <p:nvPr/>
            </p:nvSpPr>
            <p:spPr>
              <a:xfrm>
                <a:off x="4651" y="3033"/>
                <a:ext cx="0" cy="72"/>
              </a:xfrm>
              <a:prstGeom prst="line">
                <a:avLst/>
              </a:prstGeom>
              <a:ln w="19050" cap="flat" cmpd="sng">
                <a:solidFill>
                  <a:schemeClr val="tx1"/>
                </a:solidFill>
                <a:prstDash val="solid"/>
                <a:headEnd type="none" w="med" len="med"/>
                <a:tailEnd type="none" w="med" len="med"/>
              </a:ln>
            </p:spPr>
          </p:sp>
          <p:sp>
            <p:nvSpPr>
              <p:cNvPr id="108" name="Line 57"/>
              <p:cNvSpPr/>
              <p:nvPr/>
            </p:nvSpPr>
            <p:spPr>
              <a:xfrm>
                <a:off x="4707" y="3033"/>
                <a:ext cx="0" cy="72"/>
              </a:xfrm>
              <a:prstGeom prst="line">
                <a:avLst/>
              </a:prstGeom>
              <a:ln w="19050" cap="flat" cmpd="sng">
                <a:solidFill>
                  <a:schemeClr val="tx1"/>
                </a:solidFill>
                <a:prstDash val="solid"/>
                <a:headEnd type="none" w="med" len="med"/>
                <a:tailEnd type="none" w="med" len="med"/>
              </a:ln>
            </p:spPr>
          </p:sp>
          <p:sp>
            <p:nvSpPr>
              <p:cNvPr id="109" name="Line 58"/>
              <p:cNvSpPr/>
              <p:nvPr/>
            </p:nvSpPr>
            <p:spPr>
              <a:xfrm>
                <a:off x="4422" y="3034"/>
                <a:ext cx="0" cy="72"/>
              </a:xfrm>
              <a:prstGeom prst="line">
                <a:avLst/>
              </a:prstGeom>
              <a:ln w="19050" cap="flat" cmpd="sng">
                <a:solidFill>
                  <a:schemeClr val="tx1"/>
                </a:solidFill>
                <a:prstDash val="solid"/>
                <a:headEnd type="none" w="med" len="med"/>
                <a:tailEnd type="none" w="med" len="med"/>
              </a:ln>
            </p:spPr>
          </p:sp>
          <p:sp>
            <p:nvSpPr>
              <p:cNvPr id="110" name="Rectangle 59"/>
              <p:cNvSpPr/>
              <p:nvPr/>
            </p:nvSpPr>
            <p:spPr>
              <a:xfrm>
                <a:off x="4328"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11" name="Rectangle 60"/>
              <p:cNvSpPr/>
              <p:nvPr/>
            </p:nvSpPr>
            <p:spPr>
              <a:xfrm>
                <a:off x="4414" y="3173"/>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12" name="Rectangle 61"/>
              <p:cNvSpPr/>
              <p:nvPr/>
            </p:nvSpPr>
            <p:spPr>
              <a:xfrm>
                <a:off x="4500" y="3172"/>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13" name="Rectangle 62"/>
              <p:cNvSpPr/>
              <p:nvPr/>
            </p:nvSpPr>
            <p:spPr>
              <a:xfrm>
                <a:off x="4597"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14" name="Rectangle 63"/>
              <p:cNvSpPr/>
              <p:nvPr/>
            </p:nvSpPr>
            <p:spPr>
              <a:xfrm>
                <a:off x="4693" y="3170"/>
                <a:ext cx="64" cy="93"/>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grpSp>
        <p:sp>
          <p:nvSpPr>
            <p:cNvPr id="115" name="Line 69"/>
            <p:cNvSpPr/>
            <p:nvPr/>
          </p:nvSpPr>
          <p:spPr>
            <a:xfrm>
              <a:off x="3683318" y="5801678"/>
              <a:ext cx="892175" cy="146050"/>
            </a:xfrm>
            <a:prstGeom prst="line">
              <a:avLst/>
            </a:prstGeom>
            <a:ln w="12700" cap="flat" cmpd="sng">
              <a:solidFill>
                <a:schemeClr val="accent2"/>
              </a:solidFill>
              <a:prstDash val="solid"/>
              <a:headEnd type="none" w="med" len="med"/>
              <a:tailEnd type="triangle" w="med" len="med"/>
            </a:ln>
          </p:spPr>
        </p:sp>
        <p:sp>
          <p:nvSpPr>
            <p:cNvPr id="116" name="Line 70"/>
            <p:cNvSpPr/>
            <p:nvPr/>
          </p:nvSpPr>
          <p:spPr>
            <a:xfrm>
              <a:off x="5369243" y="5936615"/>
              <a:ext cx="1379537" cy="219075"/>
            </a:xfrm>
            <a:prstGeom prst="line">
              <a:avLst/>
            </a:prstGeom>
            <a:ln w="12700" cap="flat" cmpd="sng">
              <a:solidFill>
                <a:schemeClr val="accent2"/>
              </a:solidFill>
              <a:prstDash val="solid"/>
              <a:headEnd type="none" w="med" len="med"/>
              <a:tailEnd type="triangle" w="med" len="med"/>
            </a:ln>
          </p:spPr>
        </p:sp>
        <p:sp>
          <p:nvSpPr>
            <p:cNvPr id="117" name="Line 71"/>
            <p:cNvSpPr/>
            <p:nvPr/>
          </p:nvSpPr>
          <p:spPr>
            <a:xfrm flipV="1">
              <a:off x="7599680" y="5715953"/>
              <a:ext cx="1027113" cy="427037"/>
            </a:xfrm>
            <a:prstGeom prst="line">
              <a:avLst/>
            </a:prstGeom>
            <a:ln w="12700" cap="flat" cmpd="sng">
              <a:solidFill>
                <a:schemeClr val="accent2"/>
              </a:solidFill>
              <a:prstDash val="solid"/>
              <a:headEnd type="none" w="med" len="med"/>
              <a:tailEnd type="triangle" w="med" len="med"/>
            </a:ln>
          </p:spPr>
        </p:sp>
        <p:sp>
          <p:nvSpPr>
            <p:cNvPr id="118" name="Text Box 95"/>
            <p:cNvSpPr txBox="1"/>
            <p:nvPr/>
          </p:nvSpPr>
          <p:spPr>
            <a:xfrm>
              <a:off x="4078605" y="6376353"/>
              <a:ext cx="1870075"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Alice</a:t>
              </a:r>
              <a:r>
                <a:rPr lang="zh-CN" sz="1600" dirty="0">
                  <a:latin typeface="微软雅黑" panose="020B0503020204020204" pitchFamily="34" charset="-122"/>
                  <a:ea typeface="微软雅黑" panose="020B0503020204020204" pitchFamily="34" charset="-122"/>
                  <a:cs typeface="微软雅黑" panose="020B0503020204020204" pitchFamily="34" charset="-122"/>
                </a:rPr>
                <a:t>的邮件服务器</a:t>
              </a:r>
            </a:p>
          </p:txBody>
        </p:sp>
        <p:grpSp>
          <p:nvGrpSpPr>
            <p:cNvPr id="119" name="Group 169"/>
            <p:cNvGrpSpPr/>
            <p:nvPr/>
          </p:nvGrpSpPr>
          <p:grpSpPr>
            <a:xfrm>
              <a:off x="8448993" y="5115878"/>
              <a:ext cx="890587" cy="1054100"/>
              <a:chOff x="3588" y="550"/>
              <a:chExt cx="561" cy="664"/>
            </a:xfrm>
          </p:grpSpPr>
          <p:grpSp>
            <p:nvGrpSpPr>
              <p:cNvPr id="120" name="Group 170"/>
              <p:cNvGrpSpPr/>
              <p:nvPr/>
            </p:nvGrpSpPr>
            <p:grpSpPr>
              <a:xfrm>
                <a:off x="3588" y="692"/>
                <a:ext cx="561" cy="522"/>
                <a:chOff x="-44" y="1473"/>
                <a:chExt cx="981" cy="1105"/>
              </a:xfrm>
            </p:grpSpPr>
            <p:pic>
              <p:nvPicPr>
                <p:cNvPr id="121" name="Picture 17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22" name="Freeform 172"/>
                <p:cNvSpPr/>
                <p:nvPr/>
              </p:nvSpPr>
              <p:spPr>
                <a:xfrm flipH="1">
                  <a:off x="374" y="1579"/>
                  <a:ext cx="477" cy="506"/>
                </a:xfrm>
                <a:custGeom>
                  <a:avLst/>
                  <a:gdLst>
                    <a:gd name="txL" fmla="*/ 0 w 356"/>
                    <a:gd name="txT" fmla="*/ 0 h 368"/>
                    <a:gd name="txR" fmla="*/ 356 w 356"/>
                    <a:gd name="txB" fmla="*/ 368 h 368"/>
                  </a:gdLst>
                  <a:ahLst/>
                  <a:cxnLst>
                    <a:cxn ang="0">
                      <a:pos x="0" y="0"/>
                    </a:cxn>
                    <a:cxn ang="0">
                      <a:pos x="251028" y="21440"/>
                    </a:cxn>
                    <a:cxn ang="0">
                      <a:pos x="297791" y="446667"/>
                    </a:cxn>
                    <a:cxn ang="0">
                      <a:pos x="65629" y="55861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23" name="Rectangle 115"/>
              <p:cNvSpPr/>
              <p:nvPr/>
            </p:nvSpPr>
            <p:spPr>
              <a:xfrm>
                <a:off x="3611" y="576"/>
                <a:ext cx="381" cy="330"/>
              </a:xfrm>
              <a:prstGeom prst="rect">
                <a:avLst/>
              </a:prstGeom>
              <a:solidFill>
                <a:schemeClr val="hlink"/>
              </a:solidFill>
              <a:ln w="19050" cap="flat" cmpd="sng">
                <a:solidFill>
                  <a:schemeClr val="tx1"/>
                </a:solidFill>
                <a:prstDash val="solid"/>
                <a:miter/>
                <a:headEnd type="none" w="med" len="med"/>
                <a:tailEnd type="none" w="med" len="med"/>
              </a:ln>
            </p:spPr>
            <p:txBody>
              <a:bodyPr wrap="none" anchor="ctr"/>
              <a:lstStyle/>
              <a:p>
                <a:pPr>
                  <a:spcBef>
                    <a:spcPct val="20000"/>
                  </a:spcBef>
                  <a:buClr>
                    <a:schemeClr val="accent2"/>
                  </a:buClr>
                  <a:buSzPct val="85000"/>
                  <a:buFont typeface="ZapfDingbats" pitchFamily="82" charset="2"/>
                </a:pPr>
                <a:endParaRPr sz="2400" dirty="0">
                  <a:latin typeface="Arial" panose="020B0604020202020204" pitchFamily="34" charset="0"/>
                </a:endParaRPr>
              </a:p>
            </p:txBody>
          </p:sp>
          <p:sp>
            <p:nvSpPr>
              <p:cNvPr id="124" name="Text Box 116"/>
              <p:cNvSpPr txBox="1"/>
              <p:nvPr/>
            </p:nvSpPr>
            <p:spPr>
              <a:xfrm>
                <a:off x="3606" y="550"/>
                <a:ext cx="371" cy="368"/>
              </a:xfrm>
              <a:prstGeom prst="rect">
                <a:avLst/>
              </a:prstGeom>
              <a:solidFill>
                <a:schemeClr val="accent2"/>
              </a:solidFill>
              <a:ln w="9525">
                <a:noFill/>
              </a:ln>
            </p:spPr>
            <p:txBody>
              <a:bodyPr wrap="none">
                <a:spAutoFit/>
              </a:bodyPr>
              <a:lstStyle/>
              <a:p>
                <a:pPr algn="ctr"/>
                <a:r>
                  <a:rPr lang="zh-CN" altLang="en-US" sz="1600" dirty="0">
                    <a:latin typeface="Arial" panose="020B0604020202020204" pitchFamily="34" charset="0"/>
                  </a:rPr>
                  <a:t>用户</a:t>
                </a:r>
              </a:p>
              <a:p>
                <a:pPr algn="ctr"/>
                <a:r>
                  <a:rPr lang="zh-CN" altLang="en-US" sz="1600" dirty="0">
                    <a:latin typeface="Arial" panose="020B0604020202020204" pitchFamily="34" charset="0"/>
                  </a:rPr>
                  <a:t>代理</a:t>
                </a:r>
                <a:endParaRPr lang="zh-CN" altLang="en-US" sz="2400" dirty="0">
                  <a:latin typeface="Arial" panose="020B0604020202020204" pitchFamily="34" charset="0"/>
                </a:endParaRPr>
              </a:p>
            </p:txBody>
          </p:sp>
        </p:grpSp>
        <p:sp>
          <p:nvSpPr>
            <p:cNvPr id="125" name="Text Box 96"/>
            <p:cNvSpPr txBox="1"/>
            <p:nvPr/>
          </p:nvSpPr>
          <p:spPr>
            <a:xfrm>
              <a:off x="6267132" y="6379817"/>
              <a:ext cx="1763395" cy="337185"/>
            </a:xfrm>
            <a:prstGeom prst="rect">
              <a:avLst/>
            </a:prstGeom>
            <a:noFill/>
            <a:ln w="9525">
              <a:noFill/>
            </a:ln>
          </p:spPr>
          <p:txBody>
            <a:bodyPr wrap="none">
              <a:spAutoFit/>
            </a:bodyPr>
            <a:lstStyle/>
            <a:p>
              <a:pPr marL="342900" lvl="0" indent="-342900" algn="l">
                <a:spcBef>
                  <a:spcPct val="20000"/>
                </a:spcBef>
                <a:buClr>
                  <a:schemeClr val="accent2"/>
                </a:buClr>
                <a:buSzPct val="85000"/>
                <a:buFont typeface="ZapfDingbats" pitchFamily="82" charset="2"/>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Bob的邮件服务器</a:t>
              </a:r>
            </a:p>
          </p:txBody>
        </p:sp>
        <p:sp>
          <p:nvSpPr>
            <p:cNvPr id="126" name="Text Box 95"/>
            <p:cNvSpPr txBox="1"/>
            <p:nvPr/>
          </p:nvSpPr>
          <p:spPr>
            <a:xfrm>
              <a:off x="3713480" y="5509578"/>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127" name="Text Box 95"/>
            <p:cNvSpPr txBox="1"/>
            <p:nvPr/>
          </p:nvSpPr>
          <p:spPr>
            <a:xfrm>
              <a:off x="5723890" y="5663248"/>
              <a:ext cx="670560" cy="30670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SMTP</a:t>
              </a:r>
            </a:p>
          </p:txBody>
        </p:sp>
        <p:sp>
          <p:nvSpPr>
            <p:cNvPr id="128" name="Text Box 95"/>
            <p:cNvSpPr txBox="1"/>
            <p:nvPr/>
          </p:nvSpPr>
          <p:spPr>
            <a:xfrm>
              <a:off x="7951470" y="5982653"/>
              <a:ext cx="1570990" cy="565150"/>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POP3</a:t>
              </a:r>
            </a:p>
            <a:p>
              <a:pPr marL="342900" indent="-342900" algn="l">
                <a:spcBef>
                  <a:spcPct val="20000"/>
                </a:spcBef>
                <a:buClr>
                  <a:schemeClr val="accent2"/>
                </a:buClr>
                <a:buSzPct val="85000"/>
                <a:buFont typeface="ZapfDingbats" pitchFamily="82" charset="2"/>
              </a:pPr>
              <a:r>
                <a:rPr 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IMAP</a:t>
              </a:r>
              <a:r>
                <a:rPr lang="zh-CN" altLang="en-US"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或</a:t>
              </a:r>
              <a:r>
                <a:rPr lang="en-US" altLang="zh-CN" sz="1400" dirty="0">
                  <a:solidFill>
                    <a:schemeClr val="accent2"/>
                  </a:solidFill>
                  <a:latin typeface="微软雅黑" panose="020B0503020204020204" pitchFamily="34" charset="-122"/>
                  <a:ea typeface="微软雅黑" panose="020B0503020204020204" pitchFamily="34" charset="-122"/>
                  <a:cs typeface="MS PGothic" panose="020B0600070205080204" charset="-128"/>
                  <a:sym typeface="+mn-ea"/>
                </a:rPr>
                <a:t>Webmail</a:t>
              </a:r>
            </a:p>
          </p:txBody>
        </p:sp>
        <p:sp>
          <p:nvSpPr>
            <p:cNvPr id="129" name="左大括号 128"/>
            <p:cNvSpPr/>
            <p:nvPr/>
          </p:nvSpPr>
          <p:spPr>
            <a:xfrm rot="5400000">
              <a:off x="4773930" y="2797810"/>
              <a:ext cx="519430" cy="36264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0" name="Text Box 95"/>
            <p:cNvSpPr txBox="1"/>
            <p:nvPr/>
          </p:nvSpPr>
          <p:spPr>
            <a:xfrm>
              <a:off x="4820285" y="3943668"/>
              <a:ext cx="386080"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推</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1" name="左大括号 130"/>
            <p:cNvSpPr/>
            <p:nvPr/>
          </p:nvSpPr>
          <p:spPr>
            <a:xfrm rot="5400000">
              <a:off x="7635875" y="3627755"/>
              <a:ext cx="519430" cy="19792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2" name="Text Box 95"/>
            <p:cNvSpPr txBox="1"/>
            <p:nvPr/>
          </p:nvSpPr>
          <p:spPr>
            <a:xfrm>
              <a:off x="7702550" y="3943668"/>
              <a:ext cx="386080" cy="337185"/>
            </a:xfrm>
            <a:prstGeom prst="rect">
              <a:avLst/>
            </a:prstGeom>
            <a:noFill/>
            <a:ln w="9525">
              <a:noFill/>
            </a:ln>
          </p:spPr>
          <p:txBody>
            <a:bodyPr wrap="none">
              <a:spAutoFit/>
            </a:bodyPr>
            <a:lstStyle/>
            <a:p>
              <a:pPr marL="342900" indent="-342900" algn="l">
                <a:spcBef>
                  <a:spcPct val="20000"/>
                </a:spcBef>
                <a:buClr>
                  <a:schemeClr val="accent2"/>
                </a:buClr>
                <a:buSzPct val="85000"/>
                <a:buFont typeface="ZapfDingbats" pitchFamily="82" charset="2"/>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拉</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33" name="灯片编号占位符 5">
            <a:extLst>
              <a:ext uri="{FF2B5EF4-FFF2-40B4-BE49-F238E27FC236}">
                <a16:creationId xmlns:a16="http://schemas.microsoft.com/office/drawing/2014/main" id="{5A0359F2-926C-9647-B1A9-B6235B913B28}"/>
              </a:ext>
            </a:extLst>
          </p:cNvPr>
          <p:cNvSpPr>
            <a:spLocks noGrp="1"/>
          </p:cNvSpPr>
          <p:nvPr>
            <p:ph type="sldNum" sz="quarter" idx="12"/>
          </p:nvPr>
        </p:nvSpPr>
        <p:spPr>
          <a:xfrm>
            <a:off x="8686810" y="6489303"/>
            <a:ext cx="3319670" cy="365125"/>
          </a:xfrm>
        </p:spPr>
        <p:txBody>
          <a:bodyPr/>
          <a:lstStyle/>
          <a:p>
            <a:fld id="{8D4D1E41-7A09-AB4A-A4E1-09765ADA2698}" type="slidenum">
              <a:rPr kumimoji="1" lang="zh-CN" altLang="en-US" smtClean="0"/>
              <a:t>95</a:t>
            </a:fld>
            <a:endParaRPr kumimoji="1" lang="zh-CN" altLang="en-US" dirty="0"/>
          </a:p>
        </p:txBody>
      </p:sp>
    </p:spTree>
    <p:extLst>
      <p:ext uri="{BB962C8B-B14F-4D97-AF65-F5344CB8AC3E}">
        <p14:creationId xmlns:p14="http://schemas.microsoft.com/office/powerpoint/2010/main" val="3243750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POP3协议</a:t>
            </a:r>
          </a:p>
        </p:txBody>
      </p:sp>
      <p:sp>
        <p:nvSpPr>
          <p:cNvPr id="3" name="内容占位符 2"/>
          <p:cNvSpPr>
            <a:spLocks noGrp="1"/>
          </p:cNvSpPr>
          <p:nvPr>
            <p:ph idx="1"/>
          </p:nvPr>
        </p:nvSpPr>
        <p:spPr/>
        <p:txBody>
          <a:bodyPr>
            <a:normAutofit/>
          </a:bodyPr>
          <a:lstStyle/>
          <a:p>
            <a:pPr>
              <a:lnSpc>
                <a:spcPct val="120000"/>
              </a:lnSpc>
              <a:spcAft>
                <a:spcPts val="0"/>
              </a:spcAft>
            </a:pPr>
            <a:r>
              <a:rPr lang="en-US" dirty="0"/>
              <a:t>POP3</a:t>
            </a:r>
            <a:r>
              <a:rPr lang="zh-CN" altLang="en-US" dirty="0"/>
              <a:t>由</a:t>
            </a:r>
            <a:r>
              <a:rPr lang="en-US" altLang="zh-CN" dirty="0"/>
              <a:t>RFC1939</a:t>
            </a:r>
            <a:r>
              <a:rPr lang="zh-CN" altLang="en-US" dirty="0"/>
              <a:t>定义，是一个非常简单的最终交付协议</a:t>
            </a:r>
          </a:p>
          <a:p>
            <a:pPr>
              <a:lnSpc>
                <a:spcPct val="120000"/>
              </a:lnSpc>
              <a:spcAft>
                <a:spcPts val="0"/>
              </a:spcAft>
            </a:pPr>
            <a:r>
              <a:rPr dirty="0" err="1"/>
              <a:t>当用户</a:t>
            </a:r>
            <a:r>
              <a:rPr lang="zh-CN" dirty="0"/>
              <a:t>代理打开一个到端口</a:t>
            </a:r>
            <a:r>
              <a:rPr lang="en-US" altLang="zh-CN" dirty="0"/>
              <a:t>110</a:t>
            </a:r>
            <a:r>
              <a:rPr lang="zh-CN" altLang="en-US" dirty="0"/>
              <a:t>上的</a:t>
            </a:r>
            <a:r>
              <a:rPr lang="en-US" altLang="zh-CN" dirty="0"/>
              <a:t>TCP</a:t>
            </a:r>
            <a:r>
              <a:rPr lang="zh-CN" altLang="en-US" dirty="0"/>
              <a:t>连接后，客户</a:t>
            </a:r>
            <a:r>
              <a:rPr lang="en-US" altLang="zh-CN" dirty="0"/>
              <a:t>/</a:t>
            </a:r>
            <a:r>
              <a:rPr lang="zh-CN" altLang="en-US" dirty="0"/>
              <a:t>服务器开始工作</a:t>
            </a:r>
            <a:endParaRPr lang="en-US" altLang="zh-CN" dirty="0"/>
          </a:p>
          <a:p>
            <a:pPr>
              <a:lnSpc>
                <a:spcPct val="120000"/>
              </a:lnSpc>
              <a:spcAft>
                <a:spcPts val="0"/>
              </a:spcAft>
            </a:pPr>
            <a:r>
              <a:rPr lang="zh-CN" altLang="en-US" dirty="0"/>
              <a:t>POP</a:t>
            </a:r>
            <a:r>
              <a:rPr lang="en-US" altLang="zh-CN" dirty="0"/>
              <a:t>3</a:t>
            </a:r>
            <a:r>
              <a:rPr lang="zh-CN" altLang="en-US" dirty="0"/>
              <a:t>的三个阶段：</a:t>
            </a:r>
          </a:p>
          <a:p>
            <a:pPr lvl="1">
              <a:lnSpc>
                <a:spcPct val="120000"/>
              </a:lnSpc>
              <a:spcAft>
                <a:spcPts val="0"/>
              </a:spcAft>
            </a:pPr>
            <a:r>
              <a:rPr lang="zh-CN" altLang="en-US" dirty="0">
                <a:cs typeface="微软雅黑" panose="020B0503020204020204" pitchFamily="34" charset="-122"/>
              </a:rPr>
              <a:t>认证</a:t>
            </a:r>
            <a:r>
              <a:rPr lang="en-US" altLang="zh-CN" dirty="0">
                <a:cs typeface="微软雅黑" panose="020B0503020204020204" pitchFamily="34" charset="-122"/>
              </a:rPr>
              <a:t>(</a:t>
            </a:r>
            <a:r>
              <a:rPr spc="-5" dirty="0">
                <a:cs typeface="微软雅黑" panose="020B0503020204020204" pitchFamily="34" charset="-122"/>
                <a:sym typeface="+mn-ea"/>
              </a:rPr>
              <a:t>Authorization</a:t>
            </a:r>
            <a:r>
              <a:rPr lang="en-US" altLang="zh-CN" dirty="0">
                <a:cs typeface="微软雅黑" panose="020B0503020204020204" pitchFamily="34" charset="-122"/>
              </a:rPr>
              <a:t>)</a:t>
            </a:r>
            <a:r>
              <a:rPr lang="zh-CN" altLang="en-US" dirty="0">
                <a:cs typeface="微软雅黑" panose="020B0503020204020204" pitchFamily="34" charset="-122"/>
              </a:rPr>
              <a:t>：</a:t>
            </a:r>
            <a:r>
              <a:rPr lang="en-US" altLang="zh-CN" dirty="0" err="1">
                <a:cs typeface="微软雅黑" panose="020B0503020204020204" pitchFamily="34" charset="-122"/>
              </a:rPr>
              <a:t>处理用户登录的过程</a:t>
            </a:r>
            <a:endParaRPr lang="en-US" altLang="zh-CN" dirty="0">
              <a:cs typeface="微软雅黑" panose="020B0503020204020204" pitchFamily="34" charset="-122"/>
            </a:endParaRPr>
          </a:p>
          <a:p>
            <a:pPr lvl="1">
              <a:lnSpc>
                <a:spcPct val="120000"/>
              </a:lnSpc>
              <a:spcAft>
                <a:spcPts val="0"/>
              </a:spcAft>
            </a:pPr>
            <a:r>
              <a:rPr lang="zh-CN" altLang="en-US" dirty="0">
                <a:cs typeface="微软雅黑" panose="020B0503020204020204" pitchFamily="34" charset="-122"/>
              </a:rPr>
              <a:t>事务处理</a:t>
            </a:r>
            <a:r>
              <a:rPr lang="en-US" altLang="zh-CN" dirty="0">
                <a:cs typeface="微软雅黑" panose="020B0503020204020204" pitchFamily="34" charset="-122"/>
              </a:rPr>
              <a:t>(</a:t>
            </a:r>
            <a:r>
              <a:rPr spc="-10" dirty="0">
                <a:cs typeface="微软雅黑" panose="020B0503020204020204" pitchFamily="34" charset="-122"/>
                <a:sym typeface="+mn-ea"/>
              </a:rPr>
              <a:t>Trnsactions</a:t>
            </a:r>
            <a:r>
              <a:rPr lang="en-US" altLang="zh-CN" dirty="0">
                <a:cs typeface="微软雅黑" panose="020B0503020204020204" pitchFamily="34" charset="-122"/>
              </a:rPr>
              <a:t>)</a:t>
            </a:r>
            <a:r>
              <a:rPr lang="zh-CN" altLang="en-US" dirty="0">
                <a:cs typeface="微软雅黑" panose="020B0503020204020204" pitchFamily="34" charset="-122"/>
              </a:rPr>
              <a:t>：用户收取电子邮件，并将邮件标记为删除</a:t>
            </a:r>
          </a:p>
          <a:p>
            <a:pPr lvl="1">
              <a:lnSpc>
                <a:spcPct val="120000"/>
              </a:lnSpc>
              <a:spcAft>
                <a:spcPts val="0"/>
              </a:spcAft>
            </a:pPr>
            <a:r>
              <a:rPr lang="zh-CN" altLang="en-US" dirty="0">
                <a:cs typeface="微软雅黑" panose="020B0503020204020204" pitchFamily="34" charset="-122"/>
              </a:rPr>
              <a:t>更新</a:t>
            </a:r>
            <a:r>
              <a:rPr lang="en-US" altLang="zh-CN" dirty="0">
                <a:cs typeface="微软雅黑" panose="020B0503020204020204" pitchFamily="34" charset="-122"/>
              </a:rPr>
              <a:t>(</a:t>
            </a:r>
            <a:r>
              <a:rPr spc="-5" dirty="0">
                <a:cs typeface="微软雅黑" panose="020B0503020204020204" pitchFamily="34" charset="-122"/>
                <a:sym typeface="+mn-ea"/>
              </a:rPr>
              <a:t>Update</a:t>
            </a:r>
            <a:r>
              <a:rPr lang="en-US" altLang="zh-CN" dirty="0">
                <a:cs typeface="微软雅黑" panose="020B0503020204020204" pitchFamily="34" charset="-122"/>
              </a:rPr>
              <a:t>)</a:t>
            </a:r>
            <a:r>
              <a:rPr lang="zh-CN" altLang="en-US" dirty="0">
                <a:cs typeface="微软雅黑" panose="020B0503020204020204" pitchFamily="34" charset="-122"/>
              </a:rPr>
              <a:t>：将标为删除的电子邮件删除</a:t>
            </a:r>
          </a:p>
        </p:txBody>
      </p:sp>
      <p:sp>
        <p:nvSpPr>
          <p:cNvPr id="4" name="日期占位符 3"/>
          <p:cNvSpPr>
            <a:spLocks noGrp="1"/>
          </p:cNvSpPr>
          <p:nvPr>
            <p:ph type="dt" sz="half" idx="10"/>
          </p:nvPr>
        </p:nvSpPr>
        <p:spPr/>
        <p:txBody>
          <a:bodyPr/>
          <a:lstStyle/>
          <a:p>
            <a:r>
              <a:rPr kumimoji="1" lang="zh-CN" altLang="en-US" dirty="0"/>
              <a:t>7.3 电子邮件</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96</a:t>
            </a:fld>
            <a:endParaRPr kumimoji="1" lang="zh-CN" altLang="en-US" dirty="0"/>
          </a:p>
        </p:txBody>
      </p:sp>
      <p:sp>
        <p:nvSpPr>
          <p:cNvPr id="32" name="文本框 31"/>
          <p:cNvSpPr txBox="1"/>
          <p:nvPr/>
        </p:nvSpPr>
        <p:spPr>
          <a:xfrm>
            <a:off x="642425" y="5523936"/>
            <a:ext cx="10711375" cy="769441"/>
          </a:xfrm>
          <a:prstGeom prst="rect">
            <a:avLst/>
          </a:prstGeom>
          <a:noFill/>
          <a:ln>
            <a:solidFill>
              <a:srgbClr val="FF0000"/>
            </a:solidFill>
          </a:ln>
        </p:spPr>
        <p:txBody>
          <a:bodyPr wrap="square" rtlCol="0" anchor="t">
            <a:spAutoFit/>
          </a:bodyPr>
          <a:lstStyle/>
          <a:p>
            <a:pPr algn="just"/>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POP3</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a:t>
            </a:r>
            <a:r>
              <a:rPr lang="en-US" altLang="zh-CN"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服务器</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工作方式，在接收邮件的用户PC机中必须运行POP客户程序，而在用户所连接的ISP的邮件服务器中则运行POP服务器程序</a:t>
            </a:r>
          </a:p>
        </p:txBody>
      </p:sp>
    </p:spTree>
    <p:extLst>
      <p:ext uri="{BB962C8B-B14F-4D97-AF65-F5344CB8AC3E}">
        <p14:creationId xmlns:p14="http://schemas.microsoft.com/office/powerpoint/2010/main" val="174909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POP3的三个阶段</a:t>
            </a:r>
          </a:p>
        </p:txBody>
      </p:sp>
      <p:sp>
        <p:nvSpPr>
          <p:cNvPr id="3" name="内容占位符 2"/>
          <p:cNvSpPr>
            <a:spLocks noGrp="1"/>
          </p:cNvSpPr>
          <p:nvPr>
            <p:ph idx="1"/>
          </p:nvPr>
        </p:nvSpPr>
        <p:spPr>
          <a:xfrm>
            <a:off x="838200" y="1510758"/>
            <a:ext cx="10515600" cy="4586694"/>
          </a:xfrm>
        </p:spPr>
        <p:txBody>
          <a:bodyPr>
            <a:normAutofit/>
          </a:bodyPr>
          <a:lstStyle/>
          <a:p>
            <a:pPr>
              <a:lnSpc>
                <a:spcPct val="120000"/>
              </a:lnSpc>
              <a:spcAft>
                <a:spcPts val="0"/>
              </a:spcAft>
            </a:pPr>
            <a:r>
              <a:rPr lang="zh-CN" altLang="en-US" dirty="0"/>
              <a:t>认证阶段</a:t>
            </a:r>
          </a:p>
          <a:p>
            <a:pPr lvl="1">
              <a:lnSpc>
                <a:spcPct val="120000"/>
              </a:lnSpc>
              <a:spcAft>
                <a:spcPts val="0"/>
              </a:spcAft>
            </a:pPr>
            <a:r>
              <a:rPr lang="zh-CN" altLang="en-US" dirty="0"/>
              <a:t>客户命令: </a:t>
            </a:r>
          </a:p>
          <a:p>
            <a:pPr lvl="2">
              <a:lnSpc>
                <a:spcPct val="120000"/>
              </a:lnSpc>
              <a:spcAft>
                <a:spcPts val="0"/>
              </a:spcAft>
            </a:pPr>
            <a:r>
              <a:rPr lang="zh-CN" altLang="en-US" dirty="0"/>
              <a:t>user: 用户名</a:t>
            </a:r>
          </a:p>
          <a:p>
            <a:pPr lvl="2">
              <a:lnSpc>
                <a:spcPct val="120000"/>
              </a:lnSpc>
              <a:spcAft>
                <a:spcPts val="0"/>
              </a:spcAft>
            </a:pPr>
            <a:r>
              <a:rPr lang="zh-CN" altLang="en-US" dirty="0"/>
              <a:t>pass: 密码</a:t>
            </a:r>
          </a:p>
          <a:p>
            <a:pPr lvl="1">
              <a:lnSpc>
                <a:spcPct val="120000"/>
              </a:lnSpc>
              <a:spcAft>
                <a:spcPts val="0"/>
              </a:spcAft>
            </a:pPr>
            <a:r>
              <a:rPr lang="zh-CN" altLang="en-US" dirty="0"/>
              <a:t>服务器响应</a:t>
            </a:r>
          </a:p>
          <a:p>
            <a:pPr lvl="2">
              <a:lnSpc>
                <a:spcPct val="120000"/>
              </a:lnSpc>
              <a:spcAft>
                <a:spcPts val="0"/>
              </a:spcAft>
            </a:pPr>
            <a:r>
              <a:rPr lang="zh-CN" altLang="en-US" dirty="0"/>
              <a:t>+OK</a:t>
            </a:r>
          </a:p>
          <a:p>
            <a:pPr lvl="2">
              <a:lnSpc>
                <a:spcPct val="120000"/>
              </a:lnSpc>
              <a:spcAft>
                <a:spcPts val="0"/>
              </a:spcAft>
            </a:pPr>
            <a:r>
              <a:rPr lang="zh-CN" altLang="en-US" dirty="0"/>
              <a:t>-ERR</a:t>
            </a:r>
          </a:p>
          <a:p>
            <a:pPr>
              <a:lnSpc>
                <a:spcPct val="120000"/>
              </a:lnSpc>
              <a:spcAft>
                <a:spcPts val="0"/>
              </a:spcAft>
            </a:pPr>
            <a:endParaRPr lang="zh-CN" altLang="en-US" dirty="0"/>
          </a:p>
        </p:txBody>
      </p:sp>
      <p:sp>
        <p:nvSpPr>
          <p:cNvPr id="4" name="日期占位符 3"/>
          <p:cNvSpPr>
            <a:spLocks noGrp="1"/>
          </p:cNvSpPr>
          <p:nvPr>
            <p:ph type="dt" sz="half" idx="10"/>
          </p:nvPr>
        </p:nvSpPr>
        <p:spPr/>
        <p:txBody>
          <a:bodyPr/>
          <a:lstStyle/>
          <a:p>
            <a:r>
              <a:rPr kumimoji="1" lang="zh-CN" altLang="en-US" dirty="0"/>
              <a:t>7.3 电子邮件</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97</a:t>
            </a:fld>
            <a:endParaRPr kumimoji="1" lang="zh-CN" altLang="en-US" dirty="0"/>
          </a:p>
        </p:txBody>
      </p:sp>
      <p:sp>
        <p:nvSpPr>
          <p:cNvPr id="22" name="Text Box 5"/>
          <p:cNvSpPr txBox="1">
            <a:spLocks noChangeArrowheads="1"/>
          </p:cNvSpPr>
          <p:nvPr/>
        </p:nvSpPr>
        <p:spPr bwMode="auto">
          <a:xfrm>
            <a:off x="5772150" y="1861820"/>
            <a:ext cx="4436745" cy="2399665"/>
          </a:xfrm>
          <a:prstGeom prst="rect">
            <a:avLst/>
          </a:prstGeom>
          <a:noFill/>
          <a:ln w="9525">
            <a:noFill/>
            <a:miter lim="800000"/>
          </a:ln>
        </p:spPr>
        <p:txBody>
          <a:bodyPr wrap="none">
            <a:spAutoFit/>
          </a:bodyPr>
          <a:lstStyle/>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S: +OK POP3 server ready </a:t>
            </a:r>
          </a:p>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C: user bob </a:t>
            </a:r>
          </a:p>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S: +OK </a:t>
            </a:r>
          </a:p>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C: pass hungry </a:t>
            </a:r>
          </a:p>
          <a:p>
            <a:pPr algn="l" eaLnBrk="0" hangingPunct="0">
              <a:lnSpc>
                <a:spcPct val="150000"/>
              </a:lnSpc>
              <a:spcBef>
                <a:spcPct val="0"/>
              </a:spcBef>
              <a:buClrTx/>
              <a:buFontTx/>
              <a:buNone/>
            </a:pPr>
            <a:r>
              <a:rPr lang="en-US" altLang="zh-CN" sz="2000">
                <a:latin typeface="微软雅黑" panose="020B0503020204020204" pitchFamily="34" charset="-122"/>
                <a:ea typeface="微软雅黑" panose="020B0503020204020204" pitchFamily="34" charset="-122"/>
              </a:rPr>
              <a:t>S: +OK user successfully logged on</a:t>
            </a:r>
          </a:p>
        </p:txBody>
      </p:sp>
      <p:sp>
        <p:nvSpPr>
          <p:cNvPr id="23" name="页脚占位符 22"/>
          <p:cNvSpPr>
            <a:spLocks noGrp="1"/>
          </p:cNvSpPr>
          <p:nvPr>
            <p:ph type="ftr" sz="quarter" idx="11"/>
          </p:nvPr>
        </p:nvSpPr>
        <p:spPr>
          <a:xfrm>
            <a:off x="4038600" y="6489065"/>
            <a:ext cx="4588510" cy="365125"/>
          </a:xfrm>
        </p:spPr>
        <p:txBody>
          <a:bodyPr/>
          <a:lstStyle/>
          <a:p>
            <a:r>
              <a:rPr kumimoji="1" lang="zh-CN" altLang="en-US" dirty="0"/>
              <a:t>引自：</a:t>
            </a:r>
            <a:r>
              <a:rPr kumimoji="1" lang="zh-CN" dirty="0"/>
              <a:t>计算机网络：自顶向下方法</a:t>
            </a:r>
            <a:r>
              <a:rPr kumimoji="1" lang="zh-CN" altLang="en-US" dirty="0"/>
              <a:t>，陈鸣 译</a:t>
            </a:r>
            <a:endParaRPr kumimoji="1" lang="zh-CN" dirty="0"/>
          </a:p>
        </p:txBody>
      </p:sp>
    </p:spTree>
    <p:extLst>
      <p:ext uri="{BB962C8B-B14F-4D97-AF65-F5344CB8AC3E}">
        <p14:creationId xmlns:p14="http://schemas.microsoft.com/office/powerpoint/2010/main" val="42517822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POP3的三个阶段</a:t>
            </a:r>
          </a:p>
        </p:txBody>
      </p:sp>
      <p:sp>
        <p:nvSpPr>
          <p:cNvPr id="3" name="内容占位符 2"/>
          <p:cNvSpPr>
            <a:spLocks noGrp="1"/>
          </p:cNvSpPr>
          <p:nvPr>
            <p:ph idx="1"/>
          </p:nvPr>
        </p:nvSpPr>
        <p:spPr>
          <a:xfrm>
            <a:off x="838200" y="1510758"/>
            <a:ext cx="10515600" cy="4586694"/>
          </a:xfrm>
        </p:spPr>
        <p:txBody>
          <a:bodyPr>
            <a:normAutofit/>
          </a:bodyPr>
          <a:lstStyle/>
          <a:p>
            <a:pPr>
              <a:lnSpc>
                <a:spcPct val="120000"/>
              </a:lnSpc>
              <a:spcAft>
                <a:spcPts val="0"/>
              </a:spcAft>
            </a:pPr>
            <a:r>
              <a:rPr lang="zh-CN" altLang="en-US"/>
              <a:t>事务处理阶段</a:t>
            </a:r>
          </a:p>
          <a:p>
            <a:pPr lvl="1">
              <a:lnSpc>
                <a:spcPct val="120000"/>
              </a:lnSpc>
              <a:spcAft>
                <a:spcPts val="0"/>
              </a:spcAft>
            </a:pPr>
            <a:r>
              <a:rPr lang="zh-CN" altLang="en-US"/>
              <a:t>list: 邮件列表</a:t>
            </a:r>
          </a:p>
          <a:p>
            <a:pPr lvl="1">
              <a:lnSpc>
                <a:spcPct val="120000"/>
              </a:lnSpc>
              <a:spcAft>
                <a:spcPts val="0"/>
              </a:spcAft>
            </a:pPr>
            <a:r>
              <a:rPr lang="zh-CN" altLang="en-US"/>
              <a:t>retr: 通过邮件号获取邮件</a:t>
            </a:r>
          </a:p>
          <a:p>
            <a:pPr lvl="1">
              <a:lnSpc>
                <a:spcPct val="120000"/>
              </a:lnSpc>
              <a:spcAft>
                <a:spcPts val="0"/>
              </a:spcAft>
            </a:pPr>
            <a:r>
              <a:rPr lang="zh-CN" altLang="en-US"/>
              <a:t>dele: 删除</a:t>
            </a:r>
          </a:p>
          <a:p>
            <a:pPr>
              <a:lnSpc>
                <a:spcPct val="120000"/>
              </a:lnSpc>
              <a:spcAft>
                <a:spcPts val="0"/>
              </a:spcAft>
            </a:pPr>
            <a:r>
              <a:rPr lang="zh-CN" altLang="en-US"/>
              <a:t>更新阶段</a:t>
            </a:r>
          </a:p>
          <a:p>
            <a:pPr lvl="1">
              <a:lnSpc>
                <a:spcPct val="120000"/>
              </a:lnSpc>
              <a:spcAft>
                <a:spcPts val="0"/>
              </a:spcAft>
            </a:pPr>
            <a:r>
              <a:rPr lang="zh-CN" altLang="en-US"/>
              <a:t>quit</a:t>
            </a:r>
          </a:p>
        </p:txBody>
      </p:sp>
      <p:sp>
        <p:nvSpPr>
          <p:cNvPr id="4" name="日期占位符 3"/>
          <p:cNvSpPr>
            <a:spLocks noGrp="1"/>
          </p:cNvSpPr>
          <p:nvPr>
            <p:ph type="dt" sz="half" idx="10"/>
          </p:nvPr>
        </p:nvSpPr>
        <p:spPr/>
        <p:txBody>
          <a:bodyPr/>
          <a:lstStyle/>
          <a:p>
            <a:r>
              <a:rPr kumimoji="1" lang="zh-CN" altLang="en-US" dirty="0"/>
              <a:t>7.3 电子邮件</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98</a:t>
            </a:fld>
            <a:endParaRPr kumimoji="1" lang="zh-CN" altLang="en-US" dirty="0"/>
          </a:p>
        </p:txBody>
      </p:sp>
      <p:sp>
        <p:nvSpPr>
          <p:cNvPr id="123910" name="Text Box 4"/>
          <p:cNvSpPr txBox="1">
            <a:spLocks noChangeArrowheads="1"/>
          </p:cNvSpPr>
          <p:nvPr/>
        </p:nvSpPr>
        <p:spPr bwMode="auto">
          <a:xfrm>
            <a:off x="6579870" y="1298258"/>
            <a:ext cx="3954145" cy="5323205"/>
          </a:xfrm>
          <a:prstGeom prst="rect">
            <a:avLst/>
          </a:prstGeom>
          <a:noFill/>
          <a:ln w="9525">
            <a:noFill/>
            <a:miter lim="800000"/>
          </a:ln>
        </p:spPr>
        <p:txBody>
          <a:bodyPr wrap="none">
            <a:spAutoFit/>
          </a:bodyPr>
          <a:lstStyle/>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list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1 498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2 912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retr 1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&lt;message 1 contents&gt;</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dele 1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retr 2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&lt;message 1 contents&gt;</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C: dele 2 </a:t>
            </a:r>
          </a:p>
          <a:p>
            <a:pPr algn="l" eaLnBrk="0" fontAlgn="auto" hangingPunct="0">
              <a:lnSpc>
                <a:spcPct val="120000"/>
              </a:lnSpc>
              <a:spcBef>
                <a:spcPct val="20000"/>
              </a:spcBef>
              <a:buClrTx/>
              <a:buFontTx/>
              <a:buNone/>
            </a:pPr>
            <a:r>
              <a:rPr lang="en-US" altLang="zh-CN" sz="2000">
                <a:latin typeface="微软雅黑" panose="020B0503020204020204" pitchFamily="34" charset="-122"/>
                <a:ea typeface="微软雅黑" panose="020B0503020204020204" pitchFamily="34" charset="-122"/>
              </a:rPr>
              <a:t>C: quit </a:t>
            </a:r>
          </a:p>
          <a:p>
            <a:pPr algn="l" eaLnBrk="0" fontAlgn="auto" hangingPunct="0">
              <a:lnSpc>
                <a:spcPct val="120000"/>
              </a:lnSpc>
              <a:spcBef>
                <a:spcPct val="0"/>
              </a:spcBef>
              <a:buClrTx/>
              <a:buFontTx/>
              <a:buNone/>
            </a:pPr>
            <a:r>
              <a:rPr lang="en-US" altLang="zh-CN" sz="2000">
                <a:latin typeface="微软雅黑" panose="020B0503020204020204" pitchFamily="34" charset="-122"/>
                <a:ea typeface="微软雅黑" panose="020B0503020204020204" pitchFamily="34" charset="-122"/>
              </a:rPr>
              <a:t>S: +OK POP3 server signing off</a:t>
            </a:r>
          </a:p>
        </p:txBody>
      </p:sp>
      <p:sp>
        <p:nvSpPr>
          <p:cNvPr id="123914" name="Freeform 8"/>
          <p:cNvSpPr/>
          <p:nvPr/>
        </p:nvSpPr>
        <p:spPr bwMode="auto">
          <a:xfrm>
            <a:off x="6125210" y="1558290"/>
            <a:ext cx="401320" cy="401383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123915" name="Line 9"/>
          <p:cNvSpPr>
            <a:spLocks noChangeShapeType="1"/>
          </p:cNvSpPr>
          <p:nvPr/>
        </p:nvSpPr>
        <p:spPr bwMode="auto">
          <a:xfrm>
            <a:off x="3471545" y="1937385"/>
            <a:ext cx="2538730" cy="1038860"/>
          </a:xfrm>
          <a:prstGeom prst="line">
            <a:avLst/>
          </a:prstGeom>
          <a:noFill/>
          <a:ln w="19050">
            <a:solidFill>
              <a:srgbClr val="FF0000"/>
            </a:solidFill>
            <a:round/>
            <a:tailEnd type="triangle" w="med" len="med"/>
          </a:ln>
        </p:spPr>
        <p:txBody>
          <a:bodyPr wrap="none" anchor="ctr"/>
          <a:lstStyle/>
          <a:p>
            <a:endParaRPr lang="zh-CN" altLang="en-US"/>
          </a:p>
        </p:txBody>
      </p:sp>
      <p:sp>
        <p:nvSpPr>
          <p:cNvPr id="123916" name="Freeform 10"/>
          <p:cNvSpPr/>
          <p:nvPr/>
        </p:nvSpPr>
        <p:spPr bwMode="auto">
          <a:xfrm>
            <a:off x="6129655" y="5930265"/>
            <a:ext cx="371475" cy="457200"/>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123917" name="Line 11"/>
          <p:cNvSpPr>
            <a:spLocks noChangeShapeType="1"/>
          </p:cNvSpPr>
          <p:nvPr/>
        </p:nvSpPr>
        <p:spPr bwMode="auto">
          <a:xfrm>
            <a:off x="2773680" y="4167505"/>
            <a:ext cx="3325495" cy="1844040"/>
          </a:xfrm>
          <a:prstGeom prst="line">
            <a:avLst/>
          </a:prstGeom>
          <a:noFill/>
          <a:ln w="19050">
            <a:solidFill>
              <a:srgbClr val="FF0000"/>
            </a:solidFill>
            <a:round/>
            <a:tailEnd type="triangle" w="med" len="med"/>
          </a:ln>
        </p:spPr>
        <p:txBody>
          <a:bodyPr wrap="none" anchor="ctr"/>
          <a:lstStyle/>
          <a:p>
            <a:endParaRPr lang="zh-CN" altLang="en-US"/>
          </a:p>
        </p:txBody>
      </p:sp>
      <p:sp>
        <p:nvSpPr>
          <p:cNvPr id="9" name="页脚占位符 8"/>
          <p:cNvSpPr>
            <a:spLocks noGrp="1"/>
          </p:cNvSpPr>
          <p:nvPr>
            <p:ph type="ftr" sz="quarter" idx="11"/>
          </p:nvPr>
        </p:nvSpPr>
        <p:spPr>
          <a:xfrm>
            <a:off x="4038600" y="6489065"/>
            <a:ext cx="4588510" cy="365125"/>
          </a:xfrm>
        </p:spPr>
        <p:txBody>
          <a:bodyPr/>
          <a:lstStyle/>
          <a:p>
            <a:r>
              <a:rPr kumimoji="1" lang="zh-CN" altLang="en-US" dirty="0"/>
              <a:t>引自：</a:t>
            </a:r>
            <a:r>
              <a:rPr kumimoji="1" lang="zh-CN" dirty="0"/>
              <a:t>计算机网络：自顶向下方法</a:t>
            </a:r>
            <a:r>
              <a:rPr kumimoji="1" lang="zh-CN" altLang="en-US" dirty="0"/>
              <a:t>，陈鸣 译</a:t>
            </a:r>
            <a:endParaRPr kumimoji="1" lang="zh-CN" dirty="0"/>
          </a:p>
        </p:txBody>
      </p:sp>
    </p:spTree>
    <p:extLst>
      <p:ext uri="{BB962C8B-B14F-4D97-AF65-F5344CB8AC3E}">
        <p14:creationId xmlns:p14="http://schemas.microsoft.com/office/powerpoint/2010/main" val="1697518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POP3 命令与响应</a:t>
            </a:r>
          </a:p>
        </p:txBody>
      </p:sp>
      <p:sp>
        <p:nvSpPr>
          <p:cNvPr id="3" name="内容占位符 2"/>
          <p:cNvSpPr>
            <a:spLocks noGrp="1"/>
          </p:cNvSpPr>
          <p:nvPr>
            <p:ph idx="1"/>
          </p:nvPr>
        </p:nvSpPr>
        <p:spPr>
          <a:xfrm>
            <a:off x="838200" y="1510665"/>
            <a:ext cx="4763770" cy="4586605"/>
          </a:xfrm>
        </p:spPr>
        <p:txBody>
          <a:bodyPr>
            <a:normAutofit fontScale="95000" lnSpcReduction="10000"/>
          </a:bodyPr>
          <a:lstStyle/>
          <a:p>
            <a:pPr>
              <a:lnSpc>
                <a:spcPct val="100000"/>
              </a:lnSpc>
              <a:spcAft>
                <a:spcPts val="0"/>
              </a:spcAft>
            </a:pPr>
            <a:r>
              <a:rPr lang="zh-CN" altLang="en-US" dirty="0"/>
              <a:t>POP3最小命令集</a:t>
            </a:r>
          </a:p>
          <a:p>
            <a:pPr lvl="1">
              <a:lnSpc>
                <a:spcPct val="100000"/>
              </a:lnSpc>
              <a:spcAft>
                <a:spcPts val="0"/>
              </a:spcAft>
            </a:pPr>
            <a:r>
              <a:rPr lang="zh-CN" altLang="en-US" dirty="0"/>
              <a:t>USER name</a:t>
            </a:r>
          </a:p>
          <a:p>
            <a:pPr lvl="1">
              <a:lnSpc>
                <a:spcPct val="100000"/>
              </a:lnSpc>
              <a:spcAft>
                <a:spcPts val="0"/>
              </a:spcAft>
            </a:pPr>
            <a:r>
              <a:rPr lang="zh-CN" altLang="en-US" dirty="0"/>
              <a:t>PASS string</a:t>
            </a:r>
          </a:p>
          <a:p>
            <a:pPr lvl="1">
              <a:lnSpc>
                <a:spcPct val="100000"/>
              </a:lnSpc>
              <a:spcAft>
                <a:spcPts val="0"/>
              </a:spcAft>
            </a:pPr>
            <a:r>
              <a:rPr lang="zh-CN" altLang="en-US" dirty="0"/>
              <a:t>QUIT</a:t>
            </a:r>
          </a:p>
          <a:p>
            <a:pPr lvl="1">
              <a:lnSpc>
                <a:spcPct val="100000"/>
              </a:lnSpc>
              <a:spcAft>
                <a:spcPts val="0"/>
              </a:spcAft>
            </a:pPr>
            <a:r>
              <a:rPr lang="zh-CN" altLang="en-US" dirty="0"/>
              <a:t>STAT</a:t>
            </a:r>
          </a:p>
          <a:p>
            <a:pPr lvl="1">
              <a:lnSpc>
                <a:spcPct val="100000"/>
              </a:lnSpc>
              <a:spcAft>
                <a:spcPts val="0"/>
              </a:spcAft>
            </a:pPr>
            <a:r>
              <a:rPr lang="zh-CN" altLang="en-US" dirty="0"/>
              <a:t>LIST [msg]</a:t>
            </a:r>
          </a:p>
          <a:p>
            <a:pPr lvl="1">
              <a:lnSpc>
                <a:spcPct val="100000"/>
              </a:lnSpc>
              <a:spcAft>
                <a:spcPts val="0"/>
              </a:spcAft>
            </a:pPr>
            <a:r>
              <a:rPr lang="zh-CN" altLang="en-US" dirty="0"/>
              <a:t>RETR msg</a:t>
            </a:r>
          </a:p>
          <a:p>
            <a:pPr lvl="1">
              <a:lnSpc>
                <a:spcPct val="100000"/>
              </a:lnSpc>
              <a:spcAft>
                <a:spcPts val="0"/>
              </a:spcAft>
            </a:pPr>
            <a:r>
              <a:rPr lang="zh-CN" altLang="en-US" dirty="0"/>
              <a:t>DELE msg</a:t>
            </a:r>
          </a:p>
          <a:p>
            <a:pPr lvl="1">
              <a:lnSpc>
                <a:spcPct val="100000"/>
              </a:lnSpc>
              <a:spcAft>
                <a:spcPts val="0"/>
              </a:spcAft>
            </a:pPr>
            <a:r>
              <a:rPr lang="zh-CN" altLang="en-US" dirty="0"/>
              <a:t>NOOP</a:t>
            </a:r>
          </a:p>
          <a:p>
            <a:pPr lvl="1">
              <a:lnSpc>
                <a:spcPct val="100000"/>
              </a:lnSpc>
              <a:spcAft>
                <a:spcPts val="0"/>
              </a:spcAft>
            </a:pPr>
            <a:r>
              <a:rPr lang="zh-CN" altLang="en-US" dirty="0"/>
              <a:t>RSET</a:t>
            </a:r>
          </a:p>
          <a:p>
            <a:pPr lvl="1">
              <a:lnSpc>
                <a:spcPct val="100000"/>
              </a:lnSpc>
              <a:spcAft>
                <a:spcPts val="0"/>
              </a:spcAft>
            </a:pPr>
            <a:r>
              <a:rPr lang="zh-CN" altLang="en-US" dirty="0"/>
              <a:t>QUIT</a:t>
            </a:r>
          </a:p>
        </p:txBody>
      </p:sp>
      <p:sp>
        <p:nvSpPr>
          <p:cNvPr id="4" name="日期占位符 3"/>
          <p:cNvSpPr>
            <a:spLocks noGrp="1"/>
          </p:cNvSpPr>
          <p:nvPr>
            <p:ph type="dt" sz="half" idx="10"/>
          </p:nvPr>
        </p:nvSpPr>
        <p:spPr/>
        <p:txBody>
          <a:bodyPr/>
          <a:lstStyle/>
          <a:p>
            <a:r>
              <a:rPr kumimoji="1" lang="zh-CN" altLang="en-US" dirty="0"/>
              <a:t>7.3 电子邮件</a:t>
            </a:r>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99</a:t>
            </a:fld>
            <a:endParaRPr kumimoji="1" lang="zh-CN" altLang="en-US" dirty="0"/>
          </a:p>
        </p:txBody>
      </p:sp>
      <p:sp>
        <p:nvSpPr>
          <p:cNvPr id="7" name="内容占位符 2"/>
          <p:cNvSpPr>
            <a:spLocks noGrp="1"/>
          </p:cNvSpPr>
          <p:nvPr/>
        </p:nvSpPr>
        <p:spPr>
          <a:xfrm>
            <a:off x="5818505" y="1510665"/>
            <a:ext cx="5569585" cy="3281045"/>
          </a:xfrm>
          <a:prstGeom prst="rect">
            <a:avLst/>
          </a:prstGeom>
        </p:spPr>
        <p:txBody>
          <a:bodyPr vert="horz" lIns="91440" tIns="45720" rIns="91440" bIns="45720" rtlCol="0">
            <a:normAutofit fontScale="87500" lnSpcReduction="10000"/>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pPr>
            <a:r>
              <a:rPr lang="zh-CN" altLang="en-US" dirty="0"/>
              <a:t>可选的POP3命令</a:t>
            </a:r>
          </a:p>
          <a:p>
            <a:pPr lvl="1">
              <a:lnSpc>
                <a:spcPct val="100000"/>
              </a:lnSpc>
              <a:spcAft>
                <a:spcPts val="0"/>
              </a:spcAft>
            </a:pPr>
            <a:r>
              <a:rPr lang="zh-CN" altLang="en-US" dirty="0"/>
              <a:t>APOP name digest </a:t>
            </a:r>
          </a:p>
          <a:p>
            <a:pPr lvl="1">
              <a:lnSpc>
                <a:spcPct val="100000"/>
              </a:lnSpc>
              <a:spcAft>
                <a:spcPts val="0"/>
              </a:spcAft>
            </a:pPr>
            <a:r>
              <a:rPr lang="zh-CN" altLang="en-US" dirty="0"/>
              <a:t>TOP   msg n</a:t>
            </a:r>
          </a:p>
          <a:p>
            <a:pPr lvl="1">
              <a:lnSpc>
                <a:spcPct val="100000"/>
              </a:lnSpc>
              <a:spcAft>
                <a:spcPts val="0"/>
              </a:spcAft>
            </a:pPr>
            <a:r>
              <a:rPr lang="zh-CN" altLang="en-US" dirty="0"/>
              <a:t>UIDL [msg]</a:t>
            </a:r>
          </a:p>
          <a:p>
            <a:pPr>
              <a:lnSpc>
                <a:spcPct val="100000"/>
              </a:lnSpc>
              <a:spcAft>
                <a:spcPts val="0"/>
              </a:spcAft>
            </a:pPr>
            <a:endParaRPr lang="zh-CN" altLang="en-US" dirty="0"/>
          </a:p>
          <a:p>
            <a:pPr>
              <a:lnSpc>
                <a:spcPct val="100000"/>
              </a:lnSpc>
              <a:spcAft>
                <a:spcPts val="0"/>
              </a:spcAft>
            </a:pPr>
            <a:r>
              <a:rPr lang="zh-CN" altLang="en-US" dirty="0"/>
              <a:t>POP3命令响应</a:t>
            </a:r>
          </a:p>
          <a:p>
            <a:pPr lvl="1">
              <a:lnSpc>
                <a:spcPct val="100000"/>
              </a:lnSpc>
              <a:spcAft>
                <a:spcPts val="0"/>
              </a:spcAft>
            </a:pPr>
            <a:r>
              <a:rPr lang="zh-CN" altLang="en-US" dirty="0"/>
              <a:t>+OK</a:t>
            </a:r>
          </a:p>
          <a:p>
            <a:pPr lvl="1">
              <a:lnSpc>
                <a:spcPct val="100000"/>
              </a:lnSpc>
              <a:spcAft>
                <a:spcPts val="0"/>
              </a:spcAft>
            </a:pPr>
            <a:r>
              <a:rPr lang="zh-CN" altLang="en-US" dirty="0"/>
              <a:t>-ERR</a:t>
            </a:r>
          </a:p>
        </p:txBody>
      </p:sp>
    </p:spTree>
    <p:extLst>
      <p:ext uri="{BB962C8B-B14F-4D97-AF65-F5344CB8AC3E}">
        <p14:creationId xmlns:p14="http://schemas.microsoft.com/office/powerpoint/2010/main" val="39874578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34.6992125984252,&quot;width&quot;:3170.9212598425197}"/>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71d6b4bd-562f-470b-9def-9e5cd3f3ed78}"/>
  <p:tag name="TABLE_ENDDRAG_ORIGIN_RECT" val="812*338"/>
  <p:tag name="TABLE_ENDDRAG_RECT" val="78*163*812*33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d6e8467-5421-48d4-9477-eaf240bd5b90}"/>
  <p:tag name="TABLE_ENDDRAG_ORIGIN_RECT" val="794*242"/>
  <p:tag name="TABLE_ENDDRAG_RECT" val="78*222*794*242"/>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2837f515-d2d2-4c5b-b1bc-ff3fe4c9cffa}"/>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b19e3aab-ddeb-40e8-9d02-bb270b9265bf}"/>
  <p:tag name="TABLE_ENDDRAG_ORIGIN_RECT" val="720*96"/>
  <p:tag name="TABLE_ENDDRAG_RECT" val="145*404*720*96"/>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4074850a-73d6-443b-9c3a-2e165ac130aa}"/>
  <p:tag name="TABLE_ENDDRAG_ORIGIN_RECT" val="705*236"/>
  <p:tag name="TABLE_ENDDRAG_RECT" val="133*255*705*236"/>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493815d8-bc8b-4754-9e4b-c6f6d3e1668b}"/>
  <p:tag name="TABLE_ENDDRAG_ORIGIN_RECT" val="887*223"/>
  <p:tag name="TABLE_ENDDRAG_RECT" val="30*113*887*223"/>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bc89eab3-53d9-412a-a002-0514a40e03ee}"/>
  <p:tag name="TABLE_ENDDRAG_ORIGIN_RECT" val="760*370"/>
  <p:tag name="TABLE_ENDDRAG_RECT" val="106*128*760*370"/>
</p:tagLst>
</file>

<file path=ppt/tags/tag9.xml><?xml version="1.0" encoding="utf-8"?>
<p:tagLst xmlns:a="http://schemas.openxmlformats.org/drawingml/2006/main" xmlns:r="http://schemas.openxmlformats.org/officeDocument/2006/relationships" xmlns:p="http://schemas.openxmlformats.org/presentationml/2006/main">
  <p:tag name="TIMING" val="|7.4|14.3|29.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7554</TotalTime>
  <Words>21302</Words>
  <Application>Microsoft Macintosh PowerPoint</Application>
  <PresentationFormat>宽屏</PresentationFormat>
  <Paragraphs>3291</Paragraphs>
  <Slides>204</Slides>
  <Notes>101</Notes>
  <HiddenSlides>0</HiddenSlides>
  <MMClips>2</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2</vt:i4>
      </vt:variant>
      <vt:variant>
        <vt:lpstr>幻灯片标题</vt:lpstr>
      </vt:variant>
      <vt:variant>
        <vt:i4>204</vt:i4>
      </vt:variant>
    </vt:vector>
  </HeadingPairs>
  <TitlesOfParts>
    <vt:vector size="224" baseType="lpstr">
      <vt:lpstr>等线</vt:lpstr>
      <vt:lpstr>黑体</vt:lpstr>
      <vt:lpstr>宋体</vt:lpstr>
      <vt:lpstr>微软雅黑</vt:lpstr>
      <vt:lpstr>微软雅黑</vt:lpstr>
      <vt:lpstr>굴림</vt:lpstr>
      <vt:lpstr>MS PGothic</vt:lpstr>
      <vt:lpstr>MS PGothic</vt:lpstr>
      <vt:lpstr>ZapfDingbats</vt:lpstr>
      <vt:lpstr>Arial</vt:lpstr>
      <vt:lpstr>Calibri</vt:lpstr>
      <vt:lpstr>Gill Sans MT</vt:lpstr>
      <vt:lpstr>Symbol</vt:lpstr>
      <vt:lpstr>Times New Roman</vt:lpstr>
      <vt:lpstr>Wingdings</vt:lpstr>
      <vt:lpstr>Office 主题​​</vt:lpstr>
      <vt:lpstr>1_Office 主题​​</vt:lpstr>
      <vt:lpstr>2_Office 主题​​</vt:lpstr>
      <vt:lpstr>Visio.Drawing.15</vt:lpstr>
      <vt:lpstr>VISIO</vt:lpstr>
      <vt:lpstr>计算机网络 教案使用说明</vt:lpstr>
      <vt:lpstr>计算机网络课程教案使用说明</vt:lpstr>
      <vt:lpstr>计算机网络课程教案使用说明</vt:lpstr>
      <vt:lpstr>计算机网络课程教案使用说明</vt:lpstr>
      <vt:lpstr>第七章 应用层</vt:lpstr>
      <vt:lpstr>本章目标</vt:lpstr>
      <vt:lpstr>本章内容</vt:lpstr>
      <vt:lpstr>应用进程通信方式</vt:lpstr>
      <vt:lpstr>应用进程通信方式</vt:lpstr>
      <vt:lpstr>应用进程通信方式</vt:lpstr>
      <vt:lpstr>应用进程通信方式</vt:lpstr>
      <vt:lpstr>应用进程通信方式</vt:lpstr>
      <vt:lpstr>应用进程通信方式</vt:lpstr>
      <vt:lpstr>应用进程通信方式</vt:lpstr>
      <vt:lpstr>应用进程通信方式</vt:lpstr>
      <vt:lpstr>应用进程通信方式</vt:lpstr>
      <vt:lpstr>应用进程通信方式</vt:lpstr>
      <vt:lpstr>应用进程通信方式</vt:lpstr>
      <vt:lpstr>服务器进程工作方式</vt:lpstr>
      <vt:lpstr>服务器进程工作方式</vt:lpstr>
      <vt:lpstr>服务器进程工作方式</vt:lpstr>
      <vt:lpstr>服务器进程工作方式</vt:lpstr>
      <vt:lpstr>服务器进程工作方式</vt:lpstr>
      <vt:lpstr>服务器进程工作方式</vt:lpstr>
      <vt:lpstr>本章内容</vt:lpstr>
      <vt:lpstr>历史与概述</vt:lpstr>
      <vt:lpstr>历史与概述</vt:lpstr>
      <vt:lpstr>域名系统名字空间和层次结构</vt:lpstr>
      <vt:lpstr>域名系统名字空间和层次结构</vt:lpstr>
      <vt:lpstr>域名系统名字空间和层次结构</vt:lpstr>
      <vt:lpstr>域名系统名字空间和层次结构</vt:lpstr>
      <vt:lpstr>域名系统名字空间和层次结构</vt:lpstr>
      <vt:lpstr>域名系统名字空间和层次结构</vt:lpstr>
      <vt:lpstr>域名系统名字空间和层次结构</vt:lpstr>
      <vt:lpstr>域名系统名字空间和层次结构</vt:lpstr>
      <vt:lpstr>域名服务器</vt:lpstr>
      <vt:lpstr>域名服务器</vt:lpstr>
      <vt:lpstr>域名服务器</vt:lpstr>
      <vt:lpstr>域名服务器</vt:lpstr>
      <vt:lpstr>域名服务器</vt:lpstr>
      <vt:lpstr>域名服务器</vt:lpstr>
      <vt:lpstr>域名服务器</vt:lpstr>
      <vt:lpstr>域名服务器</vt:lpstr>
      <vt:lpstr>域名服务器</vt:lpstr>
      <vt:lpstr>域名服务器</vt:lpstr>
      <vt:lpstr>域名服务器</vt:lpstr>
      <vt:lpstr>域名服务器</vt:lpstr>
      <vt:lpstr>域名解析过程</vt:lpstr>
      <vt:lpstr>域名解析过程</vt:lpstr>
      <vt:lpstr>域名解析过程</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域名系统查询和响应</vt:lpstr>
      <vt:lpstr>域名系统高速缓存</vt:lpstr>
      <vt:lpstr>域名系统高速缓存</vt:lpstr>
      <vt:lpstr>域名系统高速缓存</vt:lpstr>
      <vt:lpstr>域名系统隐私</vt:lpstr>
      <vt:lpstr>域名系统隐私</vt:lpstr>
      <vt:lpstr>域名系统隐私</vt:lpstr>
      <vt:lpstr>域名系统隐私</vt:lpstr>
      <vt:lpstr>本章内容</vt:lpstr>
      <vt:lpstr>电子邮件概述</vt:lpstr>
      <vt:lpstr>电子邮件系统体系结构</vt:lpstr>
      <vt:lpstr>电子邮件系统体系结构</vt:lpstr>
      <vt:lpstr>用户代理</vt:lpstr>
      <vt:lpstr>用户代理完成的功能</vt:lpstr>
      <vt:lpstr>用户代理完成的功能</vt:lpstr>
      <vt:lpstr>邮件传输</vt:lpstr>
      <vt:lpstr>场景: Alice发送邮件给Bob </vt:lpstr>
      <vt:lpstr>SMTP发送邮件会话实例</vt:lpstr>
      <vt:lpstr>SMTP 命令（参考）</vt:lpstr>
      <vt:lpstr>扩展的SMTP</vt:lpstr>
      <vt:lpstr>邮件格式</vt:lpstr>
      <vt:lpstr>邮件格式</vt:lpstr>
      <vt:lpstr>RFC 5322</vt:lpstr>
      <vt:lpstr>RFC 5322</vt:lpstr>
      <vt:lpstr>MIME</vt:lpstr>
      <vt:lpstr>MIME</vt:lpstr>
      <vt:lpstr>MIME</vt:lpstr>
      <vt:lpstr>MIME</vt:lpstr>
      <vt:lpstr>最后传递</vt:lpstr>
      <vt:lpstr>最后传递</vt:lpstr>
      <vt:lpstr>POP3协议</vt:lpstr>
      <vt:lpstr>POP3的三个阶段</vt:lpstr>
      <vt:lpstr>POP3的三个阶段</vt:lpstr>
      <vt:lpstr>POP3 命令与响应</vt:lpstr>
      <vt:lpstr>IMAP</vt:lpstr>
      <vt:lpstr>IMAP特性</vt:lpstr>
      <vt:lpstr>IMAP特性</vt:lpstr>
      <vt:lpstr>IMAPv4命令</vt:lpstr>
      <vt:lpstr>POP3 vs IMAPv4</vt:lpstr>
      <vt:lpstr>Webmail</vt:lpstr>
      <vt:lpstr>目  录</vt:lpstr>
      <vt:lpstr>WWW体系结构与协议</vt:lpstr>
      <vt:lpstr>WWW体系结构与协议</vt:lpstr>
      <vt:lpstr>统一资源定位器URLs</vt:lpstr>
      <vt:lpstr>PowerPoint 演示文稿</vt:lpstr>
      <vt:lpstr>Web对象</vt:lpstr>
      <vt:lpstr>静态Web与HTML</vt:lpstr>
      <vt:lpstr>HTML文档与静态网页</vt:lpstr>
      <vt:lpstr>HTML和XML</vt:lpstr>
      <vt:lpstr>动态Web概述</vt:lpstr>
      <vt:lpstr>通用网关接口CGI</vt:lpstr>
      <vt:lpstr>脚本语言+数据库技术</vt:lpstr>
      <vt:lpstr>动态Web的执行</vt:lpstr>
      <vt:lpstr>典型的动态Web技术：AJAX</vt:lpstr>
      <vt:lpstr>PowerPoint 演示文稿</vt:lpstr>
      <vt:lpstr> </vt:lpstr>
      <vt:lpstr> </vt:lpstr>
      <vt:lpstr>PowerPoint 演示文稿</vt:lpstr>
      <vt:lpstr>PowerPoint 演示文稿</vt:lpstr>
      <vt:lpstr>HTTP报文结构：请求报文</vt:lpstr>
      <vt:lpstr>HTTP报文结构：方法</vt:lpstr>
      <vt:lpstr>HTTP报文结构：具体方法</vt:lpstr>
      <vt:lpstr>HTTP报文结构：URL</vt:lpstr>
      <vt:lpstr>HTTP报文结构：版本</vt:lpstr>
      <vt:lpstr>HTTP报文结构：响应报文</vt:lpstr>
      <vt:lpstr> </vt:lpstr>
      <vt:lpstr>Wireshark捕获的Web访问过程</vt:lpstr>
      <vt:lpstr>Web缓存技术与Web代理</vt:lpstr>
      <vt:lpstr>Web缓存技术与Web代理</vt:lpstr>
      <vt:lpstr>Web缓存技术与Web代理</vt:lpstr>
      <vt:lpstr>Web缓存技术与Web代理</vt:lpstr>
      <vt:lpstr>Web缓存技术与Web代理</vt:lpstr>
      <vt:lpstr>Web缓存技术与Web代理</vt:lpstr>
      <vt:lpstr>Web缓存技术与Web代理</vt:lpstr>
      <vt:lpstr>Web安全与隐私：访问安全</vt:lpstr>
      <vt:lpstr>Web安全与隐私：访问安全</vt:lpstr>
      <vt:lpstr>Web安全与隐私：Cookie</vt:lpstr>
      <vt:lpstr>Web安全与隐私：Cookie</vt:lpstr>
      <vt:lpstr>Web安全与隐私：Cookie</vt:lpstr>
      <vt:lpstr>Web安全与隐私：Cookie</vt:lpstr>
      <vt:lpstr>PowerPoint 演示文稿</vt:lpstr>
      <vt:lpstr>本章内容</vt:lpstr>
      <vt:lpstr>流媒体概述</vt:lpstr>
      <vt:lpstr>流媒体概述</vt:lpstr>
      <vt:lpstr>流媒体概述</vt:lpstr>
      <vt:lpstr>数字音视频与编码</vt:lpstr>
      <vt:lpstr>数字音视频与编码</vt:lpstr>
      <vt:lpstr>流式存储媒体</vt:lpstr>
      <vt:lpstr>流式存储媒体</vt:lpstr>
      <vt:lpstr>流式存储媒体</vt:lpstr>
      <vt:lpstr>直播与实时音视频</vt:lpstr>
      <vt:lpstr>直播与实时音视频</vt:lpstr>
      <vt:lpstr>直播与实时音视频</vt:lpstr>
      <vt:lpstr>直播与实时音视频</vt:lpstr>
      <vt:lpstr>直播与实时音视频</vt:lpstr>
      <vt:lpstr>流媒体动态自适应传输</vt:lpstr>
      <vt:lpstr>流媒体动态自适应传输</vt:lpstr>
      <vt:lpstr>流媒体动态自适应传输</vt:lpstr>
      <vt:lpstr>流媒体动态自适应传输</vt:lpstr>
      <vt:lpstr>目  录</vt:lpstr>
      <vt:lpstr>内容和Internet流量</vt:lpstr>
      <vt:lpstr>内容和Internet流量</vt:lpstr>
      <vt:lpstr>服务器群和Web代理</vt:lpstr>
      <vt:lpstr>服务器群和Web代理</vt:lpstr>
      <vt:lpstr>内容分发网络CDN</vt:lpstr>
      <vt:lpstr>内容分发网络CDN</vt:lpstr>
      <vt:lpstr>内容分发网络CDN</vt:lpstr>
      <vt:lpstr>内容分发网络CDN</vt:lpstr>
      <vt:lpstr>内容分发网络CDN</vt:lpstr>
      <vt:lpstr>内容分发网络CDN</vt:lpstr>
      <vt:lpstr>内容分发网络CDN</vt:lpstr>
      <vt:lpstr>内容分发网络CDN</vt:lpstr>
      <vt:lpstr>内容分发网络CDN</vt:lpstr>
      <vt:lpstr>P2P网络实现内容分发</vt:lpstr>
      <vt:lpstr>P2P网络实现内容分发</vt:lpstr>
      <vt:lpstr>P2P网络实现内容分发</vt:lpstr>
      <vt:lpstr>目  录</vt:lpstr>
      <vt:lpstr>Telnet</vt:lpstr>
      <vt:lpstr>Telnet</vt:lpstr>
      <vt:lpstr>Telnet</vt:lpstr>
      <vt:lpstr>FTP</vt:lpstr>
      <vt:lpstr>FTP</vt:lpstr>
      <vt:lpstr>PowerPoint 演示文稿</vt:lpstr>
      <vt:lpstr>FTP</vt:lpstr>
      <vt:lpstr>FTP</vt:lpstr>
      <vt:lpstr>SNMP</vt:lpstr>
      <vt:lpstr>SNMP</vt:lpstr>
      <vt:lpstr>SNMP</vt:lpstr>
      <vt:lpstr>SNMP</vt:lpstr>
      <vt:lpstr>SNMP</vt:lpstr>
      <vt:lpstr>SNMP</vt:lpstr>
      <vt:lpstr>SNMP</vt:lpstr>
      <vt:lpstr>SNMP</vt:lpstr>
      <vt:lpstr>SNMP</vt:lpstr>
      <vt:lpstr>SNMP</vt:lpstr>
      <vt:lpstr>SNMP</vt:lpstr>
      <vt:lpstr>SNMP</vt:lpstr>
      <vt:lpstr>SNMP</vt:lpstr>
      <vt:lpstr>致谢社区本章贡献者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office user</cp:lastModifiedBy>
  <cp:revision>890</cp:revision>
  <dcterms:created xsi:type="dcterms:W3CDTF">2021-01-06T05:35:51Z</dcterms:created>
  <dcterms:modified xsi:type="dcterms:W3CDTF">2021-03-05T02:17:24Z</dcterms:modified>
</cp:coreProperties>
</file>